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tags/tag30.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notesSlides/notesSlide32.xml" ContentType="application/vnd.openxmlformats-officedocument.presentationml.notesSlide+xml"/>
  <Override PartName="/ppt/tags/tag32.xml" ContentType="application/vnd.openxmlformats-officedocument.presentationml.tags+xml"/>
  <Override PartName="/ppt/notesSlides/notesSlide33.xml" ContentType="application/vnd.openxmlformats-officedocument.presentationml.notesSlide+xml"/>
  <Override PartName="/ppt/tags/tag33.xml" ContentType="application/vnd.openxmlformats-officedocument.presentationml.tags+xml"/>
  <Override PartName="/ppt/notesSlides/notesSlide34.xml" ContentType="application/vnd.openxmlformats-officedocument.presentationml.notesSlide+xml"/>
  <Override PartName="/ppt/tags/tag34.xml" ContentType="application/vnd.openxmlformats-officedocument.presentationml.tags+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tags/tag36.xml" ContentType="application/vnd.openxmlformats-officedocument.presentationml.tags+xml"/>
  <Override PartName="/ppt/notesSlides/notesSlide37.xml" ContentType="application/vnd.openxmlformats-officedocument.presentationml.notesSlide+xml"/>
  <Override PartName="/ppt/tags/tag37.xml" ContentType="application/vnd.openxmlformats-officedocument.presentationml.tags+xml"/>
  <Override PartName="/ppt/notesSlides/notesSlide38.xml" ContentType="application/vnd.openxmlformats-officedocument.presentationml.notesSlide+xml"/>
  <Override PartName="/ppt/tags/tag38.xml" ContentType="application/vnd.openxmlformats-officedocument.presentationml.tags+xml"/>
  <Override PartName="/ppt/notesSlides/notesSlide39.xml" ContentType="application/vnd.openxmlformats-officedocument.presentationml.notesSlide+xml"/>
  <Override PartName="/ppt/tags/tag39.xml" ContentType="application/vnd.openxmlformats-officedocument.presentationml.tags+xml"/>
  <Override PartName="/ppt/notesSlides/notesSlide40.xml" ContentType="application/vnd.openxmlformats-officedocument.presentationml.notesSlide+xml"/>
  <Override PartName="/ppt/tags/tag40.xml" ContentType="application/vnd.openxmlformats-officedocument.presentationml.tags+xml"/>
  <Override PartName="/ppt/notesSlides/notesSlide41.xml" ContentType="application/vnd.openxmlformats-officedocument.presentationml.notesSlide+xml"/>
  <Override PartName="/ppt/tags/tag41.xml" ContentType="application/vnd.openxmlformats-officedocument.presentationml.tags+xml"/>
  <Override PartName="/ppt/notesSlides/notesSlide42.xml" ContentType="application/vnd.openxmlformats-officedocument.presentationml.notesSlide+xml"/>
  <Override PartName="/ppt/tags/tag42.xml" ContentType="application/vnd.openxmlformats-officedocument.presentationml.tags+xml"/>
  <Override PartName="/ppt/notesSlides/notesSlide43.xml" ContentType="application/vnd.openxmlformats-officedocument.presentationml.notesSlide+xml"/>
  <Override PartName="/ppt/tags/tag43.xml" ContentType="application/vnd.openxmlformats-officedocument.presentationml.tags+xml"/>
  <Override PartName="/ppt/notesSlides/notesSlide44.xml" ContentType="application/vnd.openxmlformats-officedocument.presentationml.notesSlide+xml"/>
  <Override PartName="/ppt/tags/tag44.xml" ContentType="application/vnd.openxmlformats-officedocument.presentationml.tags+xml"/>
  <Override PartName="/ppt/notesSlides/notesSlide45.xml" ContentType="application/vnd.openxmlformats-officedocument.presentationml.notesSlide+xml"/>
  <Override PartName="/ppt/tags/tag45.xml" ContentType="application/vnd.openxmlformats-officedocument.presentationml.tags+xml"/>
  <Override PartName="/ppt/notesSlides/notesSlide46.xml" ContentType="application/vnd.openxmlformats-officedocument.presentationml.notesSlide+xml"/>
  <Override PartName="/ppt/tags/tag46.xml" ContentType="application/vnd.openxmlformats-officedocument.presentationml.tags+xml"/>
  <Override PartName="/ppt/notesSlides/notesSlide47.xml" ContentType="application/vnd.openxmlformats-officedocument.presentationml.notesSlide+xml"/>
  <Override PartName="/ppt/tags/tag47.xml" ContentType="application/vnd.openxmlformats-officedocument.presentationml.tags+xml"/>
  <Override PartName="/ppt/notesSlides/notesSlide48.xml" ContentType="application/vnd.openxmlformats-officedocument.presentationml.notesSlide+xml"/>
  <Override PartName="/ppt/tags/tag48.xml" ContentType="application/vnd.openxmlformats-officedocument.presentationml.tags+xml"/>
  <Override PartName="/ppt/notesSlides/notesSlide49.xml" ContentType="application/vnd.openxmlformats-officedocument.presentationml.notesSlide+xml"/>
  <Override PartName="/ppt/tags/tag49.xml" ContentType="application/vnd.openxmlformats-officedocument.presentationml.tags+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9" r:id="rId1"/>
    <p:sldMasterId id="2147483680" r:id="rId2"/>
    <p:sldMasterId id="2147483691" r:id="rId3"/>
    <p:sldMasterId id="2147483699" r:id="rId4"/>
  </p:sldMasterIdLst>
  <p:notesMasterIdLst>
    <p:notesMasterId r:id="rId90"/>
  </p:notesMasterIdLst>
  <p:handoutMasterIdLst>
    <p:handoutMasterId r:id="rId91"/>
  </p:handoutMasterIdLst>
  <p:sldIdLst>
    <p:sldId id="261" r:id="rId5"/>
    <p:sldId id="897" r:id="rId6"/>
    <p:sldId id="898" r:id="rId7"/>
    <p:sldId id="900" r:id="rId8"/>
    <p:sldId id="901" r:id="rId9"/>
    <p:sldId id="823" r:id="rId10"/>
    <p:sldId id="899" r:id="rId11"/>
    <p:sldId id="902" r:id="rId12"/>
    <p:sldId id="903" r:id="rId13"/>
    <p:sldId id="904" r:id="rId14"/>
    <p:sldId id="824" r:id="rId15"/>
    <p:sldId id="905" r:id="rId16"/>
    <p:sldId id="825" r:id="rId17"/>
    <p:sldId id="906" r:id="rId18"/>
    <p:sldId id="826" r:id="rId19"/>
    <p:sldId id="827" r:id="rId20"/>
    <p:sldId id="828" r:id="rId21"/>
    <p:sldId id="912" r:id="rId22"/>
    <p:sldId id="829" r:id="rId23"/>
    <p:sldId id="830" r:id="rId24"/>
    <p:sldId id="831" r:id="rId25"/>
    <p:sldId id="832" r:id="rId26"/>
    <p:sldId id="833" r:id="rId27"/>
    <p:sldId id="834" r:id="rId28"/>
    <p:sldId id="907" r:id="rId29"/>
    <p:sldId id="835" r:id="rId30"/>
    <p:sldId id="908" r:id="rId31"/>
    <p:sldId id="838" r:id="rId32"/>
    <p:sldId id="839" r:id="rId33"/>
    <p:sldId id="840" r:id="rId34"/>
    <p:sldId id="841" r:id="rId35"/>
    <p:sldId id="842" r:id="rId36"/>
    <p:sldId id="843" r:id="rId37"/>
    <p:sldId id="844" r:id="rId38"/>
    <p:sldId id="845" r:id="rId39"/>
    <p:sldId id="914" r:id="rId40"/>
    <p:sldId id="847" r:id="rId41"/>
    <p:sldId id="848" r:id="rId42"/>
    <p:sldId id="916" r:id="rId43"/>
    <p:sldId id="915" r:id="rId44"/>
    <p:sldId id="938" r:id="rId45"/>
    <p:sldId id="947" r:id="rId46"/>
    <p:sldId id="852" r:id="rId47"/>
    <p:sldId id="853" r:id="rId48"/>
    <p:sldId id="854" r:id="rId49"/>
    <p:sldId id="855" r:id="rId50"/>
    <p:sldId id="856" r:id="rId51"/>
    <p:sldId id="857" r:id="rId52"/>
    <p:sldId id="939" r:id="rId53"/>
    <p:sldId id="940" r:id="rId54"/>
    <p:sldId id="941" r:id="rId55"/>
    <p:sldId id="942" r:id="rId56"/>
    <p:sldId id="943" r:id="rId57"/>
    <p:sldId id="944" r:id="rId58"/>
    <p:sldId id="945" r:id="rId59"/>
    <p:sldId id="946" r:id="rId60"/>
    <p:sldId id="862" r:id="rId61"/>
    <p:sldId id="953" r:id="rId62"/>
    <p:sldId id="954" r:id="rId63"/>
    <p:sldId id="955" r:id="rId64"/>
    <p:sldId id="956" r:id="rId65"/>
    <p:sldId id="863" r:id="rId66"/>
    <p:sldId id="864" r:id="rId67"/>
    <p:sldId id="865" r:id="rId68"/>
    <p:sldId id="866" r:id="rId69"/>
    <p:sldId id="867" r:id="rId70"/>
    <p:sldId id="868" r:id="rId71"/>
    <p:sldId id="869" r:id="rId72"/>
    <p:sldId id="870" r:id="rId73"/>
    <p:sldId id="959" r:id="rId74"/>
    <p:sldId id="871" r:id="rId75"/>
    <p:sldId id="928" r:id="rId76"/>
    <p:sldId id="932" r:id="rId77"/>
    <p:sldId id="933" r:id="rId78"/>
    <p:sldId id="934" r:id="rId79"/>
    <p:sldId id="935" r:id="rId80"/>
    <p:sldId id="936" r:id="rId81"/>
    <p:sldId id="929" r:id="rId82"/>
    <p:sldId id="931" r:id="rId83"/>
    <p:sldId id="930" r:id="rId84"/>
    <p:sldId id="960" r:id="rId85"/>
    <p:sldId id="937" r:id="rId86"/>
    <p:sldId id="961" r:id="rId87"/>
    <p:sldId id="957" r:id="rId88"/>
    <p:sldId id="264" r:id="rId89"/>
  </p:sldIdLst>
  <p:sldSz cx="9144000" cy="6858000" type="screen4x3"/>
  <p:notesSz cx="9296400" cy="7010400"/>
  <p:embeddedFontLst>
    <p:embeddedFont>
      <p:font typeface="Calibri" panose="020F0502020204030204" pitchFamily="34" charset="0"/>
      <p:regular r:id="rId92"/>
      <p:bold r:id="rId93"/>
      <p:italic r:id="rId94"/>
      <p:boldItalic r:id="rId95"/>
    </p:embeddedFont>
    <p:embeddedFont>
      <p:font typeface="Century Gothic" panose="020B0502020202020204" pitchFamily="34" charset="0"/>
      <p:regular r:id="rId96"/>
      <p:bold r:id="rId97"/>
      <p:italic r:id="rId98"/>
      <p:boldItalic r:id="rId99"/>
    </p:embeddedFont>
    <p:embeddedFont>
      <p:font typeface="Consolas" panose="020B0609020204030204" pitchFamily="49" charset="0"/>
      <p:regular r:id="rId100"/>
      <p:bold r:id="rId101"/>
      <p:italic r:id="rId102"/>
      <p:boldItalic r:id="rId103"/>
    </p:embeddedFont>
    <p:embeddedFont>
      <p:font typeface="Monotype Sorts" pitchFamily="2" charset="2"/>
      <p:regular r:id="rId104"/>
    </p:embeddedFont>
    <p:embeddedFont>
      <p:font typeface="Tahoma" panose="020B0604030504040204" pitchFamily="34" charset="0"/>
      <p:regular r:id="rId105"/>
      <p:bold r:id="rId106"/>
    </p:embeddedFont>
    <p:embeddedFont>
      <p:font typeface="Times" pitchFamily="2" charset="0"/>
      <p:regular r:id="rId107"/>
      <p:bold r:id="rId108"/>
      <p:italic r:id="rId109"/>
      <p:boldItalic r:id="rId110"/>
    </p:embeddedFont>
    <p:embeddedFont>
      <p:font typeface="Verdana" panose="020B0604030504040204" pitchFamily="34" charset="0"/>
      <p:regular r:id="rId111"/>
      <p:bold r:id="rId112"/>
      <p:italic r:id="rId113"/>
      <p:boldItalic r:id="rId114"/>
    </p:embeddedFont>
  </p:embeddedFontLst>
  <p:defaultTex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id="{D67015D7-48F4-442B-98F2-59C9AD2F998D}">
          <p14:sldIdLst>
            <p14:sldId id="261"/>
            <p14:sldId id="897"/>
            <p14:sldId id="898"/>
            <p14:sldId id="900"/>
            <p14:sldId id="901"/>
            <p14:sldId id="823"/>
            <p14:sldId id="899"/>
            <p14:sldId id="902"/>
            <p14:sldId id="903"/>
            <p14:sldId id="904"/>
            <p14:sldId id="824"/>
            <p14:sldId id="905"/>
            <p14:sldId id="825"/>
            <p14:sldId id="906"/>
            <p14:sldId id="826"/>
            <p14:sldId id="827"/>
            <p14:sldId id="828"/>
            <p14:sldId id="912"/>
            <p14:sldId id="829"/>
            <p14:sldId id="830"/>
            <p14:sldId id="831"/>
            <p14:sldId id="832"/>
            <p14:sldId id="833"/>
            <p14:sldId id="834"/>
            <p14:sldId id="907"/>
            <p14:sldId id="835"/>
            <p14:sldId id="908"/>
            <p14:sldId id="838"/>
            <p14:sldId id="839"/>
            <p14:sldId id="840"/>
            <p14:sldId id="841"/>
            <p14:sldId id="842"/>
            <p14:sldId id="843"/>
            <p14:sldId id="844"/>
            <p14:sldId id="845"/>
            <p14:sldId id="914"/>
            <p14:sldId id="847"/>
            <p14:sldId id="848"/>
            <p14:sldId id="916"/>
            <p14:sldId id="915"/>
            <p14:sldId id="938"/>
            <p14:sldId id="947"/>
            <p14:sldId id="852"/>
            <p14:sldId id="853"/>
            <p14:sldId id="854"/>
            <p14:sldId id="855"/>
            <p14:sldId id="856"/>
            <p14:sldId id="857"/>
            <p14:sldId id="939"/>
            <p14:sldId id="940"/>
            <p14:sldId id="941"/>
            <p14:sldId id="942"/>
            <p14:sldId id="943"/>
            <p14:sldId id="944"/>
            <p14:sldId id="945"/>
            <p14:sldId id="946"/>
            <p14:sldId id="862"/>
            <p14:sldId id="953"/>
            <p14:sldId id="954"/>
            <p14:sldId id="955"/>
            <p14:sldId id="956"/>
            <p14:sldId id="863"/>
            <p14:sldId id="864"/>
            <p14:sldId id="865"/>
            <p14:sldId id="866"/>
            <p14:sldId id="867"/>
            <p14:sldId id="868"/>
            <p14:sldId id="869"/>
            <p14:sldId id="870"/>
            <p14:sldId id="959"/>
            <p14:sldId id="871"/>
            <p14:sldId id="928"/>
            <p14:sldId id="932"/>
            <p14:sldId id="933"/>
            <p14:sldId id="934"/>
            <p14:sldId id="935"/>
            <p14:sldId id="936"/>
            <p14:sldId id="929"/>
            <p14:sldId id="931"/>
            <p14:sldId id="930"/>
            <p14:sldId id="960"/>
            <p14:sldId id="937"/>
            <p14:sldId id="961"/>
            <p14:sldId id="957"/>
            <p14:sldId id="26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E0C1"/>
    <a:srgbClr val="5C002E"/>
    <a:srgbClr val="660033"/>
    <a:srgbClr val="FF9933"/>
    <a:srgbClr val="CC0000"/>
    <a:srgbClr val="EAEAEA"/>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19" autoAdjust="0"/>
    <p:restoredTop sz="96291" autoAdjust="0"/>
  </p:normalViewPr>
  <p:slideViewPr>
    <p:cSldViewPr>
      <p:cViewPr varScale="1">
        <p:scale>
          <a:sx n="124" d="100"/>
          <a:sy n="124" d="100"/>
        </p:scale>
        <p:origin x="1400" y="17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heme" Target="theme/theme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font" Target="fonts/font21.fntdata"/><Relationship Id="rId16" Type="http://schemas.openxmlformats.org/officeDocument/2006/relationships/slide" Target="slides/slide12.xml"/><Relationship Id="rId107" Type="http://schemas.openxmlformats.org/officeDocument/2006/relationships/font" Target="fonts/font16.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11.fntdata"/><Relationship Id="rId5" Type="http://schemas.openxmlformats.org/officeDocument/2006/relationships/slide" Target="slides/slide1.xml"/><Relationship Id="rId90" Type="http://schemas.openxmlformats.org/officeDocument/2006/relationships/notesMaster" Target="notesMasters/notesMaster1.xml"/><Relationship Id="rId95" Type="http://schemas.openxmlformats.org/officeDocument/2006/relationships/font" Target="fonts/font4.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22.fntdata"/><Relationship Id="rId118"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12.fntdata"/><Relationship Id="rId108" Type="http://schemas.openxmlformats.org/officeDocument/2006/relationships/font" Target="fonts/font17.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handoutMaster" Target="handoutMasters/handout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2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18.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6.fntdata"/><Relationship Id="rId104" Type="http://schemas.openxmlformats.org/officeDocument/2006/relationships/font" Target="fonts/font13.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19.fntdata"/><Relationship Id="rId115"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9.fntdata"/><Relationship Id="rId105" Type="http://schemas.openxmlformats.org/officeDocument/2006/relationships/font" Target="fonts/font1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20.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1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0946" name="Rectangle 2"/>
          <p:cNvSpPr>
            <a:spLocks noGrp="1" noChangeArrowheads="1"/>
          </p:cNvSpPr>
          <p:nvPr>
            <p:ph type="hdr" sz="quarter"/>
          </p:nvPr>
        </p:nvSpPr>
        <p:spPr bwMode="auto">
          <a:xfrm>
            <a:off x="0" y="0"/>
            <a:ext cx="4028844" cy="351216"/>
          </a:xfrm>
          <a:prstGeom prst="rect">
            <a:avLst/>
          </a:prstGeom>
          <a:noFill/>
          <a:ln w="9525">
            <a:noFill/>
            <a:miter lim="800000"/>
            <a:headEnd/>
            <a:tailEnd/>
          </a:ln>
          <a:effectLst/>
        </p:spPr>
        <p:txBody>
          <a:bodyPr vert="horz" wrap="square" lIns="91373" tIns="45686" rIns="91373" bIns="45686" numCol="1" anchor="t" anchorCtr="0" compatLnSpc="1">
            <a:prstTxWarp prst="textNoShape">
              <a:avLst/>
            </a:prstTxWarp>
          </a:bodyPr>
          <a:lstStyle>
            <a:lvl1pPr defTabSz="910330">
              <a:defRPr sz="1200">
                <a:latin typeface="Arial" pitchFamily="34" charset="0"/>
              </a:defRPr>
            </a:lvl1pPr>
          </a:lstStyle>
          <a:p>
            <a:endParaRPr lang="en-US"/>
          </a:p>
        </p:txBody>
      </p:sp>
      <p:sp>
        <p:nvSpPr>
          <p:cNvPr id="850947" name="Rectangle 3"/>
          <p:cNvSpPr>
            <a:spLocks noGrp="1" noChangeArrowheads="1"/>
          </p:cNvSpPr>
          <p:nvPr>
            <p:ph type="dt" sz="quarter" idx="1"/>
          </p:nvPr>
        </p:nvSpPr>
        <p:spPr bwMode="auto">
          <a:xfrm>
            <a:off x="5265541" y="0"/>
            <a:ext cx="4028844" cy="351216"/>
          </a:xfrm>
          <a:prstGeom prst="rect">
            <a:avLst/>
          </a:prstGeom>
          <a:noFill/>
          <a:ln w="9525">
            <a:noFill/>
            <a:miter lim="800000"/>
            <a:headEnd/>
            <a:tailEnd/>
          </a:ln>
          <a:effectLst/>
        </p:spPr>
        <p:txBody>
          <a:bodyPr vert="horz" wrap="square" lIns="91373" tIns="45686" rIns="91373" bIns="45686" numCol="1" anchor="t" anchorCtr="0" compatLnSpc="1">
            <a:prstTxWarp prst="textNoShape">
              <a:avLst/>
            </a:prstTxWarp>
          </a:bodyPr>
          <a:lstStyle>
            <a:lvl1pPr algn="r" defTabSz="910330">
              <a:defRPr sz="1200">
                <a:latin typeface="Arial" pitchFamily="34" charset="0"/>
              </a:defRPr>
            </a:lvl1pPr>
          </a:lstStyle>
          <a:p>
            <a:endParaRPr lang="en-US"/>
          </a:p>
        </p:txBody>
      </p:sp>
      <p:sp>
        <p:nvSpPr>
          <p:cNvPr id="850948" name="Rectangle 4"/>
          <p:cNvSpPr>
            <a:spLocks noGrp="1" noChangeArrowheads="1"/>
          </p:cNvSpPr>
          <p:nvPr>
            <p:ph type="ftr" sz="quarter" idx="2"/>
          </p:nvPr>
        </p:nvSpPr>
        <p:spPr bwMode="auto">
          <a:xfrm>
            <a:off x="0" y="6658026"/>
            <a:ext cx="4028844" cy="351216"/>
          </a:xfrm>
          <a:prstGeom prst="rect">
            <a:avLst/>
          </a:prstGeom>
          <a:noFill/>
          <a:ln w="9525">
            <a:noFill/>
            <a:miter lim="800000"/>
            <a:headEnd/>
            <a:tailEnd/>
          </a:ln>
          <a:effectLst/>
        </p:spPr>
        <p:txBody>
          <a:bodyPr vert="horz" wrap="square" lIns="91373" tIns="45686" rIns="91373" bIns="45686" numCol="1" anchor="b" anchorCtr="0" compatLnSpc="1">
            <a:prstTxWarp prst="textNoShape">
              <a:avLst/>
            </a:prstTxWarp>
          </a:bodyPr>
          <a:lstStyle>
            <a:lvl1pPr defTabSz="910330">
              <a:defRPr sz="1200">
                <a:latin typeface="Arial" pitchFamily="34" charset="0"/>
              </a:defRPr>
            </a:lvl1pPr>
          </a:lstStyle>
          <a:p>
            <a:endParaRPr lang="en-US"/>
          </a:p>
        </p:txBody>
      </p:sp>
      <p:sp>
        <p:nvSpPr>
          <p:cNvPr id="850949" name="Rectangle 5"/>
          <p:cNvSpPr>
            <a:spLocks noGrp="1" noChangeArrowheads="1"/>
          </p:cNvSpPr>
          <p:nvPr>
            <p:ph type="sldNum" sz="quarter" idx="3"/>
          </p:nvPr>
        </p:nvSpPr>
        <p:spPr bwMode="auto">
          <a:xfrm>
            <a:off x="5265541" y="6658026"/>
            <a:ext cx="4028844" cy="351216"/>
          </a:xfrm>
          <a:prstGeom prst="rect">
            <a:avLst/>
          </a:prstGeom>
          <a:noFill/>
          <a:ln w="9525">
            <a:noFill/>
            <a:miter lim="800000"/>
            <a:headEnd/>
            <a:tailEnd/>
          </a:ln>
          <a:effectLst/>
        </p:spPr>
        <p:txBody>
          <a:bodyPr vert="horz" wrap="square" lIns="91373" tIns="45686" rIns="91373" bIns="45686" numCol="1" anchor="b" anchorCtr="0" compatLnSpc="1">
            <a:prstTxWarp prst="textNoShape">
              <a:avLst/>
            </a:prstTxWarp>
          </a:bodyPr>
          <a:lstStyle>
            <a:lvl1pPr algn="r" defTabSz="910330">
              <a:defRPr sz="1200">
                <a:latin typeface="Arial" pitchFamily="34" charset="0"/>
              </a:defRPr>
            </a:lvl1pPr>
          </a:lstStyle>
          <a:p>
            <a:fld id="{63403CFA-D027-47B3-87C7-962B6BCB82DE}" type="slidenum">
              <a:rPr lang="en-US"/>
              <a:pPr/>
              <a:t>‹#›</a:t>
            </a:fld>
            <a:endParaRPr lang="en-US"/>
          </a:p>
        </p:txBody>
      </p:sp>
    </p:spTree>
    <p:extLst>
      <p:ext uri="{BB962C8B-B14F-4D97-AF65-F5344CB8AC3E}">
        <p14:creationId xmlns:p14="http://schemas.microsoft.com/office/powerpoint/2010/main" val="3473523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4028844" cy="351216"/>
          </a:xfrm>
          <a:prstGeom prst="rect">
            <a:avLst/>
          </a:prstGeom>
          <a:noFill/>
          <a:ln w="9525">
            <a:noFill/>
            <a:miter lim="800000"/>
            <a:headEnd/>
            <a:tailEnd/>
          </a:ln>
          <a:effectLst/>
        </p:spPr>
        <p:txBody>
          <a:bodyPr vert="horz" wrap="square" lIns="93108" tIns="46555" rIns="93108" bIns="46555" numCol="1" anchor="t" anchorCtr="0" compatLnSpc="1">
            <a:prstTxWarp prst="textNoShape">
              <a:avLst/>
            </a:prstTxWarp>
          </a:bodyPr>
          <a:lstStyle>
            <a:lvl1pPr defTabSz="931750">
              <a:defRPr sz="1200">
                <a:latin typeface="Arial" pitchFamily="34" charset="0"/>
              </a:defRPr>
            </a:lvl1pPr>
          </a:lstStyle>
          <a:p>
            <a:endParaRPr lang="en-US"/>
          </a:p>
        </p:txBody>
      </p:sp>
      <p:sp>
        <p:nvSpPr>
          <p:cNvPr id="5123" name="Rectangle 3"/>
          <p:cNvSpPr>
            <a:spLocks noGrp="1" noChangeArrowheads="1"/>
          </p:cNvSpPr>
          <p:nvPr>
            <p:ph type="dt" idx="1"/>
          </p:nvPr>
        </p:nvSpPr>
        <p:spPr bwMode="auto">
          <a:xfrm>
            <a:off x="5265541" y="0"/>
            <a:ext cx="4028844" cy="351216"/>
          </a:xfrm>
          <a:prstGeom prst="rect">
            <a:avLst/>
          </a:prstGeom>
          <a:noFill/>
          <a:ln w="9525">
            <a:noFill/>
            <a:miter lim="800000"/>
            <a:headEnd/>
            <a:tailEnd/>
          </a:ln>
          <a:effectLst/>
        </p:spPr>
        <p:txBody>
          <a:bodyPr vert="horz" wrap="square" lIns="93108" tIns="46555" rIns="93108" bIns="46555" numCol="1" anchor="t" anchorCtr="0" compatLnSpc="1">
            <a:prstTxWarp prst="textNoShape">
              <a:avLst/>
            </a:prstTxWarp>
          </a:bodyPr>
          <a:lstStyle>
            <a:lvl1pPr algn="r" defTabSz="931750">
              <a:defRPr sz="1200">
                <a:latin typeface="Arial" pitchFamily="34" charset="0"/>
              </a:defRPr>
            </a:lvl1pPr>
          </a:lstStyle>
          <a:p>
            <a:endParaRPr lang="en-US"/>
          </a:p>
        </p:txBody>
      </p:sp>
      <p:sp>
        <p:nvSpPr>
          <p:cNvPr id="5124" name="Rectangle 4"/>
          <p:cNvSpPr>
            <a:spLocks noGrp="1" noRot="1" noChangeAspect="1" noChangeArrowheads="1" noTextEdit="1"/>
          </p:cNvSpPr>
          <p:nvPr>
            <p:ph type="sldImg" idx="2"/>
          </p:nvPr>
        </p:nvSpPr>
        <p:spPr bwMode="auto">
          <a:xfrm>
            <a:off x="2895600" y="525463"/>
            <a:ext cx="3505200" cy="26289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930046" y="3330173"/>
            <a:ext cx="7436313" cy="3155144"/>
          </a:xfrm>
          <a:prstGeom prst="rect">
            <a:avLst/>
          </a:prstGeom>
          <a:noFill/>
          <a:ln w="9525">
            <a:noFill/>
            <a:miter lim="800000"/>
            <a:headEnd/>
            <a:tailEnd/>
          </a:ln>
          <a:effectLst/>
        </p:spPr>
        <p:txBody>
          <a:bodyPr vert="horz" wrap="square" lIns="93108" tIns="46555" rIns="93108" bIns="4655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6658026"/>
            <a:ext cx="4028844" cy="351216"/>
          </a:xfrm>
          <a:prstGeom prst="rect">
            <a:avLst/>
          </a:prstGeom>
          <a:noFill/>
          <a:ln w="9525">
            <a:noFill/>
            <a:miter lim="800000"/>
            <a:headEnd/>
            <a:tailEnd/>
          </a:ln>
          <a:effectLst/>
        </p:spPr>
        <p:txBody>
          <a:bodyPr vert="horz" wrap="square" lIns="93108" tIns="46555" rIns="93108" bIns="46555" numCol="1" anchor="b" anchorCtr="0" compatLnSpc="1">
            <a:prstTxWarp prst="textNoShape">
              <a:avLst/>
            </a:prstTxWarp>
          </a:bodyPr>
          <a:lstStyle>
            <a:lvl1pPr defTabSz="931750">
              <a:defRPr sz="1200">
                <a:latin typeface="Arial" pitchFamily="34" charset="0"/>
              </a:defRPr>
            </a:lvl1pPr>
          </a:lstStyle>
          <a:p>
            <a:endParaRPr lang="en-US"/>
          </a:p>
        </p:txBody>
      </p:sp>
      <p:sp>
        <p:nvSpPr>
          <p:cNvPr id="5127" name="Rectangle 7"/>
          <p:cNvSpPr>
            <a:spLocks noGrp="1" noChangeArrowheads="1"/>
          </p:cNvSpPr>
          <p:nvPr>
            <p:ph type="sldNum" sz="quarter" idx="5"/>
          </p:nvPr>
        </p:nvSpPr>
        <p:spPr bwMode="auto">
          <a:xfrm>
            <a:off x="5265541" y="6658026"/>
            <a:ext cx="4028844" cy="351216"/>
          </a:xfrm>
          <a:prstGeom prst="rect">
            <a:avLst/>
          </a:prstGeom>
          <a:noFill/>
          <a:ln w="9525">
            <a:noFill/>
            <a:miter lim="800000"/>
            <a:headEnd/>
            <a:tailEnd/>
          </a:ln>
          <a:effectLst/>
        </p:spPr>
        <p:txBody>
          <a:bodyPr vert="horz" wrap="square" lIns="93108" tIns="46555" rIns="93108" bIns="46555" numCol="1" anchor="b" anchorCtr="0" compatLnSpc="1">
            <a:prstTxWarp prst="textNoShape">
              <a:avLst/>
            </a:prstTxWarp>
          </a:bodyPr>
          <a:lstStyle>
            <a:lvl1pPr algn="r" defTabSz="931750">
              <a:defRPr sz="1200">
                <a:latin typeface="Arial" pitchFamily="34" charset="0"/>
              </a:defRPr>
            </a:lvl1pPr>
          </a:lstStyle>
          <a:p>
            <a:fld id="{A6821D61-D015-4274-B894-314414003888}" type="slidenum">
              <a:rPr lang="en-US"/>
              <a:pPr/>
              <a:t>‹#›</a:t>
            </a:fld>
            <a:endParaRPr lang="en-US"/>
          </a:p>
        </p:txBody>
      </p:sp>
    </p:spTree>
    <p:extLst>
      <p:ext uri="{BB962C8B-B14F-4D97-AF65-F5344CB8AC3E}">
        <p14:creationId xmlns:p14="http://schemas.microsoft.com/office/powerpoint/2010/main" val="419676116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cs.nthu.edu.tw/~ychung/slides/para_programming/Quinn-Chapter%2017.pp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cs.nthu.edu.tw/~ychung/slides/para_programming/Quinn-Chapter%2017.ppt"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270145-37BA-4F54-9F53-FD3FAF210B99}" type="slidenum">
              <a:rPr lang="en-US"/>
              <a:pPr/>
              <a:t>6</a:t>
            </a:fld>
            <a:endParaRPr lang="en-US"/>
          </a:p>
        </p:txBody>
      </p:sp>
      <p:sp>
        <p:nvSpPr>
          <p:cNvPr id="510978" name="Rectangle 2"/>
          <p:cNvSpPr>
            <a:spLocks noGrp="1" noRot="1" noChangeAspect="1" noChangeArrowheads="1" noTextEdit="1"/>
          </p:cNvSpPr>
          <p:nvPr>
            <p:ph type="sldImg"/>
          </p:nvPr>
        </p:nvSpPr>
        <p:spPr>
          <a:xfrm>
            <a:off x="2900363" y="530225"/>
            <a:ext cx="3494087" cy="2619375"/>
          </a:xfrm>
          <a:ln/>
        </p:spPr>
      </p:sp>
      <p:sp>
        <p:nvSpPr>
          <p:cNvPr id="510979" name="Rectangle 3"/>
          <p:cNvSpPr>
            <a:spLocks noGrp="1" noChangeArrowheads="1"/>
          </p:cNvSpPr>
          <p:nvPr>
            <p:ph type="body" idx="1"/>
          </p:nvPr>
        </p:nvSpPr>
        <p:spPr>
          <a:xfrm>
            <a:off x="1237369" y="3329940"/>
            <a:ext cx="6821664" cy="3155897"/>
          </a:xfrm>
        </p:spPr>
        <p:txBody>
          <a:bodyPr lIns="90044" tIns="45021" rIns="90044" bIns="45021"/>
          <a:lstStyle/>
          <a:p>
            <a:pPr defTabSz="939800">
              <a:lnSpc>
                <a:spcPct val="90000"/>
              </a:lnSpc>
            </a:pPr>
            <a:r>
              <a:rPr lang="en-US" sz="900" b="1"/>
              <a:t>Script:</a:t>
            </a:r>
          </a:p>
          <a:p>
            <a:pPr defTabSz="939800">
              <a:lnSpc>
                <a:spcPct val="90000"/>
              </a:lnSpc>
              <a:spcBef>
                <a:spcPct val="0"/>
              </a:spcBef>
            </a:pPr>
            <a:r>
              <a:rPr lang="en-US" sz="900"/>
              <a:t>What is OpenMP?</a:t>
            </a:r>
          </a:p>
          <a:p>
            <a:pPr defTabSz="939800">
              <a:lnSpc>
                <a:spcPct val="90000"/>
              </a:lnSpc>
              <a:spcBef>
                <a:spcPct val="0"/>
              </a:spcBef>
            </a:pPr>
            <a:endParaRPr lang="en-US" sz="900"/>
          </a:p>
          <a:p>
            <a:pPr defTabSz="939800">
              <a:lnSpc>
                <a:spcPct val="90000"/>
              </a:lnSpc>
              <a:spcBef>
                <a:spcPct val="0"/>
              </a:spcBef>
            </a:pPr>
            <a:r>
              <a:rPr lang="en-US" sz="900"/>
              <a:t>OpenMP is </a:t>
            </a:r>
            <a:r>
              <a:rPr lang="en-US"/>
              <a:t>a portable (OpenMP codes can be moved between linux &amp; windows for example), shared-memory threading API that standardizes task &amp; loop level parallelism.  Because OpenMP clauses have both lexical and dynamic extent, it is possible support a broad multi-file course grained parallelism.  Often, the best parallelism technique is to parallel at the coarsest grain possible often parallelizing tasks or loops from with the main driver itself – as this gives the most bang for the buck (the most computation for the necessary threading overhead costs).</a:t>
            </a:r>
          </a:p>
          <a:p>
            <a:pPr defTabSz="939800">
              <a:lnSpc>
                <a:spcPct val="90000"/>
              </a:lnSpc>
              <a:spcBef>
                <a:spcPct val="0"/>
              </a:spcBef>
            </a:pPr>
            <a:endParaRPr lang="en-US"/>
          </a:p>
          <a:p>
            <a:pPr defTabSz="939800">
              <a:lnSpc>
                <a:spcPct val="90000"/>
              </a:lnSpc>
              <a:spcBef>
                <a:spcPct val="0"/>
              </a:spcBef>
            </a:pPr>
            <a:r>
              <a:rPr lang="en-US"/>
              <a:t>Another key benefits is that OpenMP allows for a developer to parallelize their applications incrementally.  Since OpenMP is primarily a pragma or directive based approach we can easily combine serial &amp; parallel code in a single source.  By simply compiling with or without the /OpenMP compiler flag we can turn OpenMP on or off.  Code compiled without the /OpenMP flag simply ignores the OpenMp pragmas which allows simple access back to the original serial application.</a:t>
            </a:r>
          </a:p>
          <a:p>
            <a:pPr defTabSz="939800">
              <a:lnSpc>
                <a:spcPct val="90000"/>
              </a:lnSpc>
              <a:spcBef>
                <a:spcPct val="0"/>
              </a:spcBef>
            </a:pPr>
            <a:endParaRPr lang="en-US"/>
          </a:p>
          <a:p>
            <a:pPr defTabSz="939800">
              <a:lnSpc>
                <a:spcPct val="90000"/>
              </a:lnSpc>
              <a:spcBef>
                <a:spcPct val="0"/>
              </a:spcBef>
            </a:pPr>
            <a:r>
              <a:rPr lang="en-US"/>
              <a:t>Openmp also standardizes about 20 years of compiler directed threading experience. </a:t>
            </a:r>
          </a:p>
          <a:p>
            <a:pPr defTabSz="939800">
              <a:lnSpc>
                <a:spcPct val="90000"/>
              </a:lnSpc>
              <a:spcBef>
                <a:spcPct val="0"/>
              </a:spcBef>
            </a:pPr>
            <a:endParaRPr lang="en-US"/>
          </a:p>
          <a:p>
            <a:pPr defTabSz="939800">
              <a:lnSpc>
                <a:spcPct val="90000"/>
              </a:lnSpc>
              <a:spcBef>
                <a:spcPct val="0"/>
              </a:spcBef>
            </a:pPr>
            <a:r>
              <a:rPr lang="en-US"/>
              <a:t>For more information or to review the latest OpenMP spec (currently the latest spec is OpenMP 3.0) – goto </a:t>
            </a:r>
            <a:r>
              <a:rPr lang="en-US" sz="900" b="1">
                <a:solidFill>
                  <a:srgbClr val="000000"/>
                </a:solidFill>
              </a:rPr>
              <a:t>www.openmp.org</a:t>
            </a:r>
            <a:endParaRPr lang="en-US"/>
          </a:p>
          <a:p>
            <a:pPr defTabSz="939800">
              <a:lnSpc>
                <a:spcPct val="90000"/>
              </a:lnSpc>
              <a:spcBef>
                <a:spcPct val="0"/>
              </a:spcBef>
            </a:pPr>
            <a:endParaRPr lang="en-US"/>
          </a:p>
          <a:p>
            <a:pPr defTabSz="939800">
              <a:lnSpc>
                <a:spcPct val="90000"/>
              </a:lnSpc>
              <a:spcBef>
                <a:spcPct val="0"/>
              </a:spcBef>
            </a:pPr>
            <a:endParaRPr lang="en-US" sz="9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53C3AB-9777-4C2F-810B-E08ECD47BD9B}" type="slidenum">
              <a:rPr lang="en-US"/>
              <a:pPr/>
              <a:t>21</a:t>
            </a:fld>
            <a:endParaRPr lang="en-US"/>
          </a:p>
        </p:txBody>
      </p:sp>
      <p:sp>
        <p:nvSpPr>
          <p:cNvPr id="527362" name="Rectangle 2"/>
          <p:cNvSpPr>
            <a:spLocks noGrp="1" noChangeArrowheads="1"/>
          </p:cNvSpPr>
          <p:nvPr>
            <p:ph type="body" idx="1"/>
          </p:nvPr>
        </p:nvSpPr>
        <p:spPr>
          <a:xfrm>
            <a:off x="1237369" y="3329940"/>
            <a:ext cx="6821664" cy="3154680"/>
          </a:xfrm>
          <a:noFill/>
          <a:ln/>
        </p:spPr>
        <p:txBody>
          <a:bodyPr lIns="90598" tIns="44504" rIns="90598" bIns="44504"/>
          <a:lstStyle/>
          <a:p>
            <a:pPr defTabSz="939800">
              <a:lnSpc>
                <a:spcPct val="80000"/>
              </a:lnSpc>
            </a:pPr>
            <a:r>
              <a:rPr lang="en-US" sz="800" b="1"/>
              <a:t>Script</a:t>
            </a:r>
            <a:r>
              <a:rPr lang="en-US" sz="800"/>
              <a:t>:</a:t>
            </a:r>
          </a:p>
          <a:p>
            <a:pPr defTabSz="939800">
              <a:lnSpc>
                <a:spcPct val="80000"/>
              </a:lnSpc>
            </a:pPr>
            <a:r>
              <a:rPr lang="en-US" sz="800"/>
              <a:t>The </a:t>
            </a:r>
            <a:r>
              <a:rPr lang="en-US" sz="800" b="1"/>
              <a:t>omp for</a:t>
            </a:r>
            <a:r>
              <a:rPr lang="en-US" sz="800"/>
              <a:t> directive instructs the compiler to distribute loop iterations within the team of threads that encounters this work-sharing construct.   In this example the omp for construct resides inside a parallel region where a team of threads has been created – for sake of argument – lets say that 3 threads are in the tread team.  The omp for construct takes the number of loop iterations, N, and divides N by the number of threads in a team – to arrive at a unit of work for each thread.  Omp for assigned a different set of iterations to each thread.  So lets say that N has the value 12.  Then each of the 3 threads gets to work on 4 loop iterations.  So one thread is assigned to work on iterations 1-4,  the next thread on 5-8, etc.  At the end of the parallel region, the threads rejoin and a single thread exits the parallel region.  </a:t>
            </a:r>
          </a:p>
          <a:p>
            <a:pPr defTabSz="939800">
              <a:lnSpc>
                <a:spcPct val="80000"/>
              </a:lnSpc>
            </a:pPr>
            <a:endParaRPr lang="en-US" sz="800"/>
          </a:p>
          <a:p>
            <a:pPr defTabSz="939800">
              <a:lnSpc>
                <a:spcPct val="80000"/>
              </a:lnSpc>
            </a:pPr>
            <a:r>
              <a:rPr lang="en-US" sz="800"/>
              <a:t>Effectively – omp for was able to cut the execution time down significantly and for this loop the execution time would be on the order of 33% of the serial time – a reduction of 66%.</a:t>
            </a:r>
          </a:p>
          <a:p>
            <a:pPr defTabSz="939800">
              <a:lnSpc>
                <a:spcPct val="80000"/>
              </a:lnSpc>
            </a:pPr>
            <a:endParaRPr lang="en-US" sz="800"/>
          </a:p>
          <a:p>
            <a:pPr defTabSz="939800">
              <a:lnSpc>
                <a:spcPct val="80000"/>
              </a:lnSpc>
            </a:pPr>
            <a:r>
              <a:rPr lang="en-US" sz="800"/>
              <a:t>To use the omp for directive, it must be place immediately prior to the loop in question as we see in the above code.</a:t>
            </a:r>
          </a:p>
          <a:p>
            <a:pPr defTabSz="939800">
              <a:lnSpc>
                <a:spcPct val="80000"/>
              </a:lnSpc>
            </a:pPr>
            <a:endParaRPr lang="en-US" sz="800"/>
          </a:p>
          <a:p>
            <a:pPr defTabSz="939800">
              <a:lnSpc>
                <a:spcPct val="80000"/>
              </a:lnSpc>
            </a:pPr>
            <a:r>
              <a:rPr lang="en-US" sz="800"/>
              <a:t>Next we’ll see how to combine openmp constructs</a:t>
            </a:r>
          </a:p>
          <a:p>
            <a:pPr defTabSz="939800">
              <a:lnSpc>
                <a:spcPct val="80000"/>
              </a:lnSpc>
            </a:pPr>
            <a:endParaRPr lang="en-US" sz="800"/>
          </a:p>
          <a:p>
            <a:pPr defTabSz="939800">
              <a:lnSpc>
                <a:spcPct val="80000"/>
              </a:lnSpc>
            </a:pPr>
            <a:r>
              <a:rPr lang="en-US" sz="800" b="1"/>
              <a:t>Background </a:t>
            </a:r>
          </a:p>
          <a:p>
            <a:pPr defTabSz="939800">
              <a:lnSpc>
                <a:spcPct val="80000"/>
              </a:lnSpc>
            </a:pPr>
            <a:r>
              <a:rPr lang="en-US" sz="800"/>
              <a:t>see the openmp spec at </a:t>
            </a:r>
            <a:r>
              <a:rPr lang="en-US" sz="800">
                <a:solidFill>
                  <a:srgbClr val="000000"/>
                </a:solidFill>
              </a:rPr>
              <a:t>www.openmp.org</a:t>
            </a:r>
          </a:p>
          <a:p>
            <a:pPr defTabSz="939800">
              <a:lnSpc>
                <a:spcPct val="80000"/>
              </a:lnSpc>
            </a:pPr>
            <a:r>
              <a:rPr lang="en-US" sz="800"/>
              <a:t>or visit publib.boulder.ibm.com/infocenter at the url below to get at the definition and usage</a:t>
            </a:r>
          </a:p>
          <a:p>
            <a:pPr defTabSz="939800">
              <a:lnSpc>
                <a:spcPct val="80000"/>
              </a:lnSpc>
            </a:pPr>
            <a:r>
              <a:rPr lang="en-US" sz="800"/>
              <a:t>http://publib.boulder.ibm.com/infocenter/lnxpcomp/v8v101/index.jsp?topic=/com.ibm.xlcpp8l.doc/compiler/ref/ruompplp.htm</a:t>
            </a:r>
          </a:p>
          <a:p>
            <a:pPr defTabSz="939800">
              <a:lnSpc>
                <a:spcPct val="80000"/>
              </a:lnSpc>
            </a:pPr>
            <a:r>
              <a:rPr lang="en-US" sz="800" b="1" i="1"/>
              <a:t>Pragma omp [clause]</a:t>
            </a:r>
          </a:p>
          <a:p>
            <a:pPr defTabSz="939800">
              <a:lnSpc>
                <a:spcPct val="80000"/>
              </a:lnSpc>
            </a:pPr>
            <a:r>
              <a:rPr lang="en-US" sz="800" b="1" i="1"/>
              <a:t>clause</a:t>
            </a:r>
            <a:r>
              <a:rPr lang="en-US" sz="800"/>
              <a:t> is any of the following:</a:t>
            </a:r>
          </a:p>
          <a:p>
            <a:pPr defTabSz="939800">
              <a:lnSpc>
                <a:spcPct val="80000"/>
              </a:lnSpc>
            </a:pPr>
            <a:r>
              <a:rPr lang="en-US" sz="800"/>
              <a:t>private (</a:t>
            </a:r>
            <a:r>
              <a:rPr lang="en-US" sz="800" i="1"/>
              <a:t>list</a:t>
            </a:r>
            <a:r>
              <a:rPr lang="en-US" sz="800"/>
              <a:t>) </a:t>
            </a:r>
          </a:p>
          <a:p>
            <a:pPr marL="469900" lvl="1" defTabSz="939800">
              <a:lnSpc>
                <a:spcPct val="80000"/>
              </a:lnSpc>
            </a:pPr>
            <a:r>
              <a:rPr lang="en-US" sz="800"/>
              <a:t>Declares the scope of the data variables in </a:t>
            </a:r>
            <a:r>
              <a:rPr lang="en-US" sz="800" i="1"/>
              <a:t>list</a:t>
            </a:r>
            <a:r>
              <a:rPr lang="en-US" sz="800"/>
              <a:t> to be private to each thread. Data variables in </a:t>
            </a:r>
            <a:r>
              <a:rPr lang="en-US" sz="800" i="1"/>
              <a:t>list</a:t>
            </a:r>
            <a:r>
              <a:rPr lang="en-US" sz="800"/>
              <a:t> are separated by commas. </a:t>
            </a:r>
          </a:p>
          <a:p>
            <a:pPr defTabSz="939800">
              <a:lnSpc>
                <a:spcPct val="80000"/>
              </a:lnSpc>
            </a:pPr>
            <a:r>
              <a:rPr lang="en-US" sz="800"/>
              <a:t>firstprivate (</a:t>
            </a:r>
            <a:r>
              <a:rPr lang="en-US" sz="800" i="1"/>
              <a:t>list</a:t>
            </a:r>
            <a:r>
              <a:rPr lang="en-US" sz="800"/>
              <a:t>) </a:t>
            </a:r>
          </a:p>
          <a:p>
            <a:pPr marL="469900" lvl="1" defTabSz="939800">
              <a:lnSpc>
                <a:spcPct val="80000"/>
              </a:lnSpc>
            </a:pPr>
            <a:r>
              <a:rPr lang="en-US" sz="800"/>
              <a:t>Declares the scope of the data variables in </a:t>
            </a:r>
            <a:r>
              <a:rPr lang="en-US" sz="800" i="1"/>
              <a:t>list</a:t>
            </a:r>
            <a:r>
              <a:rPr lang="en-US" sz="800"/>
              <a:t> to be private to each thread. Each new private object is initialized as if there was an implied declaration within the statement block. Data variables in </a:t>
            </a:r>
            <a:r>
              <a:rPr lang="en-US" sz="800" i="1"/>
              <a:t>list</a:t>
            </a:r>
            <a:r>
              <a:rPr lang="en-US" sz="800"/>
              <a:t> are separated by commas. </a:t>
            </a:r>
          </a:p>
          <a:p>
            <a:pPr defTabSz="939800">
              <a:lnSpc>
                <a:spcPct val="80000"/>
              </a:lnSpc>
            </a:pPr>
            <a:r>
              <a:rPr lang="en-US" sz="800"/>
              <a:t>lastprivate (</a:t>
            </a:r>
            <a:r>
              <a:rPr lang="en-US" sz="800" i="1"/>
              <a:t>list</a:t>
            </a:r>
            <a:r>
              <a:rPr lang="en-US" sz="800"/>
              <a:t>) </a:t>
            </a:r>
          </a:p>
          <a:p>
            <a:pPr marL="469900" lvl="1" defTabSz="939800">
              <a:lnSpc>
                <a:spcPct val="80000"/>
              </a:lnSpc>
            </a:pPr>
            <a:r>
              <a:rPr lang="en-US" sz="800"/>
              <a:t>Declares the scope of the data variables in </a:t>
            </a:r>
            <a:r>
              <a:rPr lang="en-US" sz="800" i="1"/>
              <a:t>list</a:t>
            </a:r>
            <a:r>
              <a:rPr lang="en-US" sz="800"/>
              <a:t> to be private to each thread. The final value of each variable in </a:t>
            </a:r>
            <a:r>
              <a:rPr lang="en-US" sz="800" i="1"/>
              <a:t>list</a:t>
            </a:r>
            <a:r>
              <a:rPr lang="en-US" sz="800"/>
              <a:t>, if assigned, will be the value assigned to that variable in the last iteration. Variables not assigned a value will have an indeterminate value. Data variables in </a:t>
            </a:r>
            <a:r>
              <a:rPr lang="en-US" sz="800" i="1"/>
              <a:t>list</a:t>
            </a:r>
            <a:r>
              <a:rPr lang="en-US" sz="800"/>
              <a:t> are separated by commas. </a:t>
            </a:r>
          </a:p>
          <a:p>
            <a:pPr defTabSz="939800">
              <a:lnSpc>
                <a:spcPct val="80000"/>
              </a:lnSpc>
            </a:pPr>
            <a:r>
              <a:rPr lang="en-US" sz="800"/>
              <a:t>reduction (</a:t>
            </a:r>
            <a:r>
              <a:rPr lang="en-US" sz="800" i="1"/>
              <a:t>operator</a:t>
            </a:r>
            <a:r>
              <a:rPr lang="en-US" sz="800"/>
              <a:t>:</a:t>
            </a:r>
            <a:r>
              <a:rPr lang="en-US" sz="800" i="1"/>
              <a:t>list</a:t>
            </a:r>
            <a:r>
              <a:rPr lang="en-US" sz="800"/>
              <a:t>) </a:t>
            </a:r>
          </a:p>
          <a:p>
            <a:pPr marL="469900" lvl="1" defTabSz="939800">
              <a:lnSpc>
                <a:spcPct val="80000"/>
              </a:lnSpc>
            </a:pPr>
            <a:r>
              <a:rPr lang="en-US" sz="800"/>
              <a:t>Performs a reduction on all scalar variables in </a:t>
            </a:r>
            <a:r>
              <a:rPr lang="en-US" sz="800" i="1"/>
              <a:t>list</a:t>
            </a:r>
            <a:r>
              <a:rPr lang="en-US" sz="800"/>
              <a:t> using the specified </a:t>
            </a:r>
            <a:r>
              <a:rPr lang="en-US" sz="800" i="1"/>
              <a:t>operator</a:t>
            </a:r>
            <a:r>
              <a:rPr lang="en-US" sz="800"/>
              <a:t>. Reduction variables in </a:t>
            </a:r>
            <a:r>
              <a:rPr lang="en-US" sz="800" i="1"/>
              <a:t>list</a:t>
            </a:r>
            <a:r>
              <a:rPr lang="en-US" sz="800"/>
              <a:t> are separated by commas. A private copy of each variable in </a:t>
            </a:r>
            <a:r>
              <a:rPr lang="en-US" sz="800" i="1"/>
              <a:t>list</a:t>
            </a:r>
            <a:r>
              <a:rPr lang="en-US" sz="800"/>
              <a:t> is created for each thread. At the end of the statement block, the final values of all private copies of the reduction variable are combined in a manner appropriate to the operator, and the result is placed back into the original value of the shared reduction variable.</a:t>
            </a:r>
          </a:p>
          <a:p>
            <a:pPr marL="469900" lvl="1" defTabSz="939800">
              <a:lnSpc>
                <a:spcPct val="80000"/>
              </a:lnSpc>
            </a:pPr>
            <a:r>
              <a:rPr lang="en-US" sz="800"/>
              <a:t>Variables specified in the </a:t>
            </a:r>
            <a:r>
              <a:rPr lang="en-US" sz="800" b="1"/>
              <a:t>reduction</a:t>
            </a:r>
            <a:r>
              <a:rPr lang="en-US" sz="800"/>
              <a:t> clause:</a:t>
            </a:r>
          </a:p>
          <a:p>
            <a:pPr marL="1408113" lvl="3" defTabSz="939800">
              <a:lnSpc>
                <a:spcPct val="80000"/>
              </a:lnSpc>
            </a:pPr>
            <a:r>
              <a:rPr lang="en-US" sz="800"/>
              <a:t>must be of a type appropriate to the operator. </a:t>
            </a:r>
          </a:p>
          <a:p>
            <a:pPr marL="1408113" lvl="3" defTabSz="939800">
              <a:lnSpc>
                <a:spcPct val="80000"/>
              </a:lnSpc>
            </a:pPr>
            <a:r>
              <a:rPr lang="en-US" sz="800"/>
              <a:t>must be shared in the enclosing context. </a:t>
            </a:r>
          </a:p>
          <a:p>
            <a:pPr marL="1408113" lvl="3" defTabSz="939800">
              <a:lnSpc>
                <a:spcPct val="80000"/>
              </a:lnSpc>
            </a:pPr>
            <a:r>
              <a:rPr lang="en-US" sz="800"/>
              <a:t>must not be const-qualified. </a:t>
            </a:r>
          </a:p>
          <a:p>
            <a:pPr marL="1408113" lvl="3" defTabSz="939800">
              <a:lnSpc>
                <a:spcPct val="80000"/>
              </a:lnSpc>
            </a:pPr>
            <a:r>
              <a:rPr lang="en-US" sz="800"/>
              <a:t>must not have pointer type. </a:t>
            </a:r>
          </a:p>
          <a:p>
            <a:pPr defTabSz="939800">
              <a:lnSpc>
                <a:spcPct val="80000"/>
              </a:lnSpc>
            </a:pPr>
            <a:r>
              <a:rPr lang="en-US" sz="800"/>
              <a:t>ordered </a:t>
            </a:r>
          </a:p>
          <a:p>
            <a:pPr marL="469900" lvl="1" defTabSz="939800">
              <a:lnSpc>
                <a:spcPct val="80000"/>
              </a:lnSpc>
            </a:pPr>
            <a:r>
              <a:rPr lang="en-US" sz="800"/>
              <a:t>Specify this clause if an ordered construct is present within the dynamic extent of the </a:t>
            </a:r>
            <a:r>
              <a:rPr lang="en-US" sz="800" b="1"/>
              <a:t>omp for</a:t>
            </a:r>
            <a:r>
              <a:rPr lang="en-US" sz="800"/>
              <a:t> directive. </a:t>
            </a:r>
          </a:p>
          <a:p>
            <a:pPr defTabSz="939800">
              <a:lnSpc>
                <a:spcPct val="80000"/>
              </a:lnSpc>
            </a:pPr>
            <a:r>
              <a:rPr lang="en-US" sz="800"/>
              <a:t>schedule (</a:t>
            </a:r>
            <a:r>
              <a:rPr lang="en-US" sz="800" i="1"/>
              <a:t>type</a:t>
            </a:r>
            <a:r>
              <a:rPr lang="en-US" sz="800"/>
              <a:t>) </a:t>
            </a:r>
          </a:p>
          <a:p>
            <a:pPr marL="469900" lvl="1" defTabSz="939800">
              <a:lnSpc>
                <a:spcPct val="80000"/>
              </a:lnSpc>
            </a:pPr>
            <a:r>
              <a:rPr lang="en-US" sz="800"/>
              <a:t>Specifies how iterations of the </a:t>
            </a:r>
            <a:r>
              <a:rPr lang="en-US" sz="800" b="1"/>
              <a:t>for</a:t>
            </a:r>
            <a:r>
              <a:rPr lang="en-US" sz="800"/>
              <a:t> loop are divided among available threads. Acceptable values for </a:t>
            </a:r>
            <a:r>
              <a:rPr lang="en-US" sz="800" i="1"/>
              <a:t>type</a:t>
            </a:r>
            <a:r>
              <a:rPr lang="en-US" sz="800"/>
              <a:t> are: </a:t>
            </a:r>
          </a:p>
          <a:p>
            <a:pPr marL="469900" lvl="1" defTabSz="939800">
              <a:lnSpc>
                <a:spcPct val="80000"/>
              </a:lnSpc>
            </a:pPr>
            <a:r>
              <a:rPr lang="en-US" sz="800"/>
              <a:t>auto </a:t>
            </a:r>
          </a:p>
          <a:p>
            <a:pPr marL="939800" lvl="2" defTabSz="939800">
              <a:lnSpc>
                <a:spcPct val="80000"/>
              </a:lnSpc>
            </a:pPr>
            <a:r>
              <a:rPr lang="en-US" sz="800"/>
              <a:t>With</a:t>
            </a:r>
            <a:r>
              <a:rPr lang="en-US" sz="800" b="1"/>
              <a:t>auto</a:t>
            </a:r>
            <a:r>
              <a:rPr lang="en-US" sz="800"/>
              <a:t>, scheduling is delegated to the compiler and runtime system. .The compiler and runtime system can choose any possible mapping of iterations to threads (including all possible valid schedules) and these may be different in different loops. </a:t>
            </a:r>
          </a:p>
          <a:p>
            <a:pPr marL="469900" lvl="1" defTabSz="939800">
              <a:lnSpc>
                <a:spcPct val="80000"/>
              </a:lnSpc>
            </a:pPr>
            <a:r>
              <a:rPr lang="en-US" sz="800"/>
              <a:t>dynamic </a:t>
            </a:r>
          </a:p>
          <a:p>
            <a:pPr marL="939800" lvl="2" defTabSz="939800">
              <a:lnSpc>
                <a:spcPct val="80000"/>
              </a:lnSpc>
            </a:pPr>
            <a:r>
              <a:rPr lang="en-US" sz="800"/>
              <a:t>Iterations of a loop are divided into chunks of size </a:t>
            </a:r>
            <a:r>
              <a:rPr lang="en-US" sz="800" b="1"/>
              <a:t>ceiling</a:t>
            </a:r>
            <a:r>
              <a:rPr lang="en-US" sz="800"/>
              <a:t>(</a:t>
            </a:r>
            <a:r>
              <a:rPr lang="en-US" sz="800" i="1"/>
              <a:t>number_of_iterations</a:t>
            </a:r>
            <a:r>
              <a:rPr lang="en-US" sz="800"/>
              <a:t>/</a:t>
            </a:r>
            <a:r>
              <a:rPr lang="en-US" sz="800" i="1"/>
              <a:t>number_of_threads</a:t>
            </a:r>
            <a:r>
              <a:rPr lang="en-US" sz="800"/>
              <a:t>). Chunks are dynamically assigned to threads on a first-come, first-serve basis as threads become available. This continues until all work is completed.</a:t>
            </a:r>
          </a:p>
          <a:p>
            <a:pPr marL="939800" lvl="2" defTabSz="939800">
              <a:lnSpc>
                <a:spcPct val="80000"/>
              </a:lnSpc>
            </a:pPr>
            <a:endParaRPr lang="en-US" sz="800"/>
          </a:p>
          <a:p>
            <a:pPr marL="469900" lvl="1" defTabSz="939800">
              <a:lnSpc>
                <a:spcPct val="80000"/>
              </a:lnSpc>
            </a:pPr>
            <a:r>
              <a:rPr lang="en-US" sz="800"/>
              <a:t>dynamic,</a:t>
            </a:r>
            <a:r>
              <a:rPr lang="en-US" sz="800" i="1"/>
              <a:t>n</a:t>
            </a:r>
            <a:r>
              <a:rPr lang="en-US" sz="800"/>
              <a:t> </a:t>
            </a:r>
          </a:p>
          <a:p>
            <a:pPr marL="939800" lvl="2" defTabSz="939800">
              <a:lnSpc>
                <a:spcPct val="80000"/>
              </a:lnSpc>
            </a:pPr>
            <a:r>
              <a:rPr lang="en-US" sz="800"/>
              <a:t>As above, except chunks are set to size </a:t>
            </a:r>
            <a:r>
              <a:rPr lang="en-US" sz="800" i="1"/>
              <a:t>n</a:t>
            </a:r>
            <a:r>
              <a:rPr lang="en-US" sz="800"/>
              <a:t>. </a:t>
            </a:r>
            <a:r>
              <a:rPr lang="en-US" sz="800" i="1"/>
              <a:t>n</a:t>
            </a:r>
            <a:r>
              <a:rPr lang="en-US" sz="800"/>
              <a:t> must be an integral assignment expression of value 1 or greater. </a:t>
            </a:r>
          </a:p>
          <a:p>
            <a:pPr marL="469900" lvl="1" defTabSz="939800">
              <a:lnSpc>
                <a:spcPct val="80000"/>
              </a:lnSpc>
            </a:pPr>
            <a:r>
              <a:rPr lang="en-US" sz="800"/>
              <a:t>guided </a:t>
            </a:r>
          </a:p>
          <a:p>
            <a:pPr marL="939800" lvl="2" defTabSz="939800">
              <a:lnSpc>
                <a:spcPct val="80000"/>
              </a:lnSpc>
            </a:pPr>
            <a:r>
              <a:rPr lang="en-US" sz="800"/>
              <a:t>Chunks are made progressively smaller until the default minimum chunk size is reached. The first chunk is of size </a:t>
            </a:r>
            <a:r>
              <a:rPr lang="en-US" sz="800" b="1"/>
              <a:t>ceiling</a:t>
            </a:r>
            <a:r>
              <a:rPr lang="en-US" sz="800"/>
              <a:t>(</a:t>
            </a:r>
            <a:r>
              <a:rPr lang="en-US" sz="800" i="1"/>
              <a:t>number_of_iterations</a:t>
            </a:r>
            <a:r>
              <a:rPr lang="en-US" sz="800"/>
              <a:t>/</a:t>
            </a:r>
            <a:r>
              <a:rPr lang="en-US" sz="800" i="1"/>
              <a:t>number_of_threads</a:t>
            </a:r>
            <a:r>
              <a:rPr lang="en-US" sz="800"/>
              <a:t>). Remaining chunks are of size </a:t>
            </a:r>
            <a:r>
              <a:rPr lang="en-US" sz="800" b="1"/>
              <a:t>ceiling</a:t>
            </a:r>
            <a:r>
              <a:rPr lang="en-US" sz="800"/>
              <a:t>(</a:t>
            </a:r>
            <a:r>
              <a:rPr lang="en-US" sz="800" i="1"/>
              <a:t>number_of_iterations_left</a:t>
            </a:r>
            <a:r>
              <a:rPr lang="en-US" sz="800"/>
              <a:t>/</a:t>
            </a:r>
            <a:r>
              <a:rPr lang="en-US" sz="800" i="1"/>
              <a:t>number_of_threads</a:t>
            </a:r>
            <a:r>
              <a:rPr lang="en-US" sz="800"/>
              <a:t>). The minimum chunk size is 1. </a:t>
            </a:r>
          </a:p>
          <a:p>
            <a:pPr marL="939800" lvl="2" defTabSz="939800">
              <a:lnSpc>
                <a:spcPct val="80000"/>
              </a:lnSpc>
            </a:pPr>
            <a:r>
              <a:rPr lang="en-US" sz="800"/>
              <a:t>Chunks are assigned to threads on a first-come, first-serve basis as threads become available. This continues until all work is completed.</a:t>
            </a:r>
          </a:p>
          <a:p>
            <a:pPr marL="469900" lvl="1" defTabSz="939800">
              <a:lnSpc>
                <a:spcPct val="80000"/>
              </a:lnSpc>
            </a:pPr>
            <a:r>
              <a:rPr lang="en-US" sz="800"/>
              <a:t>guided,</a:t>
            </a:r>
            <a:r>
              <a:rPr lang="en-US" sz="800" i="1"/>
              <a:t>n</a:t>
            </a:r>
            <a:r>
              <a:rPr lang="en-US" sz="800"/>
              <a:t> </a:t>
            </a:r>
          </a:p>
          <a:p>
            <a:pPr marL="939800" lvl="2" defTabSz="939800">
              <a:lnSpc>
                <a:spcPct val="80000"/>
              </a:lnSpc>
            </a:pPr>
            <a:r>
              <a:rPr lang="en-US" sz="800"/>
              <a:t>As above, except the minimum chunk size is set to </a:t>
            </a:r>
            <a:r>
              <a:rPr lang="en-US" sz="800" i="1"/>
              <a:t>n</a:t>
            </a:r>
            <a:r>
              <a:rPr lang="en-US" sz="800"/>
              <a:t>. </a:t>
            </a:r>
            <a:r>
              <a:rPr lang="en-US" sz="800" i="1"/>
              <a:t>n</a:t>
            </a:r>
            <a:r>
              <a:rPr lang="en-US" sz="800"/>
              <a:t> must be an integral assignment expression of value 1 or greater. </a:t>
            </a:r>
          </a:p>
          <a:p>
            <a:pPr marL="469900" lvl="1" defTabSz="939800">
              <a:lnSpc>
                <a:spcPct val="80000"/>
              </a:lnSpc>
            </a:pPr>
            <a:r>
              <a:rPr lang="en-US" sz="800"/>
              <a:t>runtime </a:t>
            </a:r>
          </a:p>
          <a:p>
            <a:pPr marL="939800" lvl="2" defTabSz="939800">
              <a:lnSpc>
                <a:spcPct val="80000"/>
              </a:lnSpc>
            </a:pPr>
            <a:r>
              <a:rPr lang="en-US" sz="800"/>
              <a:t>Scheduling policy is determined at run time. Use the OMP_SCHEDULE environment variable to set the scheduling type and chunk size. </a:t>
            </a:r>
          </a:p>
          <a:p>
            <a:pPr marL="469900" lvl="1" defTabSz="939800">
              <a:lnSpc>
                <a:spcPct val="80000"/>
              </a:lnSpc>
            </a:pPr>
            <a:r>
              <a:rPr lang="en-US" sz="800"/>
              <a:t>static </a:t>
            </a:r>
          </a:p>
          <a:p>
            <a:pPr marL="939800" lvl="2" defTabSz="939800">
              <a:lnSpc>
                <a:spcPct val="80000"/>
              </a:lnSpc>
            </a:pPr>
            <a:r>
              <a:rPr lang="en-US" sz="800"/>
              <a:t>Iterations of a loop are divided into chunks of size </a:t>
            </a:r>
            <a:r>
              <a:rPr lang="en-US" sz="800" b="1"/>
              <a:t>ceiling</a:t>
            </a:r>
            <a:r>
              <a:rPr lang="en-US" sz="800"/>
              <a:t>(</a:t>
            </a:r>
            <a:r>
              <a:rPr lang="en-US" sz="800" i="1"/>
              <a:t>number_of_iterations</a:t>
            </a:r>
            <a:r>
              <a:rPr lang="en-US" sz="800"/>
              <a:t>/</a:t>
            </a:r>
            <a:r>
              <a:rPr lang="en-US" sz="800" i="1"/>
              <a:t>number_of_threads</a:t>
            </a:r>
            <a:r>
              <a:rPr lang="en-US" sz="800"/>
              <a:t>). Each thread is assigned a separate chunk. This scheduling policy is also known as </a:t>
            </a:r>
            <a:r>
              <a:rPr lang="en-US" sz="800" i="1"/>
              <a:t>block scheduling</a:t>
            </a:r>
            <a:r>
              <a:rPr lang="en-US" sz="800"/>
              <a:t>.</a:t>
            </a:r>
          </a:p>
          <a:p>
            <a:pPr marL="939800" lvl="2" defTabSz="939800">
              <a:lnSpc>
                <a:spcPct val="80000"/>
              </a:lnSpc>
            </a:pPr>
            <a:endParaRPr lang="en-US" sz="800"/>
          </a:p>
          <a:p>
            <a:pPr marL="469900" lvl="1" defTabSz="939800">
              <a:lnSpc>
                <a:spcPct val="80000"/>
              </a:lnSpc>
            </a:pPr>
            <a:r>
              <a:rPr lang="en-US" sz="800"/>
              <a:t>static,</a:t>
            </a:r>
            <a:r>
              <a:rPr lang="en-US" sz="800" i="1"/>
              <a:t>n</a:t>
            </a:r>
            <a:r>
              <a:rPr lang="en-US" sz="800"/>
              <a:t> </a:t>
            </a:r>
          </a:p>
          <a:p>
            <a:pPr marL="939800" lvl="2" defTabSz="939800">
              <a:lnSpc>
                <a:spcPct val="80000"/>
              </a:lnSpc>
            </a:pPr>
            <a:r>
              <a:rPr lang="en-US" sz="800"/>
              <a:t>Iterations of a loop are divided into chunks of size </a:t>
            </a:r>
            <a:r>
              <a:rPr lang="en-US" sz="800" i="1"/>
              <a:t>n</a:t>
            </a:r>
            <a:r>
              <a:rPr lang="en-US" sz="800"/>
              <a:t>. Each chunk is assigned to a thread in </a:t>
            </a:r>
            <a:r>
              <a:rPr lang="en-US" sz="800" i="1"/>
              <a:t>round-robin</a:t>
            </a:r>
            <a:r>
              <a:rPr lang="en-US" sz="800"/>
              <a:t> fashion. </a:t>
            </a:r>
            <a:r>
              <a:rPr lang="en-US" sz="800" i="1"/>
              <a:t>n</a:t>
            </a:r>
            <a:r>
              <a:rPr lang="en-US" sz="800"/>
              <a:t> must be an integral assignment expression of value 1 or greater.</a:t>
            </a:r>
          </a:p>
          <a:p>
            <a:pPr marL="939800" lvl="2" defTabSz="939800">
              <a:lnSpc>
                <a:spcPct val="80000"/>
              </a:lnSpc>
            </a:pPr>
            <a:r>
              <a:rPr lang="en-US" sz="800"/>
              <a:t>This scheduling policy is also known as </a:t>
            </a:r>
            <a:r>
              <a:rPr lang="en-US" sz="800" i="1"/>
              <a:t>block cyclic scheduling</a:t>
            </a:r>
            <a:r>
              <a:rPr lang="en-US" sz="800"/>
              <a:t>.</a:t>
            </a:r>
            <a:endParaRPr lang="en-US" sz="800" b="1"/>
          </a:p>
          <a:p>
            <a:pPr marL="939800" lvl="2" defTabSz="939800">
              <a:lnSpc>
                <a:spcPct val="80000"/>
              </a:lnSpc>
            </a:pPr>
            <a:r>
              <a:rPr lang="en-US" sz="800" b="1"/>
              <a:t>Note:</a:t>
            </a:r>
            <a:r>
              <a:rPr lang="en-US" sz="800"/>
              <a:t> if </a:t>
            </a:r>
            <a:r>
              <a:rPr lang="en-US" sz="800" i="1"/>
              <a:t>n</a:t>
            </a:r>
            <a:r>
              <a:rPr lang="en-US" sz="800"/>
              <a:t>=1, iterations of a loop are divided into chunks of size 1 and each chunk is assigned to a thread in </a:t>
            </a:r>
            <a:r>
              <a:rPr lang="en-US" sz="800" i="1"/>
              <a:t>round-robin</a:t>
            </a:r>
            <a:r>
              <a:rPr lang="en-US" sz="800"/>
              <a:t> fashion. This scheduling policy is also known as </a:t>
            </a:r>
            <a:r>
              <a:rPr lang="en-US" sz="800" i="1"/>
              <a:t>block cyclic scheduling</a:t>
            </a:r>
            <a:endParaRPr lang="en-US" sz="800"/>
          </a:p>
          <a:p>
            <a:pPr defTabSz="939800">
              <a:lnSpc>
                <a:spcPct val="80000"/>
              </a:lnSpc>
            </a:pPr>
            <a:r>
              <a:rPr lang="en-US" sz="800"/>
              <a:t>nowait </a:t>
            </a:r>
          </a:p>
          <a:p>
            <a:pPr marL="469900" lvl="1" defTabSz="939800">
              <a:lnSpc>
                <a:spcPct val="80000"/>
              </a:lnSpc>
            </a:pPr>
            <a:r>
              <a:rPr lang="en-US" sz="800"/>
              <a:t>Use this clause to avoid the implied </a:t>
            </a:r>
            <a:r>
              <a:rPr lang="en-US" sz="800" b="1"/>
              <a:t>barrier</a:t>
            </a:r>
            <a:r>
              <a:rPr lang="en-US" sz="800"/>
              <a:t> at the end of the </a:t>
            </a:r>
            <a:r>
              <a:rPr lang="en-US" sz="800" b="1"/>
              <a:t>for</a:t>
            </a:r>
            <a:r>
              <a:rPr lang="en-US" sz="800"/>
              <a:t> directive. This is useful if you have multiple independent work-sharing sections or iterative loops within a given parallel region. Only one </a:t>
            </a:r>
            <a:r>
              <a:rPr lang="en-US" sz="800" b="1"/>
              <a:t>nowait</a:t>
            </a:r>
            <a:r>
              <a:rPr lang="en-US" sz="800"/>
              <a:t> clause can appear on a given </a:t>
            </a:r>
            <a:r>
              <a:rPr lang="en-US" sz="800" b="1"/>
              <a:t>for</a:t>
            </a:r>
            <a:r>
              <a:rPr lang="en-US" sz="800"/>
              <a:t> directive. </a:t>
            </a:r>
          </a:p>
          <a:p>
            <a:pPr defTabSz="939800">
              <a:lnSpc>
                <a:spcPct val="80000"/>
              </a:lnSpc>
            </a:pPr>
            <a:r>
              <a:rPr lang="en-US" sz="800"/>
              <a:t>and where </a:t>
            </a:r>
            <a:r>
              <a:rPr lang="en-US" sz="800" i="1"/>
              <a:t>for_loop</a:t>
            </a:r>
            <a:r>
              <a:rPr lang="en-US" sz="800"/>
              <a:t> is a for loop construct with the following canonical shape: for (</a:t>
            </a:r>
            <a:r>
              <a:rPr lang="en-US" sz="800" i="1"/>
              <a:t>init_expr</a:t>
            </a:r>
            <a:r>
              <a:rPr lang="en-US" sz="800"/>
              <a:t>; </a:t>
            </a:r>
            <a:r>
              <a:rPr lang="en-US" sz="800" i="1"/>
              <a:t>exit_cond</a:t>
            </a:r>
            <a:r>
              <a:rPr lang="en-US" sz="800"/>
              <a:t>; </a:t>
            </a:r>
            <a:r>
              <a:rPr lang="en-US" sz="800" i="1"/>
              <a:t>incr_expr</a:t>
            </a:r>
            <a:r>
              <a:rPr lang="en-US" sz="800"/>
              <a:t>) </a:t>
            </a:r>
            <a:r>
              <a:rPr lang="en-US" sz="800" i="1"/>
              <a:t>statement</a:t>
            </a:r>
            <a:r>
              <a:rPr lang="en-US" sz="800"/>
              <a:t>where:</a:t>
            </a:r>
            <a:endParaRPr lang="en-US" sz="800" i="1"/>
          </a:p>
          <a:p>
            <a:pPr defTabSz="939800">
              <a:lnSpc>
                <a:spcPct val="80000"/>
              </a:lnSpc>
            </a:pPr>
            <a:r>
              <a:rPr lang="en-US" sz="800" i="1"/>
              <a:t>init_exprtakes form:iv = b integer-type iv = bexit_condtakes form:iv &lt;= ub iv &lt; ub iv &gt;= ub iv &gt; ubincr_exprtakes form:++iv iv++ --iv iv-- iv += incr iv -= incr iv = iv + incr iv = incr + iv iv = iv - incr</a:t>
            </a:r>
            <a:r>
              <a:rPr lang="en-US" sz="800"/>
              <a:t>and where: </a:t>
            </a:r>
            <a:r>
              <a:rPr lang="en-US" sz="800" i="1"/>
              <a:t>ivIteration variable. The iteration variable must be a signed integer not modified anywhere within the for loop. It is implicitly made private for the duration of the for operation. If not specified as </a:t>
            </a:r>
            <a:r>
              <a:rPr lang="en-US" sz="800" b="1" i="1"/>
              <a:t>lastprivate</a:t>
            </a:r>
            <a:r>
              <a:rPr lang="en-US" sz="800" i="1"/>
              <a:t>, the iteration variable will have an indeterminate value after the operation completes.b, ub, incrLoop invariant signed integer expressions. No synchronization is performed when evaluating these expressions and evaluated side effects may result in indeterminate values.</a:t>
            </a:r>
            <a:r>
              <a:rPr lang="en-US" sz="800" b="1"/>
              <a:t>Usage</a:t>
            </a:r>
          </a:p>
          <a:p>
            <a:pPr defTabSz="939800">
              <a:lnSpc>
                <a:spcPct val="80000"/>
              </a:lnSpc>
            </a:pPr>
            <a:r>
              <a:rPr lang="en-US" sz="800"/>
              <a:t>This pragma must appear immediately before the loop or loop block directive to be affected.</a:t>
            </a:r>
          </a:p>
          <a:p>
            <a:pPr defTabSz="939800">
              <a:lnSpc>
                <a:spcPct val="80000"/>
              </a:lnSpc>
            </a:pPr>
            <a:r>
              <a:rPr lang="en-US" sz="800"/>
              <a:t>Program sections using the </a:t>
            </a:r>
            <a:r>
              <a:rPr lang="en-US" sz="800" b="1"/>
              <a:t>omp for</a:t>
            </a:r>
            <a:r>
              <a:rPr lang="en-US" sz="800"/>
              <a:t> pragma must be able to produce a correct result regardless of which thread executes a particular iteration. Similarly, program correctness must not rely on using a particular scheduling algorithm.</a:t>
            </a:r>
          </a:p>
          <a:p>
            <a:pPr defTabSz="939800">
              <a:lnSpc>
                <a:spcPct val="80000"/>
              </a:lnSpc>
            </a:pPr>
            <a:r>
              <a:rPr lang="en-US" sz="800"/>
              <a:t>The for loop iteration variable is implicitly made private in scope for the duration of loop execution. This variable must not be modified within the body of the for loop. The value of the increment variable is indeterminate unless the variable is specified as having a data scope of </a:t>
            </a:r>
            <a:r>
              <a:rPr lang="en-US" sz="800" b="1"/>
              <a:t>lastprivate</a:t>
            </a:r>
            <a:r>
              <a:rPr lang="en-US" sz="800"/>
              <a:t>.</a:t>
            </a:r>
          </a:p>
          <a:p>
            <a:pPr defTabSz="939800">
              <a:lnSpc>
                <a:spcPct val="80000"/>
              </a:lnSpc>
            </a:pPr>
            <a:r>
              <a:rPr lang="en-US" sz="800"/>
              <a:t>An implicit barrier exists at the end of the for loop unless the </a:t>
            </a:r>
            <a:r>
              <a:rPr lang="en-US" sz="800" b="1"/>
              <a:t>nowait</a:t>
            </a:r>
            <a:r>
              <a:rPr lang="en-US" sz="800"/>
              <a:t> clause is specified.</a:t>
            </a:r>
          </a:p>
          <a:p>
            <a:pPr defTabSz="939800">
              <a:lnSpc>
                <a:spcPct val="80000"/>
              </a:lnSpc>
            </a:pPr>
            <a:r>
              <a:rPr lang="en-US" sz="800"/>
              <a:t>Restrictions are: </a:t>
            </a:r>
          </a:p>
          <a:p>
            <a:pPr defTabSz="939800">
              <a:lnSpc>
                <a:spcPct val="80000"/>
              </a:lnSpc>
            </a:pPr>
            <a:r>
              <a:rPr lang="en-US" sz="800"/>
              <a:t>The for loop must be a structured block, and must not be terminated by a break statement. </a:t>
            </a:r>
          </a:p>
          <a:p>
            <a:pPr defTabSz="939800">
              <a:lnSpc>
                <a:spcPct val="80000"/>
              </a:lnSpc>
            </a:pPr>
            <a:r>
              <a:rPr lang="en-US" sz="800"/>
              <a:t>Values of the loop control expressions must be the same for all iterations of the loop. </a:t>
            </a:r>
          </a:p>
          <a:p>
            <a:pPr defTabSz="939800">
              <a:lnSpc>
                <a:spcPct val="80000"/>
              </a:lnSpc>
            </a:pPr>
            <a:r>
              <a:rPr lang="en-US" sz="800"/>
              <a:t>An </a:t>
            </a:r>
            <a:r>
              <a:rPr lang="en-US" sz="800" b="1"/>
              <a:t>omp for</a:t>
            </a:r>
            <a:r>
              <a:rPr lang="en-US" sz="800"/>
              <a:t> directive can accept only one </a:t>
            </a:r>
            <a:r>
              <a:rPr lang="en-US" sz="800" b="1"/>
              <a:t>schedule</a:t>
            </a:r>
            <a:r>
              <a:rPr lang="en-US" sz="800"/>
              <a:t> clauses. </a:t>
            </a:r>
          </a:p>
          <a:p>
            <a:pPr defTabSz="939800">
              <a:lnSpc>
                <a:spcPct val="80000"/>
              </a:lnSpc>
            </a:pPr>
            <a:r>
              <a:rPr lang="en-US" sz="800"/>
              <a:t>The value of </a:t>
            </a:r>
            <a:r>
              <a:rPr lang="en-US" sz="800" i="1"/>
              <a:t>n</a:t>
            </a:r>
            <a:r>
              <a:rPr lang="en-US" sz="800"/>
              <a:t> (chunk size) must be the same for all threads of a parallel region. </a:t>
            </a:r>
          </a:p>
          <a:p>
            <a:pPr defTabSz="939800">
              <a:lnSpc>
                <a:spcPct val="80000"/>
              </a:lnSpc>
            </a:pPr>
            <a:endParaRPr lang="en-US" sz="800"/>
          </a:p>
          <a:p>
            <a:pPr defTabSz="939800">
              <a:lnSpc>
                <a:spcPct val="80000"/>
              </a:lnSpc>
              <a:spcBef>
                <a:spcPct val="0"/>
              </a:spcBef>
            </a:pPr>
            <a:endParaRPr lang="en-US" sz="1700"/>
          </a:p>
        </p:txBody>
      </p:sp>
      <p:sp>
        <p:nvSpPr>
          <p:cNvPr id="527363" name="Rectangle 3"/>
          <p:cNvSpPr>
            <a:spLocks noGrp="1" noRot="1" noChangeAspect="1" noChangeArrowheads="1" noTextEdit="1"/>
          </p:cNvSpPr>
          <p:nvPr>
            <p:ph type="sldImg"/>
          </p:nvPr>
        </p:nvSpPr>
        <p:spPr>
          <a:xfrm>
            <a:off x="2908300" y="531813"/>
            <a:ext cx="3489325" cy="2617787"/>
          </a:xfrm>
          <a:ln w="12700" cap="flat">
            <a:solidFill>
              <a:schemeClr val="tx1"/>
            </a:solidFill>
          </a:ln>
          <a:extLst>
            <a:ext uri="{909E8E84-426E-40DD-AFC4-6F175D3DCCD1}">
              <a14:hiddenFill xmlns:a14="http://schemas.microsoft.com/office/drawing/2010/main">
                <a:noFill/>
              </a14:hiddenFill>
            </a:ext>
          </a:extLst>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0578E771-9743-4C4A-A161-B9C99369808F}" type="slidenum">
              <a:rPr lang="en-US"/>
              <a:pPr/>
              <a:t>22</a:t>
            </a:fld>
            <a:endParaRPr lang="en-US"/>
          </a:p>
        </p:txBody>
      </p:sp>
      <p:sp>
        <p:nvSpPr>
          <p:cNvPr id="529410" name="Rectangle 2"/>
          <p:cNvSpPr>
            <a:spLocks noGrp="1" noChangeArrowheads="1"/>
          </p:cNvSpPr>
          <p:nvPr>
            <p:ph type="body" idx="1"/>
          </p:nvPr>
        </p:nvSpPr>
        <p:spPr/>
        <p:txBody>
          <a:bodyPr/>
          <a:lstStyle/>
          <a:p>
            <a:r>
              <a:rPr lang="en-US" b="1"/>
              <a:t>Script</a:t>
            </a:r>
            <a:r>
              <a:rPr lang="en-US"/>
              <a:t>:</a:t>
            </a:r>
          </a:p>
          <a:p>
            <a:r>
              <a:rPr lang="en-US"/>
              <a:t>In these equivalent code snippets we see that OepnMP constructs can be combined down to a single statement</a:t>
            </a:r>
          </a:p>
          <a:p>
            <a:endParaRPr lang="en-US"/>
          </a:p>
          <a:p>
            <a:r>
              <a:rPr lang="en-US"/>
              <a:t>Here the #pragma omp parallel  and the nested #pragma omp for (from the right handed example) are combined to a single tidier construct on the right</a:t>
            </a:r>
          </a:p>
          <a:p>
            <a:r>
              <a:rPr lang="en-US"/>
              <a:t>#pragma omp parallel for</a:t>
            </a:r>
          </a:p>
          <a:p>
            <a:endParaRPr lang="en-US"/>
          </a:p>
          <a:p>
            <a:r>
              <a:rPr lang="en-US"/>
              <a:t>Most often in this course we sill use the more abbreviated combined version.  There can be occasions however when it may be useful to separate the constructs – such as if the parallel regions has other work do in addition to the for – maybe a and addition omp sections directive.</a:t>
            </a:r>
          </a:p>
          <a:p>
            <a:endParaRPr lang="en-US"/>
          </a:p>
          <a:p>
            <a:r>
              <a:rPr lang="en-US"/>
              <a:t>Now well turn to lab activity 2</a:t>
            </a:r>
          </a:p>
          <a:p>
            <a:endParaRPr lang="en-US"/>
          </a:p>
          <a:p>
            <a:r>
              <a:rPr lang="en-US" b="1"/>
              <a:t>Background:</a:t>
            </a:r>
          </a:p>
          <a:p>
            <a:r>
              <a:rPr lang="en-US"/>
              <a:t>Side Note – Not shown – but useful also. It is not just the omp or that can be merged with parallel for .  Its is also allowed to merge the omp sections with the omp parallel -&gt; #progma omp parallel sections.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62DC790B-0EBE-4594-A762-DB920D5D3021}" type="slidenum">
              <a:rPr lang="en-US"/>
              <a:pPr/>
              <a:t>23</a:t>
            </a:fld>
            <a:endParaRPr lang="en-US"/>
          </a:p>
        </p:txBody>
      </p:sp>
      <p:sp>
        <p:nvSpPr>
          <p:cNvPr id="531458" name="Rectangle 2"/>
          <p:cNvSpPr>
            <a:spLocks noGrp="1" noChangeArrowheads="1"/>
          </p:cNvSpPr>
          <p:nvPr>
            <p:ph type="body" idx="1"/>
          </p:nvPr>
        </p:nvSpPr>
        <p:spPr>
          <a:xfrm>
            <a:off x="1239520" y="3329940"/>
            <a:ext cx="6817360" cy="3154680"/>
          </a:xfrm>
        </p:spPr>
        <p:txBody>
          <a:bodyPr/>
          <a:lstStyle/>
          <a:p>
            <a:r>
              <a:rPr lang="en-US" b="1"/>
              <a:t>Script:</a:t>
            </a:r>
          </a:p>
          <a:p>
            <a:r>
              <a:rPr lang="en-US"/>
              <a:t>We’ve just about wrapped up our coverage of the omp parallel for construct – before we move on to the lab however – we need to introduce one more concept – the concept of private variables.  For reasons that we will go into more later on in this module – it is important to be able to make some variables have copies that are private to each thread.  The omp private clause accomplishes this.  Declaring a variable to be private with the omp private clause means that each thread has its own copy of that variable that can be modified without effecting any others threads value of the their similarly named variable.  In this example above, each thread will have private copies of variables x &amp; y.  This means that thread 1, thread 2, thread 3 etc all have a variable named x &amp; a variable named y but thread 1’s variable x can contain a different value than thread 2’s variable x.  This construct allows each thread to proceed without effecting the computation of the other threads.  We will talk more about private variables later in the context of race conditions.</a:t>
            </a:r>
          </a:p>
          <a:p>
            <a:endParaRPr lang="en-US"/>
          </a:p>
          <a:p>
            <a:r>
              <a:rPr lang="en-US"/>
              <a:t>Next foil</a:t>
            </a:r>
          </a:p>
          <a:p>
            <a:endParaRPr lang="en-US"/>
          </a:p>
          <a:p>
            <a:r>
              <a:rPr lang="en-US" b="1"/>
              <a:t>Background</a:t>
            </a:r>
          </a:p>
          <a:p>
            <a:endParaRPr lang="en-US" b="1"/>
          </a:p>
          <a:p>
            <a:r>
              <a:rPr lang="en-US" b="1"/>
              <a:t>Private Cause</a:t>
            </a:r>
          </a:p>
          <a:p>
            <a:endParaRPr lang="en-US" b="1"/>
          </a:p>
          <a:p>
            <a:r>
              <a:rPr lang="en-US"/>
              <a:t>For-loop iteration variable is PRIVATE by default.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0D39B6-4209-4AC8-9055-53B0D2CD5B00}" type="slidenum">
              <a:rPr lang="en-US"/>
              <a:pPr/>
              <a:t>24</a:t>
            </a:fld>
            <a:endParaRPr lang="en-US"/>
          </a:p>
        </p:txBody>
      </p:sp>
      <p:sp>
        <p:nvSpPr>
          <p:cNvPr id="533506" name="Rectangle 2"/>
          <p:cNvSpPr>
            <a:spLocks noGrp="1" noRot="1" noChangeAspect="1" noChangeArrowheads="1" noTextEdit="1"/>
          </p:cNvSpPr>
          <p:nvPr>
            <p:ph type="sldImg"/>
          </p:nvPr>
        </p:nvSpPr>
        <p:spPr>
          <a:xfrm>
            <a:off x="2897188" y="525463"/>
            <a:ext cx="3505200" cy="2628900"/>
          </a:xfrm>
          <a:ln/>
        </p:spPr>
      </p:sp>
      <p:sp>
        <p:nvSpPr>
          <p:cNvPr id="533507" name="Rectangle 3"/>
          <p:cNvSpPr>
            <a:spLocks noGrp="1" noChangeArrowheads="1"/>
          </p:cNvSpPr>
          <p:nvPr>
            <p:ph type="body" idx="1"/>
          </p:nvPr>
        </p:nvSpPr>
        <p:spPr>
          <a:xfrm>
            <a:off x="1239520" y="3331157"/>
            <a:ext cx="6817360" cy="3153463"/>
          </a:xfrm>
        </p:spPr>
        <p:txBody>
          <a:bodyPr/>
          <a:lstStyle/>
          <a:p>
            <a:pPr marL="228600" indent="-228600"/>
            <a:r>
              <a:rPr lang="en-US" b="1"/>
              <a:t>Script</a:t>
            </a:r>
            <a:r>
              <a:rPr lang="en-US"/>
              <a:t>:</a:t>
            </a:r>
          </a:p>
          <a:p>
            <a:pPr marL="228600" indent="-228600"/>
            <a:r>
              <a:rPr lang="en-US"/>
              <a:t>In this exercise we will use the combined #pragma omp parallel for construct to parallelize a specific loop in the mandelbrot application.  Then we will use wall clock time to evaluate the performance of the parallel version as compared to the serial version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D49F58-C774-4C40-B43E-49F1CE5B78E2}" type="slidenum">
              <a:rPr lang="en-US"/>
              <a:pPr/>
              <a:t>26</a:t>
            </a:fld>
            <a:endParaRPr lang="en-US"/>
          </a:p>
        </p:txBody>
      </p:sp>
      <p:sp>
        <p:nvSpPr>
          <p:cNvPr id="535554" name="Rectangle 2"/>
          <p:cNvSpPr>
            <a:spLocks noGrp="1" noRot="1" noChangeAspect="1" noChangeArrowheads="1" noTextEdit="1"/>
          </p:cNvSpPr>
          <p:nvPr>
            <p:ph type="sldImg"/>
          </p:nvPr>
        </p:nvSpPr>
        <p:spPr>
          <a:xfrm>
            <a:off x="2293938" y="285750"/>
            <a:ext cx="4481512" cy="3360738"/>
          </a:xfrm>
          <a:ln w="12700" cap="flat">
            <a:solidFill>
              <a:schemeClr val="tx1"/>
            </a:solidFill>
          </a:ln>
          <a:extLst>
            <a:ext uri="{909E8E84-426E-40DD-AFC4-6F175D3DCCD1}">
              <a14:hiddenFill xmlns:a14="http://schemas.microsoft.com/office/drawing/2010/main">
                <a:noFill/>
              </a14:hiddenFill>
            </a:ext>
          </a:extLst>
        </p:spPr>
      </p:sp>
      <p:sp>
        <p:nvSpPr>
          <p:cNvPr id="535555" name="Rectangle 3"/>
          <p:cNvSpPr>
            <a:spLocks noGrp="1" noChangeArrowheads="1"/>
          </p:cNvSpPr>
          <p:nvPr>
            <p:ph type="body" idx="1"/>
          </p:nvPr>
        </p:nvSpPr>
        <p:spPr>
          <a:xfrm>
            <a:off x="303425" y="3735229"/>
            <a:ext cx="8700311" cy="2989157"/>
          </a:xfrm>
          <a:noFill/>
          <a:ln/>
        </p:spPr>
        <p:txBody>
          <a:bodyPr lIns="92229" tIns="46898" rIns="92229" bIns="46898"/>
          <a:lstStyle/>
          <a:p>
            <a:r>
              <a:rPr lang="en-US" b="1"/>
              <a:t>Script</a:t>
            </a:r>
            <a:r>
              <a:rPr lang="en-US"/>
              <a:t>:</a:t>
            </a:r>
          </a:p>
          <a:p>
            <a:r>
              <a:rPr lang="en-US"/>
              <a:t>The omp for loop can be modified with a schedule clause that effects how the loop iterations are mapped onto threads.  This mapping can dramatically improve performance by eliminating load imbalances or in reducing threading overhead.</a:t>
            </a:r>
          </a:p>
          <a:p>
            <a:endParaRPr lang="en-US"/>
          </a:p>
          <a:p>
            <a:r>
              <a:rPr lang="en-US"/>
              <a:t>We are going to dissect the schedule clause and look at several options we can use in the schedule clause and how openmp loop behavior changes for each option. </a:t>
            </a:r>
          </a:p>
          <a:p>
            <a:endParaRPr lang="en-US"/>
          </a:p>
          <a:p>
            <a:r>
              <a:rPr lang="en-US"/>
              <a:t>The first schedule clause we are going to examine is the schedule(static) clause. Lets advance to the first sub animation on the slide. For the sake of argument, we are going to assume that the loops in question have N iterations and lets assume we have 4 threads in the thread pool – just to make the concepts a little more tangible.</a:t>
            </a:r>
          </a:p>
          <a:p>
            <a:r>
              <a:rPr lang="en-US"/>
              <a:t>To talk about this scheduling we first need to define what a chunk is. </a:t>
            </a:r>
          </a:p>
          <a:p>
            <a:r>
              <a:rPr lang="en-US"/>
              <a:t>A chunk is a contiguous range of iterations – so iterations 0 through 99, for example would be considered a chuck of iterations. </a:t>
            </a:r>
          </a:p>
          <a:p>
            <a:endParaRPr lang="en-US"/>
          </a:p>
          <a:p>
            <a:r>
              <a:rPr lang="en-US"/>
              <a:t>What schedule( static)  does is break the for loop in chunks of iterations.  Each thread in the team gets one chunk. If we have N total iteration, schedule(static) assigns a chunk of N/(number of threads) iterations to each thread for execution. </a:t>
            </a:r>
          </a:p>
          <a:p>
            <a:endParaRPr lang="en-US"/>
          </a:p>
          <a:p>
            <a:r>
              <a:rPr lang="en-US"/>
              <a:t>schedule(static, chunk) – Lets assume that chunk is of 8.  Then schedule (static,8) would interleave the allocation of chunks of size 8 to threads.  That means that thread 1 gets 8 iterations, then thread 2 gets another 8 etc.  The chunks of 8 are doled out to the threads in round robin fashion to whatever threads a free for execution. Increasing chunk size reduces overhead and may increase cache hit rate.  Descreasing chunk size allows for finer balancing of workloads.</a:t>
            </a:r>
          </a:p>
          <a:p>
            <a:endParaRPr lang="en-US"/>
          </a:p>
          <a:p>
            <a:r>
              <a:rPr lang="en-US"/>
              <a:t>Next animation </a:t>
            </a:r>
          </a:p>
          <a:p>
            <a:r>
              <a:rPr lang="en-US"/>
              <a:t>schedule(dynamic) – takes more overhead to accomplish but it effectively assigns the threads one-at-a-time dynamically. This is great for loop iterations where iteration 1 of a loop takes vastly different computation that iteration N for example.  Using dynamic scheduling can greatly improve threading load balance in such cases.  Threading load balance is ideal state where all threads have an equal amount of work to do and can all finish their work in roughly an equal amount of time.</a:t>
            </a:r>
          </a:p>
          <a:p>
            <a:endParaRPr lang="en-US"/>
          </a:p>
          <a:p>
            <a:r>
              <a:rPr lang="en-US"/>
              <a:t>schedule(dynamic, chunk) – similar to dynamic but assigns the threads assigns the threads chunk-at-a-time dynamically  rather than one-at-a-time dynamically</a:t>
            </a:r>
          </a:p>
          <a:p>
            <a:endParaRPr lang="en-US"/>
          </a:p>
          <a:p>
            <a:r>
              <a:rPr lang="en-US"/>
              <a:t>next animation</a:t>
            </a:r>
          </a:p>
          <a:p>
            <a:r>
              <a:rPr lang="en-US"/>
              <a:t>schedule(guided) – is a specific cases of dynamic scheduling where the computation is known to take less time for early iterations and significantly longer for later iterations.  For example, in finding prime numbers using a sieve.  The larger primes take more time to test than the smaller primes – so if we are testing in a large loop the smaller iteration compute quickly – but the later iterations take a long time – schedule guided may be a great choice for this situation.</a:t>
            </a:r>
          </a:p>
          <a:p>
            <a:endParaRPr lang="en-US"/>
          </a:p>
          <a:p>
            <a:r>
              <a:rPr lang="en-US"/>
              <a:t>schedule(guided, chunk) - dynamic allocation of chunks to tasks using guided self-scheduling heuristic. Initial chunks are bigger, later chunks are smaller - minimum chunk size is “chunk”</a:t>
            </a:r>
          </a:p>
          <a:p>
            <a:endParaRPr lang="en-US"/>
          </a:p>
          <a:p>
            <a:r>
              <a:rPr lang="en-US"/>
              <a:t>Lets look at Recommend uses</a:t>
            </a:r>
          </a:p>
          <a:p>
            <a:r>
              <a:rPr lang="en-US"/>
              <a:t>Use Static scheduling for predictable and similar work per iteration</a:t>
            </a:r>
          </a:p>
          <a:p>
            <a:r>
              <a:rPr lang="en-US"/>
              <a:t>Use Dynamic scheduling for unpredictable, highly variable work per iteration</a:t>
            </a:r>
          </a:p>
          <a:p>
            <a:r>
              <a:rPr lang="en-US"/>
              <a:t>Use Guided scheduling as a special case of dynamic to reduce scheduling overhead when the computation gets progressively more time consuming</a:t>
            </a:r>
          </a:p>
          <a:p>
            <a:r>
              <a:rPr lang="en-US"/>
              <a:t>Use Auto scheduling to select by Compiler or runtime environment variables</a:t>
            </a:r>
          </a:p>
          <a:p>
            <a:endParaRPr lang="en-US"/>
          </a:p>
          <a:p>
            <a:r>
              <a:rPr lang="en-US"/>
              <a:t>Lets look at an example now – see next foil</a:t>
            </a:r>
          </a:p>
          <a:p>
            <a:endParaRPr lang="en-US"/>
          </a:p>
          <a:p>
            <a:r>
              <a:rPr lang="en-US" b="1"/>
              <a:t>Background:</a:t>
            </a:r>
          </a:p>
          <a:p>
            <a:r>
              <a:rPr lang="en-US"/>
              <a:t>See Dr Michael Quinns Book</a:t>
            </a:r>
            <a:r>
              <a:rPr lang="en-US" b="1"/>
              <a:t> - </a:t>
            </a:r>
            <a:r>
              <a:rPr lang="en-US">
                <a:hlinkClick r:id="rId3"/>
              </a:rPr>
              <a:t>Parallel Programming in C with MPI and </a:t>
            </a:r>
            <a:r>
              <a:rPr lang="en-US" b="1" i="1">
                <a:hlinkClick r:id="rId3"/>
              </a:rPr>
              <a:t>OpenMP</a:t>
            </a:r>
            <a:endParaRPr lang="en-US"/>
          </a:p>
          <a:p>
            <a:endParaRPr lang="en-US" b="1"/>
          </a:p>
          <a:p>
            <a:r>
              <a:rPr lang="en-US" sz="1000">
                <a:solidFill>
                  <a:srgbClr val="000000"/>
                </a:solidFill>
              </a:rPr>
              <a:t>Here are some quick notes regarding each of the options we see on the screen</a:t>
            </a:r>
          </a:p>
          <a:p>
            <a:endParaRPr lang="en-US" sz="1000">
              <a:solidFill>
                <a:srgbClr val="000000"/>
              </a:solidFill>
            </a:endParaRPr>
          </a:p>
          <a:p>
            <a:r>
              <a:rPr lang="en-US"/>
              <a:t>schedule(static) - block allocation of N/threads contiguous iterations to each thread</a:t>
            </a:r>
          </a:p>
          <a:p>
            <a:r>
              <a:rPr lang="en-US"/>
              <a:t>schedule(static, S) - interleaved allocation of chunks of size S to threads</a:t>
            </a:r>
          </a:p>
          <a:p>
            <a:r>
              <a:rPr lang="en-US"/>
              <a:t>schedule(dynamic) - dynamic one-at-a-time allocation of iterations to threads</a:t>
            </a:r>
          </a:p>
          <a:p>
            <a:r>
              <a:rPr lang="en-US"/>
              <a:t>schedule(dynamic, S) - dynamic allocation of S iterations at a time to threads</a:t>
            </a:r>
            <a:endParaRPr lang="en-US" sz="1000">
              <a:solidFill>
                <a:srgbClr val="000000"/>
              </a:solidFill>
            </a:endParaRPr>
          </a:p>
          <a:p>
            <a:r>
              <a:rPr lang="en-US"/>
              <a:t>schedule(guided)- guided self-scheduling  - minimum chunk size is 1</a:t>
            </a:r>
          </a:p>
          <a:p>
            <a:r>
              <a:rPr lang="en-US"/>
              <a:t>schedule(guided, S) - dynamic allocation of chunks to tasks using guided self-scheduling heuristic. Initial chunks are bigger, later chunks are smaller - minimum chunk size is S</a:t>
            </a:r>
          </a:p>
          <a:p>
            <a:endParaRPr lang="en-US" b="1"/>
          </a:p>
          <a:p>
            <a:r>
              <a:rPr lang="en-US" b="1"/>
              <a:t>Note: </a:t>
            </a:r>
            <a:r>
              <a:rPr lang="en-US"/>
              <a:t>When </a:t>
            </a:r>
            <a:r>
              <a:rPr lang="en-US" b="1"/>
              <a:t>schedule(static, </a:t>
            </a:r>
            <a:r>
              <a:rPr lang="en-US" i="1"/>
              <a:t>chunk_size</a:t>
            </a:r>
            <a:r>
              <a:rPr lang="en-US" b="1"/>
              <a:t>) </a:t>
            </a:r>
            <a:r>
              <a:rPr lang="en-US"/>
              <a:t>is specified, iterations are divided</a:t>
            </a:r>
          </a:p>
          <a:p>
            <a:r>
              <a:rPr lang="en-US"/>
              <a:t>into chunks of size </a:t>
            </a:r>
            <a:r>
              <a:rPr lang="en-US" i="1"/>
              <a:t>chunk_size</a:t>
            </a:r>
            <a:r>
              <a:rPr lang="en-US"/>
              <a:t>, and the chunks are assigned to the threads in</a:t>
            </a:r>
          </a:p>
          <a:p>
            <a:r>
              <a:rPr lang="en-US"/>
              <a:t>the team in a round-robin fashion in the order of the thread number.</a:t>
            </a:r>
          </a:p>
          <a:p>
            <a:r>
              <a:rPr lang="en-US"/>
              <a:t>When no </a:t>
            </a:r>
            <a:r>
              <a:rPr lang="en-US" i="1"/>
              <a:t>chunk_size </a:t>
            </a:r>
            <a:r>
              <a:rPr lang="en-US"/>
              <a:t>is specified, the iteration space is divided into chunks that</a:t>
            </a:r>
          </a:p>
          <a:p>
            <a:r>
              <a:rPr lang="en-US"/>
              <a:t>are approximately equal in size, and at most one chunk is distributed to each</a:t>
            </a:r>
          </a:p>
          <a:p>
            <a:r>
              <a:rPr lang="en-US"/>
              <a:t>thread. Note that the size of the chunks is unspecified in this case.</a:t>
            </a:r>
          </a:p>
          <a:p>
            <a:r>
              <a:rPr lang="en-US"/>
              <a:t>A compliant implementation of </a:t>
            </a:r>
            <a:r>
              <a:rPr lang="en-US" b="1"/>
              <a:t>static </a:t>
            </a:r>
            <a:r>
              <a:rPr lang="en-US"/>
              <a:t>schedule must ensure that the same</a:t>
            </a:r>
          </a:p>
          <a:p>
            <a:r>
              <a:rPr lang="en-US"/>
              <a:t>assignment of logical iteration numbers to threads will be used in two loop</a:t>
            </a:r>
          </a:p>
          <a:p>
            <a:r>
              <a:rPr lang="en-US"/>
              <a:t>regions if the following conditions are satisfied: 1) both loop regions have the</a:t>
            </a:r>
          </a:p>
          <a:p>
            <a:r>
              <a:rPr lang="en-US"/>
              <a:t>same number of loop iterations, 2) both loop regions have the same value of</a:t>
            </a:r>
          </a:p>
          <a:p>
            <a:r>
              <a:rPr lang="en-US" i="1"/>
              <a:t>chunk_size </a:t>
            </a:r>
            <a:r>
              <a:rPr lang="en-US"/>
              <a:t>specified, or both loop regions have no </a:t>
            </a:r>
            <a:r>
              <a:rPr lang="en-US" i="1"/>
              <a:t>chunk_size </a:t>
            </a:r>
            <a:r>
              <a:rPr lang="en-US"/>
              <a:t>specified, and 3)</a:t>
            </a:r>
          </a:p>
          <a:p>
            <a:r>
              <a:rPr lang="en-US"/>
              <a:t>both loop regions bind to the same parallel region. A data dependence between</a:t>
            </a:r>
          </a:p>
          <a:p>
            <a:r>
              <a:rPr lang="en-US"/>
              <a:t>the same logical iterations in two such loops is guaranteed to be satisfied</a:t>
            </a:r>
          </a:p>
          <a:p>
            <a:r>
              <a:rPr lang="en-US"/>
              <a:t>allowing safe use of the </a:t>
            </a:r>
            <a:r>
              <a:rPr lang="en-US" b="1"/>
              <a:t>nowait </a:t>
            </a:r>
            <a:r>
              <a:rPr lang="en-US"/>
              <a:t>clause (see Section A.9 on page 170 for</a:t>
            </a:r>
          </a:p>
          <a:p>
            <a:r>
              <a:rPr lang="en-US"/>
              <a:t>examples).</a:t>
            </a:r>
          </a:p>
          <a:p>
            <a:r>
              <a:rPr lang="en-US" b="1"/>
              <a:t>dynamic </a:t>
            </a:r>
            <a:r>
              <a:rPr lang="en-US"/>
              <a:t>When </a:t>
            </a:r>
            <a:r>
              <a:rPr lang="en-US" b="1"/>
              <a:t>schedule(dynamic, </a:t>
            </a:r>
            <a:r>
              <a:rPr lang="en-US" i="1"/>
              <a:t>chunk_size</a:t>
            </a:r>
            <a:r>
              <a:rPr lang="en-US" b="1"/>
              <a:t>) </a:t>
            </a:r>
            <a:r>
              <a:rPr lang="en-US"/>
              <a:t>is specified, the iterations are</a:t>
            </a:r>
          </a:p>
          <a:p>
            <a:r>
              <a:rPr lang="en-US"/>
              <a:t>distributed to threads in the team in chunks as the threads request them. Each</a:t>
            </a:r>
          </a:p>
          <a:p>
            <a:r>
              <a:rPr lang="en-US"/>
              <a:t>thread executes a chunk of iterations, then requests another chunk, until no</a:t>
            </a:r>
          </a:p>
          <a:p>
            <a:r>
              <a:rPr lang="en-US"/>
              <a:t>chunks remain to be distributed.</a:t>
            </a:r>
          </a:p>
          <a:p>
            <a:r>
              <a:rPr lang="en-US"/>
              <a:t>Each chunk contains </a:t>
            </a:r>
            <a:r>
              <a:rPr lang="en-US" i="1"/>
              <a:t>chunk_size </a:t>
            </a:r>
            <a:r>
              <a:rPr lang="en-US"/>
              <a:t>iterations, except for the last chunk to be</a:t>
            </a:r>
          </a:p>
          <a:p>
            <a:r>
              <a:rPr lang="en-US"/>
              <a:t>distributed, which may have fewer iterations.</a:t>
            </a:r>
          </a:p>
          <a:p>
            <a:r>
              <a:rPr lang="en-US"/>
              <a:t>When no </a:t>
            </a:r>
            <a:r>
              <a:rPr lang="en-US" i="1"/>
              <a:t>chunk_size </a:t>
            </a:r>
            <a:r>
              <a:rPr lang="en-US"/>
              <a:t>is specified, it defaults to 1.</a:t>
            </a:r>
          </a:p>
          <a:p>
            <a:r>
              <a:rPr lang="en-US" b="1"/>
              <a:t>guided </a:t>
            </a:r>
            <a:r>
              <a:rPr lang="en-US"/>
              <a:t>When </a:t>
            </a:r>
            <a:r>
              <a:rPr lang="en-US" b="1"/>
              <a:t>schedule(guided, </a:t>
            </a:r>
            <a:r>
              <a:rPr lang="en-US" i="1"/>
              <a:t>chunk_size</a:t>
            </a:r>
            <a:r>
              <a:rPr lang="en-US" b="1"/>
              <a:t>) </a:t>
            </a:r>
            <a:r>
              <a:rPr lang="en-US"/>
              <a:t>is specified, the iterations are</a:t>
            </a:r>
          </a:p>
          <a:p>
            <a:r>
              <a:rPr lang="en-US"/>
              <a:t>assigned to threads in the team in chunks as the executing threads request</a:t>
            </a:r>
          </a:p>
          <a:p>
            <a:r>
              <a:rPr lang="en-US"/>
              <a:t>them. Each thread executes a chunk of iterations, then requests another chunk,</a:t>
            </a:r>
          </a:p>
          <a:p>
            <a:r>
              <a:rPr lang="en-US"/>
              <a:t>until no chunks remain to be assigned.</a:t>
            </a:r>
          </a:p>
          <a:p>
            <a:r>
              <a:rPr lang="en-US"/>
              <a:t>For a </a:t>
            </a:r>
            <a:r>
              <a:rPr lang="en-US" i="1"/>
              <a:t>chunk_size </a:t>
            </a:r>
            <a:r>
              <a:rPr lang="en-US"/>
              <a:t>of 1, the size of each chunk is proportional to the</a:t>
            </a:r>
          </a:p>
          <a:p>
            <a:r>
              <a:rPr lang="en-US"/>
              <a:t>number of unassigned iterations divided by the number of threads in the team,</a:t>
            </a:r>
          </a:p>
          <a:p>
            <a:r>
              <a:rPr lang="en-US"/>
              <a:t>decreasing to 1. For a </a:t>
            </a:r>
            <a:r>
              <a:rPr lang="en-US" i="1"/>
              <a:t>chunk_size </a:t>
            </a:r>
            <a:r>
              <a:rPr lang="en-US"/>
              <a:t>with value </a:t>
            </a:r>
            <a:r>
              <a:rPr lang="en-US" i="1"/>
              <a:t>k </a:t>
            </a:r>
            <a:r>
              <a:rPr lang="en-US"/>
              <a:t>(greater than 1), the</a:t>
            </a:r>
          </a:p>
          <a:p>
            <a:r>
              <a:rPr lang="en-US"/>
              <a:t>size of each chunk is determined in the same way, with the restriction</a:t>
            </a:r>
          </a:p>
          <a:p>
            <a:r>
              <a:rPr lang="en-US"/>
              <a:t>that the chunks do not contain fewer than </a:t>
            </a:r>
            <a:r>
              <a:rPr lang="en-US" i="1"/>
              <a:t>k </a:t>
            </a:r>
            <a:r>
              <a:rPr lang="en-US"/>
              <a:t>iterations (except for the last chunk</a:t>
            </a:r>
          </a:p>
          <a:p>
            <a:r>
              <a:rPr lang="en-US"/>
              <a:t>to be assigned, which may have fewer than </a:t>
            </a:r>
            <a:r>
              <a:rPr lang="en-US" i="1"/>
              <a:t>k </a:t>
            </a:r>
            <a:r>
              <a:rPr lang="en-US"/>
              <a:t>iterations).</a:t>
            </a:r>
          </a:p>
          <a:p>
            <a:r>
              <a:rPr lang="en-US"/>
              <a:t>When no </a:t>
            </a:r>
            <a:r>
              <a:rPr lang="en-US" i="1"/>
              <a:t>chunk_size </a:t>
            </a:r>
            <a:r>
              <a:rPr lang="en-US"/>
              <a:t>is specified, it defaults to 1.</a:t>
            </a:r>
          </a:p>
          <a:p>
            <a:r>
              <a:rPr lang="en-US" b="1"/>
              <a:t>auto </a:t>
            </a:r>
            <a:r>
              <a:rPr lang="en-US"/>
              <a:t>When </a:t>
            </a:r>
            <a:r>
              <a:rPr lang="en-US" b="1"/>
              <a:t>schedule(auto) </a:t>
            </a:r>
            <a:r>
              <a:rPr lang="en-US"/>
              <a:t>is specified, the decision regarding scheduling is</a:t>
            </a:r>
          </a:p>
          <a:p>
            <a:r>
              <a:rPr lang="en-US"/>
              <a:t>delegated to the compiler and/or runtime system. The programmer gives the</a:t>
            </a:r>
          </a:p>
          <a:p>
            <a:r>
              <a:rPr lang="en-US"/>
              <a:t>implementation the freedom to choose any possible mapping of iterations to</a:t>
            </a:r>
          </a:p>
          <a:p>
            <a:r>
              <a:rPr lang="en-US"/>
              <a:t>threads in the team.</a:t>
            </a:r>
          </a:p>
          <a:p>
            <a:endParaRPr lang="en-US"/>
          </a:p>
          <a:p>
            <a:r>
              <a:rPr lang="en-US" b="1"/>
              <a:t>runtime </a:t>
            </a:r>
            <a:r>
              <a:rPr lang="en-US"/>
              <a:t>When </a:t>
            </a:r>
            <a:r>
              <a:rPr lang="en-US" b="1"/>
              <a:t>schedule(runtime) </a:t>
            </a:r>
            <a:r>
              <a:rPr lang="en-US"/>
              <a:t>is specified, the decision regarding scheduling</a:t>
            </a:r>
          </a:p>
          <a:p>
            <a:r>
              <a:rPr lang="en-US"/>
              <a:t>is deferred until run time, and the schedule and chunk size are taken from the</a:t>
            </a:r>
          </a:p>
          <a:p>
            <a:r>
              <a:rPr lang="en-US" i="1"/>
              <a:t>run-sched-var </a:t>
            </a:r>
            <a:r>
              <a:rPr lang="en-US"/>
              <a:t>ICV. If the ICV is set to </a:t>
            </a:r>
            <a:r>
              <a:rPr lang="en-US" b="1"/>
              <a:t>auto</a:t>
            </a:r>
            <a:r>
              <a:rPr lang="en-US"/>
              <a:t>, the schedule is implementation defined.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A3EA56-3A6E-4DCA-8378-F333814C5B11}" type="slidenum">
              <a:rPr lang="en-US"/>
              <a:pPr/>
              <a:t>28</a:t>
            </a:fld>
            <a:endParaRPr lang="en-US"/>
          </a:p>
        </p:txBody>
      </p:sp>
      <p:sp>
        <p:nvSpPr>
          <p:cNvPr id="541698" name="Rectangle 2"/>
          <p:cNvSpPr>
            <a:spLocks noGrp="1" noRot="1" noChangeAspect="1" noChangeArrowheads="1" noTextEdit="1"/>
          </p:cNvSpPr>
          <p:nvPr>
            <p:ph type="sldImg"/>
          </p:nvPr>
        </p:nvSpPr>
        <p:spPr>
          <a:ln/>
        </p:spPr>
      </p:sp>
      <p:sp>
        <p:nvSpPr>
          <p:cNvPr id="541699" name="Rectangle 3"/>
          <p:cNvSpPr>
            <a:spLocks noGrp="1" noChangeArrowheads="1"/>
          </p:cNvSpPr>
          <p:nvPr>
            <p:ph type="body" idx="1"/>
          </p:nvPr>
        </p:nvSpPr>
        <p:spPr/>
        <p:txBody>
          <a:bodyPr/>
          <a:lstStyle/>
          <a:p>
            <a:r>
              <a:rPr lang="en-US" b="1"/>
              <a:t>Script</a:t>
            </a:r>
            <a:r>
              <a:rPr lang="en-US"/>
              <a:t>:</a:t>
            </a:r>
          </a:p>
          <a:p>
            <a:r>
              <a:rPr lang="en-US"/>
              <a:t>Now a very brief look at function level parallelism – also called task decomposition.  We’ll also look at omp parallel sections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6CC2CE-2C81-4439-BDC4-DF2A63F97381}" type="slidenum">
              <a:rPr lang="en-US"/>
              <a:pPr/>
              <a:t>29</a:t>
            </a:fld>
            <a:endParaRPr lang="en-US"/>
          </a:p>
        </p:txBody>
      </p:sp>
      <p:sp>
        <p:nvSpPr>
          <p:cNvPr id="543746" name="Rectangle 2"/>
          <p:cNvSpPr>
            <a:spLocks noGrp="1" noRot="1" noChangeAspect="1" noChangeArrowheads="1" noTextEdit="1"/>
          </p:cNvSpPr>
          <p:nvPr>
            <p:ph type="sldImg"/>
          </p:nvPr>
        </p:nvSpPr>
        <p:spPr>
          <a:ln/>
        </p:spPr>
      </p:sp>
      <p:sp>
        <p:nvSpPr>
          <p:cNvPr id="543747" name="Rectangle 3"/>
          <p:cNvSpPr>
            <a:spLocks noGrp="1" noChangeArrowheads="1"/>
          </p:cNvSpPr>
          <p:nvPr>
            <p:ph type="body" idx="1"/>
          </p:nvPr>
        </p:nvSpPr>
        <p:spPr/>
        <p:txBody>
          <a:bodyPr/>
          <a:lstStyle/>
          <a:p>
            <a:pPr>
              <a:lnSpc>
                <a:spcPct val="90000"/>
              </a:lnSpc>
            </a:pPr>
            <a:r>
              <a:rPr lang="en-US" b="1"/>
              <a:t>Script</a:t>
            </a:r>
            <a:r>
              <a:rPr lang="en-US"/>
              <a:t>:</a:t>
            </a:r>
          </a:p>
          <a:p>
            <a:pPr>
              <a:lnSpc>
                <a:spcPct val="90000"/>
              </a:lnSpc>
            </a:pPr>
            <a:r>
              <a:rPr lang="en-US"/>
              <a:t>We will now look at ways to take advantage of task decomposition – also known as function level parallelism.</a:t>
            </a:r>
          </a:p>
          <a:p>
            <a:pPr>
              <a:lnSpc>
                <a:spcPct val="90000"/>
              </a:lnSpc>
            </a:pPr>
            <a:endParaRPr lang="en-US"/>
          </a:p>
          <a:p>
            <a:pPr>
              <a:lnSpc>
                <a:spcPct val="90000"/>
              </a:lnSpc>
            </a:pPr>
            <a:r>
              <a:rPr lang="en-US"/>
              <a:t>In this example, we have functions: </a:t>
            </a:r>
            <a:r>
              <a:rPr lang="en-US" err="1"/>
              <a:t>alice</a:t>
            </a:r>
            <a:r>
              <a:rPr lang="en-US"/>
              <a:t>, bob, boss, cy and </a:t>
            </a:r>
            <a:r>
              <a:rPr lang="en-US" err="1"/>
              <a:t>bigboss</a:t>
            </a:r>
            <a:r>
              <a:rPr lang="en-US"/>
              <a:t>.  There are various dependencies among these functions as seen in the directed edge graph to the right.  Boss cant complete until </a:t>
            </a:r>
            <a:r>
              <a:rPr lang="en-US" err="1"/>
              <a:t>alice</a:t>
            </a:r>
            <a:r>
              <a:rPr lang="en-US"/>
              <a:t> &amp; bob functions are complete.  </a:t>
            </a:r>
            <a:r>
              <a:rPr lang="en-US" err="1"/>
              <a:t>Bigboss</a:t>
            </a:r>
            <a:r>
              <a:rPr lang="en-US"/>
              <a:t> cant complete until boss &amp; cy are completed.</a:t>
            </a:r>
          </a:p>
          <a:p>
            <a:pPr>
              <a:lnSpc>
                <a:spcPct val="90000"/>
              </a:lnSpc>
            </a:pPr>
            <a:endParaRPr lang="en-US"/>
          </a:p>
          <a:p>
            <a:pPr>
              <a:lnSpc>
                <a:spcPct val="90000"/>
              </a:lnSpc>
            </a:pPr>
            <a:r>
              <a:rPr lang="en-US"/>
              <a:t>How do we parallelize such a function or task dependency? </a:t>
            </a:r>
          </a:p>
          <a:p>
            <a:pPr>
              <a:lnSpc>
                <a:spcPct val="90000"/>
              </a:lnSpc>
            </a:pPr>
            <a:r>
              <a:rPr lang="en-US"/>
              <a:t>We’ll see one approach in a couple slides</a:t>
            </a:r>
          </a:p>
          <a:p>
            <a:pPr>
              <a:lnSpc>
                <a:spcPct val="90000"/>
              </a:lnSpc>
            </a:pPr>
            <a:endParaRPr lang="en-US"/>
          </a:p>
          <a:p>
            <a:pPr>
              <a:lnSpc>
                <a:spcPct val="90000"/>
              </a:lnSpc>
            </a:pPr>
            <a:r>
              <a:rPr lang="en-US"/>
              <a:t>For now, lets identify the functions that can be computed independently (or computed in parallel).  Alice &amp; bob &amp; cy can all be computed at the same time as there are no dependencies among them.  Lets see if we can put this to good advantage later.</a:t>
            </a:r>
          </a:p>
          <a:p>
            <a:pPr>
              <a:lnSpc>
                <a:spcPct val="90000"/>
              </a:lnSpc>
            </a:pPr>
            <a:endParaRPr lang="en-US"/>
          </a:p>
          <a:p>
            <a:pPr>
              <a:lnSpc>
                <a:spcPct val="90000"/>
              </a:lnSpc>
            </a:pPr>
            <a:r>
              <a:rPr lang="en-US" b="1"/>
              <a:t>Background:</a:t>
            </a:r>
          </a:p>
          <a:p>
            <a:pPr>
              <a:lnSpc>
                <a:spcPct val="90000"/>
              </a:lnSpc>
            </a:pPr>
            <a:r>
              <a:rPr lang="en-US"/>
              <a:t>Get more info in Michael Quinn’s excellent book -</a:t>
            </a:r>
            <a:r>
              <a:rPr lang="en-US">
                <a:hlinkClick r:id="rId3"/>
              </a:rPr>
              <a:t>Parallel Programming in C with MPI and </a:t>
            </a:r>
            <a:r>
              <a:rPr lang="en-US" b="1" i="1">
                <a:hlinkClick r:id="rId3"/>
              </a:rPr>
              <a:t>OpenMP</a:t>
            </a:r>
            <a:endParaRPr lang="en-US"/>
          </a:p>
          <a:p>
            <a:pPr>
              <a:lnSpc>
                <a:spcPct val="90000"/>
              </a:lnSpc>
            </a:pPr>
            <a:endParaRPr lang="en-US"/>
          </a:p>
          <a:p>
            <a:pPr>
              <a:lnSpc>
                <a:spcPct val="90000"/>
              </a:lnSpc>
            </a:pPr>
            <a:endParaRPr lang="en-US"/>
          </a:p>
          <a:p>
            <a:pPr>
              <a:lnSpc>
                <a:spcPct val="90000"/>
              </a:lnSpc>
            </a:pP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1C30C5-754D-4C9E-85DD-A8103A00C8FA}" type="slidenum">
              <a:rPr lang="en-US"/>
              <a:pPr/>
              <a:t>30</a:t>
            </a:fld>
            <a:endParaRPr lang="en-US"/>
          </a:p>
        </p:txBody>
      </p:sp>
      <p:sp>
        <p:nvSpPr>
          <p:cNvPr id="545794" name="Rectangle 2"/>
          <p:cNvSpPr>
            <a:spLocks noGrp="1" noRot="1" noChangeAspect="1" noChangeArrowheads="1" noTextEdit="1"/>
          </p:cNvSpPr>
          <p:nvPr>
            <p:ph type="sldImg"/>
          </p:nvPr>
        </p:nvSpPr>
        <p:spPr>
          <a:ln/>
        </p:spPr>
      </p:sp>
      <p:sp>
        <p:nvSpPr>
          <p:cNvPr id="545795" name="Rectangle 3"/>
          <p:cNvSpPr>
            <a:spLocks noGrp="1" noChangeArrowheads="1"/>
          </p:cNvSpPr>
          <p:nvPr>
            <p:ph type="body" idx="1"/>
          </p:nvPr>
        </p:nvSpPr>
        <p:spPr/>
        <p:txBody>
          <a:bodyPr/>
          <a:lstStyle/>
          <a:p>
            <a:pPr>
              <a:lnSpc>
                <a:spcPct val="80000"/>
              </a:lnSpc>
            </a:pPr>
            <a:r>
              <a:rPr lang="en-US" sz="800" b="1"/>
              <a:t>Script</a:t>
            </a:r>
            <a:r>
              <a:rPr lang="en-US" sz="800"/>
              <a:t>:</a:t>
            </a:r>
          </a:p>
          <a:p>
            <a:pPr>
              <a:lnSpc>
                <a:spcPct val="80000"/>
              </a:lnSpc>
              <a:spcBef>
                <a:spcPct val="0"/>
              </a:spcBef>
            </a:pPr>
            <a:r>
              <a:rPr lang="en-US" sz="800"/>
              <a:t>The </a:t>
            </a:r>
            <a:r>
              <a:rPr lang="en-US" sz="800" b="1"/>
              <a:t>omp sections</a:t>
            </a:r>
            <a:r>
              <a:rPr lang="en-US" sz="800"/>
              <a:t> directive distributes work among threads bound to a defined parallel region.</a:t>
            </a:r>
            <a:endParaRPr lang="en-US" sz="800" b="1"/>
          </a:p>
          <a:p>
            <a:pPr>
              <a:lnSpc>
                <a:spcPct val="80000"/>
              </a:lnSpc>
            </a:pPr>
            <a:endParaRPr lang="en-US" sz="800"/>
          </a:p>
          <a:p>
            <a:pPr>
              <a:lnSpc>
                <a:spcPct val="80000"/>
              </a:lnSpc>
            </a:pPr>
            <a:r>
              <a:rPr lang="en-US" sz="800"/>
              <a:t>The </a:t>
            </a:r>
            <a:r>
              <a:rPr lang="en-US" sz="800" b="1"/>
              <a:t>omp sections construct</a:t>
            </a:r>
            <a:r>
              <a:rPr lang="en-US" sz="800"/>
              <a:t> (note the “s” in sections) indicates that there will be two or more omp section constructs ahead that can be executed in parallel.  The </a:t>
            </a:r>
            <a:r>
              <a:rPr lang="en-US" sz="800" b="1"/>
              <a:t>omp sections construct</a:t>
            </a:r>
            <a:r>
              <a:rPr lang="en-US" sz="800"/>
              <a:t> must either be inside a parallel region or must be part of a combined </a:t>
            </a:r>
            <a:r>
              <a:rPr lang="en-US" sz="800" b="1"/>
              <a:t>omp parallel sections construct.  </a:t>
            </a:r>
            <a:r>
              <a:rPr lang="en-US" sz="800"/>
              <a:t>When program execution reaches a </a:t>
            </a:r>
            <a:r>
              <a:rPr lang="en-US" sz="800" b="1"/>
              <a:t>omp sections</a:t>
            </a:r>
            <a:r>
              <a:rPr lang="en-US" sz="800"/>
              <a:t> directive, program segments defined by the following </a:t>
            </a:r>
            <a:r>
              <a:rPr lang="en-US" sz="800" b="1"/>
              <a:t>omp section</a:t>
            </a:r>
            <a:r>
              <a:rPr lang="en-US" sz="800"/>
              <a:t> directive are distributed for parallel execution among available threads. </a:t>
            </a:r>
          </a:p>
          <a:p>
            <a:pPr>
              <a:lnSpc>
                <a:spcPct val="80000"/>
              </a:lnSpc>
            </a:pPr>
            <a:endParaRPr lang="en-US" sz="800"/>
          </a:p>
          <a:p>
            <a:pPr>
              <a:lnSpc>
                <a:spcPct val="80000"/>
              </a:lnSpc>
            </a:pPr>
            <a:r>
              <a:rPr lang="en-US" sz="800"/>
              <a:t>The parallelism comes from executing each omp section in parallel</a:t>
            </a:r>
          </a:p>
          <a:p>
            <a:pPr>
              <a:lnSpc>
                <a:spcPct val="80000"/>
              </a:lnSpc>
            </a:pPr>
            <a:endParaRPr lang="en-US" sz="800"/>
          </a:p>
          <a:p>
            <a:pPr>
              <a:lnSpc>
                <a:spcPct val="80000"/>
              </a:lnSpc>
            </a:pPr>
            <a:r>
              <a:rPr lang="en-US" sz="800"/>
              <a:t>Lets look at the previous example to see how to apply this to our boss bigboss example</a:t>
            </a:r>
            <a:endParaRPr lang="en-US" sz="800" b="1"/>
          </a:p>
          <a:p>
            <a:pPr>
              <a:lnSpc>
                <a:spcPct val="80000"/>
              </a:lnSpc>
            </a:pPr>
            <a:endParaRPr lang="en-US" sz="800"/>
          </a:p>
          <a:p>
            <a:pPr>
              <a:lnSpc>
                <a:spcPct val="80000"/>
              </a:lnSpc>
            </a:pPr>
            <a:endParaRPr lang="en-US" sz="800"/>
          </a:p>
          <a:p>
            <a:pPr>
              <a:lnSpc>
                <a:spcPct val="80000"/>
              </a:lnSpc>
            </a:pPr>
            <a:endParaRPr lang="en-US" sz="800"/>
          </a:p>
          <a:p>
            <a:pPr>
              <a:lnSpc>
                <a:spcPct val="80000"/>
              </a:lnSpc>
            </a:pPr>
            <a:endParaRPr lang="en-US" sz="800"/>
          </a:p>
          <a:p>
            <a:pPr>
              <a:lnSpc>
                <a:spcPct val="80000"/>
              </a:lnSpc>
            </a:pPr>
            <a:r>
              <a:rPr lang="en-US" sz="800" b="1"/>
              <a:t>Background:</a:t>
            </a:r>
          </a:p>
          <a:p>
            <a:pPr>
              <a:lnSpc>
                <a:spcPct val="80000"/>
              </a:lnSpc>
            </a:pPr>
            <a:r>
              <a:rPr lang="en-US" sz="800"/>
              <a:t>Get more info in Michael Quinn’s excellent book -Parallel Programming in C with MPI and </a:t>
            </a:r>
            <a:r>
              <a:rPr lang="en-US" sz="800" b="1" i="1"/>
              <a:t>OpenMP</a:t>
            </a:r>
            <a:endParaRPr lang="en-US" sz="800"/>
          </a:p>
          <a:p>
            <a:pPr>
              <a:lnSpc>
                <a:spcPct val="80000"/>
              </a:lnSpc>
            </a:pPr>
            <a:r>
              <a:rPr lang="en-US" sz="800"/>
              <a:t>see the openmp spec at </a:t>
            </a:r>
            <a:r>
              <a:rPr lang="en-US" sz="800">
                <a:solidFill>
                  <a:srgbClr val="000000"/>
                </a:solidFill>
              </a:rPr>
              <a:t>www.openmp.org</a:t>
            </a:r>
          </a:p>
          <a:p>
            <a:pPr>
              <a:lnSpc>
                <a:spcPct val="80000"/>
              </a:lnSpc>
            </a:pPr>
            <a:r>
              <a:rPr lang="en-US" sz="800"/>
              <a:t>or visit publib.boulder.ibm.com/infocenter at the url below to get at the definition and usage</a:t>
            </a:r>
          </a:p>
          <a:p>
            <a:pPr>
              <a:lnSpc>
                <a:spcPct val="80000"/>
              </a:lnSpc>
            </a:pPr>
            <a:r>
              <a:rPr lang="en-US" sz="800"/>
              <a:t>http://publib.boulder.ibm.com/infocenter/lnxpcomp/v8v101/index.jsp?topic=/com.ibm.xlcpp8l.doc/compiler/ref/ruompplp.htm</a:t>
            </a:r>
          </a:p>
          <a:p>
            <a:pPr>
              <a:lnSpc>
                <a:spcPct val="80000"/>
              </a:lnSpc>
            </a:pPr>
            <a:r>
              <a:rPr lang="en-US" sz="800" b="1"/>
              <a:t>Parameters</a:t>
            </a:r>
          </a:p>
          <a:p>
            <a:pPr>
              <a:lnSpc>
                <a:spcPct val="80000"/>
              </a:lnSpc>
            </a:pPr>
            <a:r>
              <a:rPr lang="en-US" sz="800" b="1" i="1"/>
              <a:t>clause</a:t>
            </a:r>
            <a:r>
              <a:rPr lang="en-US" sz="800"/>
              <a:t> is any of the following:</a:t>
            </a:r>
          </a:p>
          <a:p>
            <a:pPr>
              <a:lnSpc>
                <a:spcPct val="80000"/>
              </a:lnSpc>
            </a:pPr>
            <a:r>
              <a:rPr lang="en-US" sz="800"/>
              <a:t>private (</a:t>
            </a:r>
            <a:r>
              <a:rPr lang="en-US" sz="800" i="1"/>
              <a:t>list</a:t>
            </a:r>
            <a:r>
              <a:rPr lang="en-US" sz="800"/>
              <a:t>) </a:t>
            </a:r>
          </a:p>
          <a:p>
            <a:pPr lvl="1">
              <a:lnSpc>
                <a:spcPct val="80000"/>
              </a:lnSpc>
            </a:pPr>
            <a:r>
              <a:rPr lang="en-US" sz="800"/>
              <a:t>Declares the scope of the data variables in </a:t>
            </a:r>
            <a:r>
              <a:rPr lang="en-US" sz="800" i="1"/>
              <a:t>list</a:t>
            </a:r>
            <a:r>
              <a:rPr lang="en-US" sz="800"/>
              <a:t> to be private to each thread. Data variables in </a:t>
            </a:r>
            <a:r>
              <a:rPr lang="en-US" sz="800" i="1"/>
              <a:t>list</a:t>
            </a:r>
            <a:r>
              <a:rPr lang="en-US" sz="800"/>
              <a:t> are separated by commas. </a:t>
            </a:r>
          </a:p>
          <a:p>
            <a:pPr>
              <a:lnSpc>
                <a:spcPct val="80000"/>
              </a:lnSpc>
            </a:pPr>
            <a:r>
              <a:rPr lang="en-US" sz="800"/>
              <a:t>firstprivate (</a:t>
            </a:r>
            <a:r>
              <a:rPr lang="en-US" sz="800" i="1"/>
              <a:t>list</a:t>
            </a:r>
            <a:r>
              <a:rPr lang="en-US" sz="800"/>
              <a:t>) </a:t>
            </a:r>
          </a:p>
          <a:p>
            <a:pPr lvl="1">
              <a:lnSpc>
                <a:spcPct val="80000"/>
              </a:lnSpc>
            </a:pPr>
            <a:r>
              <a:rPr lang="en-US" sz="800"/>
              <a:t>Declares the scope of the data variables in </a:t>
            </a:r>
            <a:r>
              <a:rPr lang="en-US" sz="800" i="1"/>
              <a:t>list</a:t>
            </a:r>
            <a:r>
              <a:rPr lang="en-US" sz="800"/>
              <a:t> to be private to each thread. Each new private object is initialized as if there was an implied declaration within the statement block. Data variables in </a:t>
            </a:r>
            <a:r>
              <a:rPr lang="en-US" sz="800" i="1"/>
              <a:t>list</a:t>
            </a:r>
            <a:r>
              <a:rPr lang="en-US" sz="800"/>
              <a:t> are separated by commas. </a:t>
            </a:r>
          </a:p>
          <a:p>
            <a:pPr>
              <a:lnSpc>
                <a:spcPct val="80000"/>
              </a:lnSpc>
            </a:pPr>
            <a:r>
              <a:rPr lang="en-US" sz="800"/>
              <a:t>lastprivate (</a:t>
            </a:r>
            <a:r>
              <a:rPr lang="en-US" sz="800" i="1"/>
              <a:t>list</a:t>
            </a:r>
            <a:r>
              <a:rPr lang="en-US" sz="800"/>
              <a:t>) </a:t>
            </a:r>
          </a:p>
          <a:p>
            <a:pPr lvl="1">
              <a:lnSpc>
                <a:spcPct val="80000"/>
              </a:lnSpc>
            </a:pPr>
            <a:r>
              <a:rPr lang="en-US" sz="800"/>
              <a:t>Declares the scope of the data variables in </a:t>
            </a:r>
            <a:r>
              <a:rPr lang="en-US" sz="800" i="1"/>
              <a:t>list</a:t>
            </a:r>
            <a:r>
              <a:rPr lang="en-US" sz="800"/>
              <a:t> to be private to each thread. The final value of each variable in </a:t>
            </a:r>
            <a:r>
              <a:rPr lang="en-US" sz="800" i="1"/>
              <a:t>list</a:t>
            </a:r>
            <a:r>
              <a:rPr lang="en-US" sz="800"/>
              <a:t>, if assigned, will be the value assigned to that variable in the last </a:t>
            </a:r>
            <a:r>
              <a:rPr lang="en-US" sz="800" b="1"/>
              <a:t>section</a:t>
            </a:r>
            <a:r>
              <a:rPr lang="en-US" sz="800"/>
              <a:t>. Variables not assigned a value will have an indeterminate value. Data variables in </a:t>
            </a:r>
            <a:r>
              <a:rPr lang="en-US" sz="800" i="1"/>
              <a:t>list</a:t>
            </a:r>
            <a:r>
              <a:rPr lang="en-US" sz="800"/>
              <a:t> are separated by commas. </a:t>
            </a:r>
          </a:p>
          <a:p>
            <a:pPr>
              <a:lnSpc>
                <a:spcPct val="80000"/>
              </a:lnSpc>
            </a:pPr>
            <a:r>
              <a:rPr lang="en-US" sz="800"/>
              <a:t>reduction (</a:t>
            </a:r>
            <a:r>
              <a:rPr lang="en-US" sz="800" i="1"/>
              <a:t>operator</a:t>
            </a:r>
            <a:r>
              <a:rPr lang="en-US" sz="800"/>
              <a:t>: </a:t>
            </a:r>
            <a:r>
              <a:rPr lang="en-US" sz="800" i="1"/>
              <a:t>list</a:t>
            </a:r>
            <a:r>
              <a:rPr lang="en-US" sz="800"/>
              <a:t>) </a:t>
            </a:r>
          </a:p>
          <a:p>
            <a:pPr lvl="1">
              <a:lnSpc>
                <a:spcPct val="80000"/>
              </a:lnSpc>
            </a:pPr>
            <a:r>
              <a:rPr lang="en-US" sz="800"/>
              <a:t>Performs a reduction on all scalar variables in </a:t>
            </a:r>
            <a:r>
              <a:rPr lang="en-US" sz="800" i="1"/>
              <a:t>list</a:t>
            </a:r>
            <a:r>
              <a:rPr lang="en-US" sz="800"/>
              <a:t> using the specified </a:t>
            </a:r>
            <a:r>
              <a:rPr lang="en-US" sz="800" i="1"/>
              <a:t>operator</a:t>
            </a:r>
            <a:r>
              <a:rPr lang="en-US" sz="800"/>
              <a:t>. Reduction variables in </a:t>
            </a:r>
            <a:r>
              <a:rPr lang="en-US" sz="800" i="1"/>
              <a:t>list</a:t>
            </a:r>
            <a:r>
              <a:rPr lang="en-US" sz="800"/>
              <a:t> are separated by commas. </a:t>
            </a:r>
          </a:p>
          <a:p>
            <a:pPr lvl="1">
              <a:lnSpc>
                <a:spcPct val="80000"/>
              </a:lnSpc>
            </a:pPr>
            <a:r>
              <a:rPr lang="en-US" sz="800"/>
              <a:t>A private copy of each variable in </a:t>
            </a:r>
            <a:r>
              <a:rPr lang="en-US" sz="800" i="1"/>
              <a:t>list</a:t>
            </a:r>
            <a:r>
              <a:rPr lang="en-US" sz="800"/>
              <a:t> is created for each thread. At the end of the statement block, the final values of all private copies of the reduction variable are combined in a manner appropriate to the operator, and the result is placed back into the original value of the shared reduction variable.</a:t>
            </a:r>
          </a:p>
          <a:p>
            <a:pPr lvl="1">
              <a:lnSpc>
                <a:spcPct val="80000"/>
              </a:lnSpc>
            </a:pPr>
            <a:r>
              <a:rPr lang="en-US" sz="800"/>
              <a:t>Variables specified in the </a:t>
            </a:r>
            <a:r>
              <a:rPr lang="en-US" sz="800" b="1"/>
              <a:t>reduction</a:t>
            </a:r>
            <a:r>
              <a:rPr lang="en-US" sz="800"/>
              <a:t> clause: </a:t>
            </a:r>
          </a:p>
          <a:p>
            <a:pPr lvl="3">
              <a:lnSpc>
                <a:spcPct val="80000"/>
              </a:lnSpc>
            </a:pPr>
            <a:r>
              <a:rPr lang="en-US" sz="800"/>
              <a:t>must be of a type appropriate to the operator. </a:t>
            </a:r>
          </a:p>
          <a:p>
            <a:pPr lvl="3">
              <a:lnSpc>
                <a:spcPct val="80000"/>
              </a:lnSpc>
            </a:pPr>
            <a:r>
              <a:rPr lang="en-US" sz="800"/>
              <a:t>must be shared in the enclosing context. </a:t>
            </a:r>
          </a:p>
          <a:p>
            <a:pPr lvl="3">
              <a:lnSpc>
                <a:spcPct val="80000"/>
              </a:lnSpc>
            </a:pPr>
            <a:r>
              <a:rPr lang="en-US" sz="800"/>
              <a:t>must not be const-qualified. </a:t>
            </a:r>
          </a:p>
          <a:p>
            <a:pPr lvl="3">
              <a:lnSpc>
                <a:spcPct val="80000"/>
              </a:lnSpc>
            </a:pPr>
            <a:r>
              <a:rPr lang="en-US" sz="800"/>
              <a:t>must not have pointer type. </a:t>
            </a:r>
          </a:p>
          <a:p>
            <a:pPr>
              <a:lnSpc>
                <a:spcPct val="80000"/>
              </a:lnSpc>
            </a:pPr>
            <a:r>
              <a:rPr lang="en-US" sz="800"/>
              <a:t>nowait </a:t>
            </a:r>
          </a:p>
          <a:p>
            <a:pPr lvl="1">
              <a:lnSpc>
                <a:spcPct val="80000"/>
              </a:lnSpc>
            </a:pPr>
            <a:r>
              <a:rPr lang="en-US" sz="800"/>
              <a:t>Use this clause to avoid the implied </a:t>
            </a:r>
            <a:r>
              <a:rPr lang="en-US" sz="800" b="1"/>
              <a:t>barrier</a:t>
            </a:r>
            <a:r>
              <a:rPr lang="en-US" sz="800"/>
              <a:t> at the end of the </a:t>
            </a:r>
            <a:r>
              <a:rPr lang="en-US" sz="800" b="1"/>
              <a:t>sections</a:t>
            </a:r>
            <a:r>
              <a:rPr lang="en-US" sz="800"/>
              <a:t> directive. This is useful if you have multiple independent work-sharing sections within a given parallel region. Only one </a:t>
            </a:r>
            <a:r>
              <a:rPr lang="en-US" sz="800" b="1"/>
              <a:t>nowait</a:t>
            </a:r>
            <a:r>
              <a:rPr lang="en-US" sz="800"/>
              <a:t> clause can appear on a given </a:t>
            </a:r>
            <a:r>
              <a:rPr lang="en-US" sz="800" b="1"/>
              <a:t>sections</a:t>
            </a:r>
            <a:r>
              <a:rPr lang="en-US" sz="800"/>
              <a:t> directive. </a:t>
            </a:r>
          </a:p>
          <a:p>
            <a:pPr>
              <a:lnSpc>
                <a:spcPct val="80000"/>
              </a:lnSpc>
            </a:pPr>
            <a:endParaRPr lang="en-US" sz="800" b="1"/>
          </a:p>
          <a:p>
            <a:pPr>
              <a:lnSpc>
                <a:spcPct val="80000"/>
              </a:lnSpc>
            </a:pPr>
            <a:r>
              <a:rPr lang="en-US" sz="800" b="1"/>
              <a:t>Usage</a:t>
            </a:r>
          </a:p>
          <a:p>
            <a:pPr>
              <a:lnSpc>
                <a:spcPct val="80000"/>
              </a:lnSpc>
            </a:pPr>
            <a:r>
              <a:rPr lang="en-US" sz="800"/>
              <a:t>The </a:t>
            </a:r>
            <a:r>
              <a:rPr lang="en-US" sz="800" b="1"/>
              <a:t>omp section</a:t>
            </a:r>
            <a:r>
              <a:rPr lang="en-US" sz="800"/>
              <a:t> directive is optional for the first program code segment inside the </a:t>
            </a:r>
            <a:r>
              <a:rPr lang="en-US" sz="800" b="1"/>
              <a:t>omp sections</a:t>
            </a:r>
            <a:r>
              <a:rPr lang="en-US" sz="800"/>
              <a:t> directive. Following segments must be preceded by an </a:t>
            </a:r>
            <a:r>
              <a:rPr lang="en-US" sz="800" b="1"/>
              <a:t>omp section</a:t>
            </a:r>
            <a:r>
              <a:rPr lang="en-US" sz="800"/>
              <a:t> directive. All </a:t>
            </a:r>
            <a:r>
              <a:rPr lang="en-US" sz="800" b="1"/>
              <a:t>omp section</a:t>
            </a:r>
            <a:r>
              <a:rPr lang="en-US" sz="800"/>
              <a:t> directives must appear within the lexical construct of the program source code segment associated with the </a:t>
            </a:r>
            <a:r>
              <a:rPr lang="en-US" sz="800" b="1"/>
              <a:t>omp sections</a:t>
            </a:r>
            <a:r>
              <a:rPr lang="en-US" sz="800"/>
              <a:t> directive. </a:t>
            </a:r>
          </a:p>
          <a:p>
            <a:pPr>
              <a:lnSpc>
                <a:spcPct val="80000"/>
              </a:lnSpc>
            </a:pPr>
            <a:r>
              <a:rPr lang="en-US" sz="800"/>
              <a:t>When program execution reaches a </a:t>
            </a:r>
            <a:r>
              <a:rPr lang="en-US" sz="800" b="1"/>
              <a:t>omp sections</a:t>
            </a:r>
            <a:r>
              <a:rPr lang="en-US" sz="800"/>
              <a:t> directive, program segments defined by the following </a:t>
            </a:r>
            <a:r>
              <a:rPr lang="en-US" sz="800" b="1"/>
              <a:t>omp section</a:t>
            </a:r>
            <a:r>
              <a:rPr lang="en-US" sz="800"/>
              <a:t> directive are distributed for parallel execution among available threads. A barrier is implicitly defined at the end of the larger program region associated with the </a:t>
            </a:r>
            <a:r>
              <a:rPr lang="en-US" sz="800" b="1"/>
              <a:t>omp sections</a:t>
            </a:r>
            <a:r>
              <a:rPr lang="en-US" sz="800"/>
              <a:t> directive unless the </a:t>
            </a:r>
            <a:r>
              <a:rPr lang="en-US" sz="800" b="1"/>
              <a:t>nowait</a:t>
            </a:r>
            <a:r>
              <a:rPr lang="en-US" sz="800"/>
              <a:t> clause is specified.</a:t>
            </a:r>
          </a:p>
          <a:p>
            <a:pPr>
              <a:lnSpc>
                <a:spcPct val="80000"/>
              </a:lnSpc>
            </a:pPr>
            <a:endParaRPr lang="en-US" sz="8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0BF0DA-4B7B-442A-9B4F-EE8DE122AAE1}" type="slidenum">
              <a:rPr lang="en-US"/>
              <a:pPr/>
              <a:t>31</a:t>
            </a:fld>
            <a:endParaRPr lang="en-US"/>
          </a:p>
        </p:txBody>
      </p:sp>
      <p:sp>
        <p:nvSpPr>
          <p:cNvPr id="547842" name="Rectangle 2"/>
          <p:cNvSpPr>
            <a:spLocks noGrp="1" noRot="1" noChangeAspect="1" noChangeArrowheads="1" noTextEdit="1"/>
          </p:cNvSpPr>
          <p:nvPr>
            <p:ph type="sldImg"/>
          </p:nvPr>
        </p:nvSpPr>
        <p:spPr>
          <a:ln/>
        </p:spPr>
      </p:sp>
      <p:sp>
        <p:nvSpPr>
          <p:cNvPr id="547843" name="Rectangle 3"/>
          <p:cNvSpPr>
            <a:spLocks noGrp="1" noChangeArrowheads="1"/>
          </p:cNvSpPr>
          <p:nvPr>
            <p:ph type="body" idx="1"/>
          </p:nvPr>
        </p:nvSpPr>
        <p:spPr/>
        <p:txBody>
          <a:bodyPr/>
          <a:lstStyle/>
          <a:p>
            <a:pPr>
              <a:lnSpc>
                <a:spcPct val="80000"/>
              </a:lnSpc>
            </a:pPr>
            <a:r>
              <a:rPr lang="en-US" sz="900" b="1" dirty="0"/>
              <a:t>Script</a:t>
            </a:r>
            <a:r>
              <a:rPr lang="en-US" sz="900" dirty="0"/>
              <a:t>:</a:t>
            </a:r>
          </a:p>
          <a:p>
            <a:pPr>
              <a:lnSpc>
                <a:spcPct val="80000"/>
              </a:lnSpc>
            </a:pPr>
            <a:r>
              <a:rPr lang="en-US" sz="900" dirty="0"/>
              <a:t>Here we have enclosed the </a:t>
            </a:r>
            <a:r>
              <a:rPr lang="en-US" sz="900" dirty="0" err="1"/>
              <a:t>omp</a:t>
            </a:r>
            <a:r>
              <a:rPr lang="en-US" sz="900" dirty="0"/>
              <a:t> sections in the </a:t>
            </a:r>
            <a:r>
              <a:rPr lang="en-US" sz="900" dirty="0" err="1"/>
              <a:t>omp</a:t>
            </a:r>
            <a:r>
              <a:rPr lang="en-US" sz="900" dirty="0"/>
              <a:t> parallel construct.  We placed code of interest inside the parallel sections construct’s code block.  Next we added parallel section constructs in front of the tasks that could be executed in parallel – namely </a:t>
            </a:r>
            <a:r>
              <a:rPr lang="en-US" sz="900" dirty="0" err="1"/>
              <a:t>alice</a:t>
            </a:r>
            <a:r>
              <a:rPr lang="en-US" sz="900" dirty="0"/>
              <a:t>, bob, and cy.  When all of the threads executing the parallel section reach the implicit barrier (the right curly brace “}” at the end of the parallel section, then the master thread will continue on – executing the boss function and later the </a:t>
            </a:r>
            <a:r>
              <a:rPr lang="en-US" sz="900" dirty="0" err="1"/>
              <a:t>biggboss</a:t>
            </a:r>
            <a:r>
              <a:rPr lang="en-US" sz="900" dirty="0"/>
              <a:t> function.</a:t>
            </a:r>
          </a:p>
          <a:p>
            <a:pPr>
              <a:lnSpc>
                <a:spcPct val="80000"/>
              </a:lnSpc>
            </a:pPr>
            <a:endParaRPr lang="en-US" sz="900" dirty="0"/>
          </a:p>
          <a:p>
            <a:pPr>
              <a:lnSpc>
                <a:spcPct val="80000"/>
              </a:lnSpc>
            </a:pPr>
            <a:r>
              <a:rPr lang="en-US" sz="900" dirty="0"/>
              <a:t>Another possible approach that Quinn points out – compute </a:t>
            </a:r>
            <a:r>
              <a:rPr lang="en-US" sz="900" dirty="0" err="1"/>
              <a:t>alice</a:t>
            </a:r>
            <a:r>
              <a:rPr lang="en-US" sz="900" dirty="0"/>
              <a:t> and bob together then computes boss &amp; cy together, then computes </a:t>
            </a:r>
            <a:r>
              <a:rPr lang="en-US" sz="900" dirty="0" err="1"/>
              <a:t>biggboss</a:t>
            </a:r>
            <a:r>
              <a:rPr lang="en-US" sz="900" dirty="0"/>
              <a:t>.</a:t>
            </a:r>
          </a:p>
          <a:p>
            <a:pPr>
              <a:lnSpc>
                <a:spcPct val="80000"/>
              </a:lnSpc>
            </a:pPr>
            <a:r>
              <a:rPr lang="en-US" sz="900" b="1" dirty="0"/>
              <a:t>#pragma </a:t>
            </a:r>
            <a:r>
              <a:rPr lang="en-US" sz="900" b="1" dirty="0" err="1"/>
              <a:t>omp</a:t>
            </a:r>
            <a:r>
              <a:rPr lang="en-US" sz="900" b="1" dirty="0"/>
              <a:t> parallel sections</a:t>
            </a:r>
          </a:p>
          <a:p>
            <a:pPr>
              <a:lnSpc>
                <a:spcPct val="80000"/>
              </a:lnSpc>
            </a:pPr>
            <a:r>
              <a:rPr lang="en-US" sz="900" b="1" dirty="0"/>
              <a:t>{   </a:t>
            </a:r>
          </a:p>
          <a:p>
            <a:pPr>
              <a:lnSpc>
                <a:spcPct val="80000"/>
              </a:lnSpc>
            </a:pPr>
            <a:r>
              <a:rPr lang="en-US" sz="900" b="1" dirty="0"/>
              <a:t>#pragma </a:t>
            </a:r>
            <a:r>
              <a:rPr lang="en-US" sz="900" b="1" dirty="0" err="1"/>
              <a:t>omp</a:t>
            </a:r>
            <a:r>
              <a:rPr lang="en-US" sz="900" b="1" dirty="0"/>
              <a:t> section  /* Optional */</a:t>
            </a:r>
          </a:p>
          <a:p>
            <a:pPr>
              <a:lnSpc>
                <a:spcPct val="80000"/>
              </a:lnSpc>
            </a:pPr>
            <a:r>
              <a:rPr lang="en-US" sz="900" b="1" dirty="0"/>
              <a:t>   a = </a:t>
            </a:r>
            <a:r>
              <a:rPr lang="en-US" sz="900" b="1" dirty="0" err="1"/>
              <a:t>alice</a:t>
            </a:r>
            <a:r>
              <a:rPr lang="en-US" sz="900" b="1" dirty="0"/>
              <a:t>();</a:t>
            </a:r>
          </a:p>
          <a:p>
            <a:pPr>
              <a:lnSpc>
                <a:spcPct val="80000"/>
              </a:lnSpc>
            </a:pPr>
            <a:r>
              <a:rPr lang="en-US" sz="900" b="1" dirty="0"/>
              <a:t>#pragma </a:t>
            </a:r>
            <a:r>
              <a:rPr lang="en-US" sz="900" b="1" dirty="0" err="1"/>
              <a:t>omp</a:t>
            </a:r>
            <a:r>
              <a:rPr lang="en-US" sz="900" b="1" dirty="0"/>
              <a:t> section</a:t>
            </a:r>
          </a:p>
          <a:p>
            <a:pPr>
              <a:lnSpc>
                <a:spcPct val="80000"/>
              </a:lnSpc>
            </a:pPr>
            <a:r>
              <a:rPr lang="en-US" sz="900" b="1" dirty="0"/>
              <a:t>   b = bob();</a:t>
            </a:r>
          </a:p>
          <a:p>
            <a:pPr>
              <a:lnSpc>
                <a:spcPct val="80000"/>
              </a:lnSpc>
            </a:pPr>
            <a:r>
              <a:rPr lang="en-US" sz="900" b="1" dirty="0"/>
              <a:t>}</a:t>
            </a:r>
          </a:p>
          <a:p>
            <a:pPr>
              <a:lnSpc>
                <a:spcPct val="80000"/>
              </a:lnSpc>
            </a:pPr>
            <a:r>
              <a:rPr lang="en-US" sz="900" b="1" dirty="0"/>
              <a:t>#pragma </a:t>
            </a:r>
            <a:r>
              <a:rPr lang="en-US" sz="900" b="1" dirty="0" err="1"/>
              <a:t>omp</a:t>
            </a:r>
            <a:r>
              <a:rPr lang="en-US" sz="900" b="1" dirty="0"/>
              <a:t> parallel sections</a:t>
            </a:r>
          </a:p>
          <a:p>
            <a:pPr>
              <a:lnSpc>
                <a:spcPct val="80000"/>
              </a:lnSpc>
            </a:pPr>
            <a:r>
              <a:rPr lang="en-US" sz="900" b="1" dirty="0"/>
              <a:t>{   </a:t>
            </a:r>
          </a:p>
          <a:p>
            <a:pPr>
              <a:lnSpc>
                <a:spcPct val="80000"/>
              </a:lnSpc>
            </a:pPr>
            <a:r>
              <a:rPr lang="en-US" sz="900" b="1" dirty="0"/>
              <a:t>#pragma </a:t>
            </a:r>
            <a:r>
              <a:rPr lang="en-US" sz="900" b="1" dirty="0" err="1"/>
              <a:t>omp</a:t>
            </a:r>
            <a:r>
              <a:rPr lang="en-US" sz="900" b="1" dirty="0"/>
              <a:t> section  /* Optional */</a:t>
            </a:r>
          </a:p>
          <a:p>
            <a:pPr>
              <a:lnSpc>
                <a:spcPct val="80000"/>
              </a:lnSpc>
            </a:pPr>
            <a:r>
              <a:rPr lang="en-US" sz="900" b="1" dirty="0"/>
              <a:t>   c = cy();</a:t>
            </a:r>
          </a:p>
          <a:p>
            <a:pPr>
              <a:lnSpc>
                <a:spcPct val="80000"/>
              </a:lnSpc>
            </a:pPr>
            <a:r>
              <a:rPr lang="en-US" sz="900" b="1" dirty="0"/>
              <a:t>#pragma </a:t>
            </a:r>
            <a:r>
              <a:rPr lang="en-US" sz="900" b="1" dirty="0" err="1"/>
              <a:t>omp</a:t>
            </a:r>
            <a:r>
              <a:rPr lang="en-US" sz="900" b="1" dirty="0"/>
              <a:t> section</a:t>
            </a:r>
          </a:p>
          <a:p>
            <a:pPr>
              <a:lnSpc>
                <a:spcPct val="80000"/>
              </a:lnSpc>
            </a:pPr>
            <a:r>
              <a:rPr lang="en-US" sz="900" b="1" dirty="0"/>
              <a:t>   s = boss(a, b);</a:t>
            </a:r>
          </a:p>
          <a:p>
            <a:pPr>
              <a:lnSpc>
                <a:spcPct val="80000"/>
              </a:lnSpc>
            </a:pPr>
            <a:r>
              <a:rPr lang="en-US" sz="900" b="1" dirty="0"/>
              <a:t>}</a:t>
            </a:r>
          </a:p>
          <a:p>
            <a:pPr>
              <a:lnSpc>
                <a:spcPct val="80000"/>
              </a:lnSpc>
            </a:pPr>
            <a:r>
              <a:rPr lang="en-US" sz="900" b="1" dirty="0" err="1"/>
              <a:t>printf</a:t>
            </a:r>
            <a:r>
              <a:rPr lang="en-US" sz="900" b="1" dirty="0"/>
              <a:t> ("%6.2f\n", </a:t>
            </a:r>
            <a:br>
              <a:rPr lang="en-US" sz="900" b="1" dirty="0"/>
            </a:br>
            <a:r>
              <a:rPr lang="en-US" sz="900" b="1" dirty="0"/>
              <a:t>         </a:t>
            </a:r>
            <a:r>
              <a:rPr lang="en-US" sz="900" b="1" dirty="0" err="1"/>
              <a:t>bigboss</a:t>
            </a:r>
            <a:r>
              <a:rPr lang="en-US" sz="900" b="1" dirty="0"/>
              <a:t>(</a:t>
            </a:r>
            <a:r>
              <a:rPr lang="en-US" sz="900" b="1" dirty="0" err="1"/>
              <a:t>s,c</a:t>
            </a:r>
            <a:r>
              <a:rPr lang="en-US" sz="900" b="1" dirty="0"/>
              <a:t>));</a:t>
            </a:r>
          </a:p>
          <a:p>
            <a:pPr>
              <a:lnSpc>
                <a:spcPct val="80000"/>
              </a:lnSpc>
            </a:pPr>
            <a:endParaRPr lang="en-US" sz="900" dirty="0"/>
          </a:p>
          <a:p>
            <a:pPr>
              <a:lnSpc>
                <a:spcPct val="80000"/>
              </a:lnSpc>
            </a:pPr>
            <a:endParaRPr lang="en-US" sz="900" dirty="0"/>
          </a:p>
          <a:p>
            <a:pPr>
              <a:lnSpc>
                <a:spcPct val="80000"/>
              </a:lnSpc>
            </a:pPr>
            <a:r>
              <a:rPr lang="en-US" sz="900" b="1" dirty="0"/>
              <a:t>Background:</a:t>
            </a:r>
          </a:p>
          <a:p>
            <a:pPr>
              <a:lnSpc>
                <a:spcPct val="80000"/>
              </a:lnSpc>
            </a:pPr>
            <a:r>
              <a:rPr lang="en-US" sz="900" dirty="0"/>
              <a:t>Get more info in Michael Quinn’s excellent book -Parallel Programming in C with MPI and </a:t>
            </a:r>
            <a:r>
              <a:rPr lang="en-US" sz="900" b="1" i="1" dirty="0"/>
              <a:t>OpenMP</a:t>
            </a:r>
            <a:endParaRPr lang="en-US" sz="900" dirty="0"/>
          </a:p>
          <a:p>
            <a:pPr>
              <a:lnSpc>
                <a:spcPct val="80000"/>
              </a:lnSpc>
            </a:pPr>
            <a:endParaRPr lang="en-US" sz="900" dirty="0"/>
          </a:p>
          <a:p>
            <a:pPr>
              <a:lnSpc>
                <a:spcPct val="80000"/>
              </a:lnSpc>
            </a:pPr>
            <a:endParaRPr lang="en-US" sz="9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C25901-D872-4426-AC90-D730790BB2E7}" type="slidenum">
              <a:rPr lang="en-US"/>
              <a:pPr/>
              <a:t>32</a:t>
            </a:fld>
            <a:endParaRPr lang="en-US"/>
          </a:p>
        </p:txBody>
      </p:sp>
      <p:sp>
        <p:nvSpPr>
          <p:cNvPr id="549890" name="Rectangle 2"/>
          <p:cNvSpPr>
            <a:spLocks noGrp="1" noRot="1" noChangeAspect="1" noChangeArrowheads="1" noTextEdit="1"/>
          </p:cNvSpPr>
          <p:nvPr>
            <p:ph type="sldImg"/>
          </p:nvPr>
        </p:nvSpPr>
        <p:spPr>
          <a:xfrm>
            <a:off x="2900363" y="530225"/>
            <a:ext cx="3494087" cy="2619375"/>
          </a:xfrm>
          <a:ln/>
        </p:spPr>
      </p:sp>
      <p:sp>
        <p:nvSpPr>
          <p:cNvPr id="549891" name="Rectangle 3"/>
          <p:cNvSpPr>
            <a:spLocks noGrp="1" noChangeArrowheads="1"/>
          </p:cNvSpPr>
          <p:nvPr>
            <p:ph type="body" idx="1"/>
          </p:nvPr>
        </p:nvSpPr>
        <p:spPr>
          <a:xfrm>
            <a:off x="1237369" y="3331157"/>
            <a:ext cx="6821664" cy="3154680"/>
          </a:xfrm>
        </p:spPr>
        <p:txBody>
          <a:bodyPr/>
          <a:lstStyle/>
          <a:p>
            <a:r>
              <a:rPr lang="en-US" b="1"/>
              <a:t>Script</a:t>
            </a:r>
            <a:r>
              <a:rPr lang="en-US"/>
              <a:t>:</a:t>
            </a:r>
          </a:p>
          <a:p>
            <a:pPr>
              <a:spcBef>
                <a:spcPct val="0"/>
              </a:spcBef>
            </a:pPr>
            <a:r>
              <a:rPr lang="en-US" sz="2400"/>
              <a:t>In this example, Phase1, Phase2, and Phase3 represent completely independent tasks</a:t>
            </a:r>
          </a:p>
          <a:p>
            <a:pPr>
              <a:spcBef>
                <a:spcPct val="0"/>
              </a:spcBef>
            </a:pPr>
            <a:r>
              <a:rPr lang="en-US" sz="2400"/>
              <a:t>Sections are distributed among  the threads in the parallel team.  Each section is executed only once and each thread may execute zero or more sections.  It’s not possible to determine whether or not a section will be executed before another.  Therefore, the output of one section should not serve as the input to another concurrent section.  </a:t>
            </a:r>
          </a:p>
          <a:p>
            <a:pPr>
              <a:spcBef>
                <a:spcPct val="0"/>
              </a:spcBef>
            </a:pPr>
            <a:endParaRPr lang="en-US" sz="2400"/>
          </a:p>
          <a:p>
            <a:pPr>
              <a:spcBef>
                <a:spcPct val="0"/>
              </a:spcBef>
            </a:pPr>
            <a:r>
              <a:rPr lang="en-US" sz="2400"/>
              <a:t>Notice the overall parallelism achievable in the serial/parallel flow diagram</a:t>
            </a:r>
          </a:p>
          <a:p>
            <a:pPr>
              <a:spcBef>
                <a:spcPct val="0"/>
              </a:spcBef>
            </a:pPr>
            <a:endParaRPr lang="en-US" sz="2400"/>
          </a:p>
          <a:p>
            <a:r>
              <a:rPr lang="en-US"/>
              <a:t>Now we will begin our exploration of omp tasks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77A45D-FD6D-49DC-9975-0C6C2281181F}" type="slidenum">
              <a:rPr lang="en-US"/>
              <a:pPr/>
              <a:t>11</a:t>
            </a:fld>
            <a:endParaRPr lang="en-US"/>
          </a:p>
        </p:txBody>
      </p:sp>
      <p:sp>
        <p:nvSpPr>
          <p:cNvPr id="513026" name="Rectangle 2"/>
          <p:cNvSpPr>
            <a:spLocks noGrp="1" noRot="1" noChangeAspect="1" noChangeArrowheads="1" noTextEdit="1"/>
          </p:cNvSpPr>
          <p:nvPr>
            <p:ph type="sldImg"/>
          </p:nvPr>
        </p:nvSpPr>
        <p:spPr>
          <a:xfrm>
            <a:off x="2293938" y="285750"/>
            <a:ext cx="4481512" cy="3360738"/>
          </a:xfrm>
          <a:ln w="12700" cap="flat">
            <a:solidFill>
              <a:schemeClr val="tx1"/>
            </a:solidFill>
          </a:ln>
          <a:extLst>
            <a:ext uri="{909E8E84-426E-40DD-AFC4-6F175D3DCCD1}">
              <a14:hiddenFill xmlns:a14="http://schemas.microsoft.com/office/drawing/2010/main">
                <a:noFill/>
              </a14:hiddenFill>
            </a:ext>
          </a:extLst>
        </p:spPr>
      </p:sp>
      <p:sp>
        <p:nvSpPr>
          <p:cNvPr id="513027" name="Rectangle 3"/>
          <p:cNvSpPr>
            <a:spLocks noGrp="1" noChangeArrowheads="1"/>
          </p:cNvSpPr>
          <p:nvPr>
            <p:ph type="body" idx="1"/>
          </p:nvPr>
        </p:nvSpPr>
        <p:spPr>
          <a:xfrm>
            <a:off x="303425" y="3736446"/>
            <a:ext cx="8700311" cy="2987940"/>
          </a:xfrm>
          <a:noFill/>
          <a:ln/>
        </p:spPr>
        <p:txBody>
          <a:bodyPr lIns="92231" tIns="46899" rIns="92231" bIns="46899"/>
          <a:lstStyle/>
          <a:p>
            <a:r>
              <a:rPr lang="en-US" b="1"/>
              <a:t>Script:</a:t>
            </a:r>
          </a:p>
          <a:p>
            <a:r>
              <a:rPr lang="en-US"/>
              <a:t>OpenMP uses a fork join methodology to implement parallelism.  A master thread, shown in red, begins executing code.  At an OMP PARALLEL directive, the master thread forks other threads to do work.  At a specified point in the code called a barrier, the master thread will wait for all the child threads to finish work before proceeding.  Because we can have multiple parallel regions each created as above, we see that parallelism can be added incrementally.  We can work on one region of code and get it running well as a parallel region and we can simply turn off openmp in other more problematic parallel regions, until we get the desired program behaviour.</a:t>
            </a:r>
          </a:p>
          <a:p>
            <a:endParaRPr lang="en-US"/>
          </a:p>
          <a:p>
            <a:r>
              <a:rPr lang="en-US"/>
              <a:t>That’s the high level overview of OpenMP, now we will look at some of the details to get us started.</a:t>
            </a:r>
          </a:p>
          <a:p>
            <a:endParaRPr lang="en-US"/>
          </a:p>
          <a:p>
            <a:r>
              <a:rPr lang="en-US" b="1"/>
              <a:t>More Background info:</a:t>
            </a:r>
          </a:p>
          <a:p>
            <a:r>
              <a:rPr lang="en-US"/>
              <a:t>In case someone asks if the threads are really created and destroyed between parallel regions – here is some background info:</a:t>
            </a:r>
          </a:p>
          <a:p>
            <a:r>
              <a:rPr lang="en-US"/>
              <a:t>The Intel OpenMP implementation maintains a thread pool to minimize overhead from thread creation. Worker threads are reused from one parallel region to the next. In serial regions, the worker threads either sleep, spin, or spin for a user-specified amount of time before going to sleep. This behavior is controlled by the KMP_BLOCKTIME environment variable or the KMP_SET_BLOCKTIME function, which are described in the compiler documentation. Worker thread behavior in the serial regions can affect application performance. On shared systems, for example, spinning threads consume CPU resources that could be used by other applications. However, there is overhead associated with waking sleeping threads.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69F189-790D-4712-AAF9-7E965AC67443}" type="slidenum">
              <a:rPr lang="en-US"/>
              <a:pPr/>
              <a:t>33</a:t>
            </a:fld>
            <a:endParaRPr lang="en-US"/>
          </a:p>
        </p:txBody>
      </p:sp>
      <p:sp>
        <p:nvSpPr>
          <p:cNvPr id="551938" name="Rectangle 2"/>
          <p:cNvSpPr>
            <a:spLocks noGrp="1" noRot="1" noChangeAspect="1" noChangeArrowheads="1" noTextEdit="1"/>
          </p:cNvSpPr>
          <p:nvPr>
            <p:ph type="sldImg"/>
          </p:nvPr>
        </p:nvSpPr>
        <p:spPr>
          <a:ln/>
        </p:spPr>
      </p:sp>
      <p:sp>
        <p:nvSpPr>
          <p:cNvPr id="551939" name="Rectangle 3"/>
          <p:cNvSpPr>
            <a:spLocks noGrp="1" noChangeArrowheads="1"/>
          </p:cNvSpPr>
          <p:nvPr>
            <p:ph type="body" idx="1"/>
          </p:nvPr>
        </p:nvSpPr>
        <p:spPr/>
        <p:txBody>
          <a:bodyPr/>
          <a:lstStyle/>
          <a:p>
            <a:r>
              <a:rPr lang="en-US" b="1"/>
              <a:t>Script</a:t>
            </a:r>
            <a:r>
              <a:rPr lang="en-US"/>
              <a:t>:</a:t>
            </a:r>
          </a:p>
          <a:p>
            <a:r>
              <a:rPr lang="en-US"/>
              <a:t>Next stop – omp tasks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332B90-9D7A-4055-A583-F21A1E4BE8A7}" type="slidenum">
              <a:rPr lang="en-US"/>
              <a:pPr/>
              <a:t>34</a:t>
            </a:fld>
            <a:endParaRPr lang="en-US"/>
          </a:p>
        </p:txBody>
      </p:sp>
      <p:sp>
        <p:nvSpPr>
          <p:cNvPr id="553986" name="Rectangle 2"/>
          <p:cNvSpPr>
            <a:spLocks noGrp="1" noRot="1" noChangeAspect="1" noChangeArrowheads="1" noTextEdit="1"/>
          </p:cNvSpPr>
          <p:nvPr>
            <p:ph type="sldImg"/>
          </p:nvPr>
        </p:nvSpPr>
        <p:spPr>
          <a:ln/>
        </p:spPr>
      </p:sp>
      <p:sp>
        <p:nvSpPr>
          <p:cNvPr id="553987" name="Rectangle 3"/>
          <p:cNvSpPr>
            <a:spLocks noGrp="1" noChangeArrowheads="1"/>
          </p:cNvSpPr>
          <p:nvPr>
            <p:ph type="body" idx="1"/>
          </p:nvPr>
        </p:nvSpPr>
        <p:spPr/>
        <p:txBody>
          <a:bodyPr/>
          <a:lstStyle/>
          <a:p>
            <a:r>
              <a:rPr lang="en-US" b="1" dirty="0"/>
              <a:t>Script</a:t>
            </a:r>
            <a:r>
              <a:rPr lang="en-US" dirty="0"/>
              <a:t>:</a:t>
            </a:r>
          </a:p>
          <a:p>
            <a:r>
              <a:rPr lang="en-US" dirty="0"/>
              <a:t>Tasks are a powerful new addition to OpenMP since the OpenMP 3.0 spec.  Tasks allow parallelization of irregular problems that were impossible to very difficult to parallel in OpenMP prior to 3.0.  Now it is possible to parallelize unbounded loops (such as while loops loops), recursive algorithms, and producer/consumer patterns.</a:t>
            </a:r>
          </a:p>
          <a:p>
            <a:endParaRPr lang="en-US" dirty="0"/>
          </a:p>
          <a:p>
            <a:r>
              <a:rPr lang="en-US" dirty="0" err="1"/>
              <a:t>Lets</a:t>
            </a:r>
            <a:r>
              <a:rPr lang="en-US" dirty="0"/>
              <a:t> explore what Tasks actually are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4B98E-94B1-4065-B865-0D4A5F97A64D}" type="slidenum">
              <a:rPr lang="en-US"/>
              <a:pPr/>
              <a:t>35</a:t>
            </a:fld>
            <a:endParaRPr lang="en-US"/>
          </a:p>
        </p:txBody>
      </p:sp>
      <p:sp>
        <p:nvSpPr>
          <p:cNvPr id="556034" name="Rectangle 2"/>
          <p:cNvSpPr>
            <a:spLocks noGrp="1" noRot="1" noChangeAspect="1" noChangeArrowheads="1" noTextEdit="1"/>
          </p:cNvSpPr>
          <p:nvPr>
            <p:ph type="sldImg"/>
          </p:nvPr>
        </p:nvSpPr>
        <p:spPr>
          <a:ln/>
        </p:spPr>
      </p:sp>
      <p:sp>
        <p:nvSpPr>
          <p:cNvPr id="556035" name="Rectangle 3"/>
          <p:cNvSpPr>
            <a:spLocks noGrp="1" noChangeArrowheads="1"/>
          </p:cNvSpPr>
          <p:nvPr>
            <p:ph type="body" idx="1"/>
          </p:nvPr>
        </p:nvSpPr>
        <p:spPr/>
        <p:txBody>
          <a:bodyPr/>
          <a:lstStyle/>
          <a:p>
            <a:pPr marL="190500" indent="-190500">
              <a:lnSpc>
                <a:spcPct val="80000"/>
              </a:lnSpc>
            </a:pPr>
            <a:r>
              <a:rPr lang="en-US" sz="1000" b="1" dirty="0"/>
              <a:t>Script</a:t>
            </a:r>
            <a:r>
              <a:rPr lang="en-US" sz="1000" dirty="0"/>
              <a:t>:</a:t>
            </a:r>
          </a:p>
          <a:p>
            <a:pPr marL="190500" indent="-190500">
              <a:lnSpc>
                <a:spcPct val="80000"/>
              </a:lnSpc>
            </a:pPr>
            <a:r>
              <a:rPr lang="en-US" sz="1000" dirty="0"/>
              <a:t>First of all, Tasks are independent units of work that get threads assigned to them in order to do some calculation.  The assigned threads might start executing immediately or their execution might be deferred depending on decision made by the OS &amp; runtime.</a:t>
            </a:r>
          </a:p>
          <a:p>
            <a:pPr marL="190500" indent="-190500">
              <a:lnSpc>
                <a:spcPct val="80000"/>
              </a:lnSpc>
            </a:pPr>
            <a:endParaRPr lang="en-US" sz="1000" dirty="0"/>
          </a:p>
          <a:p>
            <a:pPr marL="190500" indent="-190500">
              <a:lnSpc>
                <a:spcPct val="80000"/>
              </a:lnSpc>
            </a:pPr>
            <a:r>
              <a:rPr lang="en-US" sz="1000" dirty="0"/>
              <a:t>Tasks are composed of three components:</a:t>
            </a:r>
          </a:p>
          <a:p>
            <a:pPr marL="190500" indent="-190500">
              <a:lnSpc>
                <a:spcPct val="80000"/>
              </a:lnSpc>
              <a:buFontTx/>
              <a:buAutoNum type="arabicParenR"/>
            </a:pPr>
            <a:r>
              <a:rPr lang="en-US" sz="1000" dirty="0"/>
              <a:t>Code to execute – the literal code in your program enclosed by the task directive</a:t>
            </a:r>
          </a:p>
          <a:p>
            <a:pPr marL="190500" indent="-190500">
              <a:lnSpc>
                <a:spcPct val="80000"/>
              </a:lnSpc>
            </a:pPr>
            <a:r>
              <a:rPr lang="en-US" sz="1000" dirty="0"/>
              <a:t>2) A data environment – the shared &amp; private data the manipulated by the task</a:t>
            </a:r>
          </a:p>
          <a:p>
            <a:pPr marL="190500" indent="-190500">
              <a:lnSpc>
                <a:spcPct val="80000"/>
              </a:lnSpc>
            </a:pPr>
            <a:r>
              <a:rPr lang="en-US" sz="1000" dirty="0"/>
              <a:t>3) Internal control variables – thread scheduling and environment variable type controls.</a:t>
            </a:r>
          </a:p>
          <a:p>
            <a:pPr marL="190500" indent="-190500">
              <a:lnSpc>
                <a:spcPct val="80000"/>
              </a:lnSpc>
            </a:pPr>
            <a:endParaRPr lang="en-US" sz="1000" b="1" dirty="0"/>
          </a:p>
          <a:p>
            <a:pPr marL="190500" indent="-190500">
              <a:lnSpc>
                <a:spcPct val="80000"/>
              </a:lnSpc>
            </a:pPr>
            <a:r>
              <a:rPr lang="en-US" sz="1000" dirty="0"/>
              <a:t>A </a:t>
            </a:r>
            <a:r>
              <a:rPr lang="en-US" sz="1000" b="1" dirty="0"/>
              <a:t>task </a:t>
            </a:r>
            <a:r>
              <a:rPr lang="en-US" sz="1000" dirty="0"/>
              <a:t>is a specific instance of executable code and its data environment, generated when a </a:t>
            </a:r>
            <a:r>
              <a:rPr lang="en-US" sz="1000" i="1" dirty="0"/>
              <a:t>thread </a:t>
            </a:r>
            <a:r>
              <a:rPr lang="en-US" sz="1000" dirty="0"/>
              <a:t>encounters a </a:t>
            </a:r>
            <a:r>
              <a:rPr lang="en-US" sz="1000" b="1" dirty="0"/>
              <a:t>task </a:t>
            </a:r>
            <a:r>
              <a:rPr lang="en-US" sz="1000" i="1" dirty="0"/>
              <a:t>construct </a:t>
            </a:r>
            <a:r>
              <a:rPr lang="en-US" sz="1000" b="1" dirty="0"/>
              <a:t>or</a:t>
            </a:r>
            <a:r>
              <a:rPr lang="en-US" sz="1000" dirty="0"/>
              <a:t> a </a:t>
            </a:r>
            <a:r>
              <a:rPr lang="en-US" sz="1000" b="1" dirty="0"/>
              <a:t>parallel </a:t>
            </a:r>
            <a:r>
              <a:rPr lang="en-US" sz="1000" i="1" dirty="0"/>
              <a:t>construct</a:t>
            </a:r>
            <a:r>
              <a:rPr lang="en-US" sz="1000" dirty="0"/>
              <a:t>.</a:t>
            </a:r>
          </a:p>
          <a:p>
            <a:pPr marL="190500" indent="-190500">
              <a:lnSpc>
                <a:spcPct val="80000"/>
              </a:lnSpc>
            </a:pPr>
            <a:endParaRPr lang="en-US" sz="1000" dirty="0"/>
          </a:p>
          <a:p>
            <a:pPr marL="190500" indent="-190500">
              <a:lnSpc>
                <a:spcPct val="80000"/>
              </a:lnSpc>
            </a:pPr>
            <a:endParaRPr lang="en-US" sz="1000" dirty="0"/>
          </a:p>
          <a:p>
            <a:pPr marL="190500" indent="-190500">
              <a:lnSpc>
                <a:spcPct val="80000"/>
              </a:lnSpc>
            </a:pPr>
            <a:r>
              <a:rPr lang="en-US" sz="1000" b="1" dirty="0"/>
              <a:t>Background:</a:t>
            </a:r>
          </a:p>
          <a:p>
            <a:pPr marL="190500" indent="-190500">
              <a:lnSpc>
                <a:spcPct val="80000"/>
              </a:lnSpc>
            </a:pPr>
            <a:r>
              <a:rPr lang="en-US" sz="900" b="1" dirty="0"/>
              <a:t>New concept in OpenMP 3.0:</a:t>
            </a:r>
            <a:r>
              <a:rPr lang="en-US" sz="900" dirty="0"/>
              <a:t> explicit task - We have simply added a way to create a task explicitly for a team of threads to execute. </a:t>
            </a:r>
          </a:p>
          <a:p>
            <a:pPr marL="190500" indent="-190500">
              <a:lnSpc>
                <a:spcPct val="80000"/>
              </a:lnSpc>
            </a:pPr>
            <a:endParaRPr lang="en-US" sz="1000" dirty="0"/>
          </a:p>
          <a:p>
            <a:pPr marL="190500" indent="-190500">
              <a:lnSpc>
                <a:spcPct val="80000"/>
              </a:lnSpc>
            </a:pPr>
            <a:r>
              <a:rPr lang="en-US" sz="1000" b="1" dirty="0"/>
              <a:t>Key Concept:</a:t>
            </a:r>
            <a:r>
              <a:rPr lang="en-US" sz="1000" dirty="0"/>
              <a:t> All parallel execution is done in the context of a parallel region</a:t>
            </a:r>
          </a:p>
          <a:p>
            <a:pPr marL="190500" indent="-190500">
              <a:lnSpc>
                <a:spcPct val="80000"/>
              </a:lnSpc>
            </a:pPr>
            <a:r>
              <a:rPr lang="en-US" sz="1000" dirty="0"/>
              <a:t>  - Thread encountering parallel construct packages up a set of </a:t>
            </a:r>
            <a:r>
              <a:rPr lang="en-US" sz="1000" b="1" dirty="0" err="1"/>
              <a:t>N</a:t>
            </a:r>
            <a:r>
              <a:rPr lang="en-US" sz="1000" b="1" dirty="0"/>
              <a:t> </a:t>
            </a:r>
            <a:r>
              <a:rPr lang="en-US" sz="1000" dirty="0"/>
              <a:t>implicit tasks, one per thread.</a:t>
            </a:r>
          </a:p>
          <a:p>
            <a:pPr marL="190500" indent="-190500">
              <a:lnSpc>
                <a:spcPct val="80000"/>
              </a:lnSpc>
            </a:pPr>
            <a:r>
              <a:rPr lang="en-US" sz="1000" dirty="0"/>
              <a:t>  - Team of </a:t>
            </a:r>
            <a:r>
              <a:rPr lang="en-US" sz="1000" b="1" dirty="0"/>
              <a:t>N </a:t>
            </a:r>
            <a:r>
              <a:rPr lang="en-US" sz="1000" dirty="0"/>
              <a:t>threads is created</a:t>
            </a:r>
          </a:p>
          <a:p>
            <a:pPr marL="190500" indent="-190500">
              <a:lnSpc>
                <a:spcPct val="80000"/>
              </a:lnSpc>
            </a:pPr>
            <a:r>
              <a:rPr lang="en-US" sz="1000" dirty="0"/>
              <a:t>  - Each thread begins execution of a separate implicit task immediately</a:t>
            </a:r>
          </a:p>
          <a:p>
            <a:pPr marL="190500" indent="-190500">
              <a:lnSpc>
                <a:spcPct val="80000"/>
              </a:lnSpc>
            </a:pPr>
            <a:r>
              <a:rPr lang="en-US" sz="1000" b="1" dirty="0"/>
              <a:t>New concept:</a:t>
            </a:r>
            <a:r>
              <a:rPr lang="en-US" sz="1000" dirty="0"/>
              <a:t> explicit task – OpenMP has simply added a way to create a task explicitly for the team to execute.</a:t>
            </a:r>
          </a:p>
          <a:p>
            <a:pPr marL="190500" indent="-190500">
              <a:lnSpc>
                <a:spcPct val="80000"/>
              </a:lnSpc>
            </a:pPr>
            <a:r>
              <a:rPr lang="en-US" sz="1000" dirty="0"/>
              <a:t>Every part of an OpenMP program is part of one task or another!</a:t>
            </a:r>
            <a:endParaRPr lang="en-US" sz="900" dirty="0"/>
          </a:p>
          <a:p>
            <a:pPr marL="190500" indent="-190500">
              <a:lnSpc>
                <a:spcPct val="80000"/>
              </a:lnSpc>
            </a:pPr>
            <a:endParaRPr lang="en-US" sz="10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B22449-95FC-4488-A42A-DA377C529C56}" type="slidenum">
              <a:rPr lang="en-US"/>
              <a:pPr/>
              <a:t>36</a:t>
            </a:fld>
            <a:endParaRPr lang="en-US"/>
          </a:p>
        </p:txBody>
      </p:sp>
      <p:sp>
        <p:nvSpPr>
          <p:cNvPr id="558082" name="Rectangle 2"/>
          <p:cNvSpPr>
            <a:spLocks noGrp="1" noRot="1" noChangeAspect="1" noChangeArrowheads="1" noTextEdit="1"/>
          </p:cNvSpPr>
          <p:nvPr>
            <p:ph type="sldImg"/>
          </p:nvPr>
        </p:nvSpPr>
        <p:spPr>
          <a:ln/>
        </p:spPr>
      </p:sp>
      <p:sp>
        <p:nvSpPr>
          <p:cNvPr id="558083" name="Rectangle 3"/>
          <p:cNvSpPr>
            <a:spLocks noGrp="1" noChangeArrowheads="1"/>
          </p:cNvSpPr>
          <p:nvPr>
            <p:ph type="body" idx="1"/>
          </p:nvPr>
        </p:nvSpPr>
        <p:spPr/>
        <p:txBody>
          <a:bodyPr/>
          <a:lstStyle/>
          <a:p>
            <a:pPr>
              <a:lnSpc>
                <a:spcPct val="80000"/>
              </a:lnSpc>
            </a:pPr>
            <a:r>
              <a:rPr lang="en-US" sz="1000" b="1" dirty="0"/>
              <a:t>Script</a:t>
            </a:r>
            <a:r>
              <a:rPr lang="en-US" sz="1000" dirty="0"/>
              <a:t>:</a:t>
            </a:r>
          </a:p>
          <a:p>
            <a:pPr>
              <a:lnSpc>
                <a:spcPct val="80000"/>
              </a:lnSpc>
            </a:pPr>
            <a:r>
              <a:rPr lang="en-US" sz="1000" dirty="0"/>
              <a:t>In this example, we are looking at a pointer chasing linked list.  We create a parallel region using the #pragma </a:t>
            </a:r>
            <a:r>
              <a:rPr lang="en-US" sz="1000" dirty="0" err="1"/>
              <a:t>omp</a:t>
            </a:r>
            <a:r>
              <a:rPr lang="en-US" sz="1000" dirty="0"/>
              <a:t> parallel construct – and we are assuming, for the sake of the illustration, that 8 threads are created once the master thread crosses into the parallel region. At this point we have a team of 8 threads created.  Let’s also assume that the linked list contains ~1000 nodes.</a:t>
            </a:r>
          </a:p>
          <a:p>
            <a:pPr>
              <a:lnSpc>
                <a:spcPct val="80000"/>
              </a:lnSpc>
            </a:pPr>
            <a:endParaRPr lang="en-US" sz="1000" dirty="0"/>
          </a:p>
          <a:p>
            <a:pPr>
              <a:lnSpc>
                <a:spcPct val="80000"/>
              </a:lnSpc>
            </a:pPr>
            <a:r>
              <a:rPr lang="en-US" sz="1000" dirty="0"/>
              <a:t>We immediately limit the number of thread which will operate the while loop.  We only want one while loop running.  Without the </a:t>
            </a:r>
            <a:r>
              <a:rPr lang="en-US" sz="1000" b="1" baseline="0" dirty="0">
                <a:solidFill>
                  <a:srgbClr val="0000FF"/>
                </a:solidFill>
              </a:rPr>
              <a:t>single</a:t>
            </a:r>
            <a:r>
              <a:rPr lang="en-US" sz="1000" dirty="0"/>
              <a:t> construct – we would have 8 identical copies of while loops all trying to process work and getting into each other's way.  </a:t>
            </a:r>
          </a:p>
          <a:p>
            <a:pPr>
              <a:lnSpc>
                <a:spcPct val="80000"/>
              </a:lnSpc>
            </a:pPr>
            <a:endParaRPr lang="en-US" sz="1000" dirty="0"/>
          </a:p>
          <a:p>
            <a:pPr>
              <a:lnSpc>
                <a:spcPct val="80000"/>
              </a:lnSpc>
            </a:pPr>
            <a:r>
              <a:rPr lang="en-US" sz="1000" dirty="0"/>
              <a:t>The </a:t>
            </a:r>
            <a:r>
              <a:rPr lang="en-US" sz="1000" dirty="0" err="1"/>
              <a:t>omp</a:t>
            </a:r>
            <a:r>
              <a:rPr lang="en-US" sz="1000" dirty="0"/>
              <a:t> task construct copies the code and data and internal control variables to a new task – </a:t>
            </a:r>
            <a:r>
              <a:rPr lang="en-US" sz="1000" dirty="0" err="1"/>
              <a:t>lets</a:t>
            </a:r>
            <a:r>
              <a:rPr lang="en-US" sz="1000" dirty="0"/>
              <a:t> call it task01 and gives that task a thread from the team to execute the task’s instance of the code and data.</a:t>
            </a:r>
          </a:p>
          <a:p>
            <a:pPr>
              <a:lnSpc>
                <a:spcPct val="80000"/>
              </a:lnSpc>
            </a:pPr>
            <a:endParaRPr lang="en-US" sz="1000" dirty="0"/>
          </a:p>
          <a:p>
            <a:pPr>
              <a:lnSpc>
                <a:spcPct val="80000"/>
              </a:lnSpc>
            </a:pPr>
            <a:r>
              <a:rPr lang="en-US" sz="1000" dirty="0"/>
              <a:t>Since the </a:t>
            </a:r>
            <a:r>
              <a:rPr lang="en-US" sz="1000" dirty="0" err="1"/>
              <a:t>omp</a:t>
            </a:r>
            <a:r>
              <a:rPr lang="en-US" sz="1000" dirty="0"/>
              <a:t> task construct is called from within the while loop, and since the while loop is going to traverse all 1000 nodes, then at some point 1000 tasks will be generated.  It is unlikely that all 1000 tasks will be generated at the same time. Since we only have 8 threads to service the 1000 tasks, and the master thread is busy controlling the while loop – we will effectively have 7 threads to do actual work.  </a:t>
            </a:r>
          </a:p>
          <a:p>
            <a:pPr>
              <a:lnSpc>
                <a:spcPct val="80000"/>
              </a:lnSpc>
            </a:pPr>
            <a:endParaRPr lang="en-US" sz="1000" dirty="0"/>
          </a:p>
          <a:p>
            <a:pPr>
              <a:lnSpc>
                <a:spcPct val="80000"/>
              </a:lnSpc>
            </a:pPr>
            <a:r>
              <a:rPr lang="en-US" sz="1000" dirty="0"/>
              <a:t>Let's say that the master thread keeps generating tasks and the 7 worker threads can’t consume these tasks quickly enough.  Then eventually, the master thread may “task switch”.  It may suspend the work of controlling the while loop and creating tasks.  The runtime may decide that the master should begin servicing the tasks just like the rest of the threads.  When the task pool drains enough due to the extra help, the master thread may task switch back to executing the while loop and begin generating new tasks once more.</a:t>
            </a:r>
          </a:p>
          <a:p>
            <a:pPr>
              <a:lnSpc>
                <a:spcPct val="80000"/>
              </a:lnSpc>
            </a:pPr>
            <a:endParaRPr lang="en-US" sz="1000" dirty="0"/>
          </a:p>
          <a:p>
            <a:pPr>
              <a:lnSpc>
                <a:spcPct val="80000"/>
              </a:lnSpc>
            </a:pPr>
            <a:r>
              <a:rPr lang="en-US" sz="1000" dirty="0"/>
              <a:t>This process is at the heart of </a:t>
            </a:r>
            <a:r>
              <a:rPr lang="en-US" sz="1000" dirty="0" err="1"/>
              <a:t>openmp</a:t>
            </a:r>
            <a:r>
              <a:rPr lang="en-US" sz="1000" dirty="0"/>
              <a:t> tasks.  We’ll see some animations to demonstrate this in the next few foils</a:t>
            </a:r>
          </a:p>
          <a:p>
            <a:pPr>
              <a:lnSpc>
                <a:spcPct val="80000"/>
              </a:lnSpc>
            </a:pPr>
            <a:endParaRPr lang="en-US" sz="10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76D51D-0F20-4C56-8BD0-5158D0F87B49}" type="slidenum">
              <a:rPr lang="en-US"/>
              <a:pPr/>
              <a:t>37</a:t>
            </a:fld>
            <a:endParaRPr lang="en-US"/>
          </a:p>
        </p:txBody>
      </p:sp>
      <p:sp>
        <p:nvSpPr>
          <p:cNvPr id="560130" name="Rectangle 2"/>
          <p:cNvSpPr>
            <a:spLocks noGrp="1" noChangeArrowheads="1"/>
          </p:cNvSpPr>
          <p:nvPr>
            <p:ph type="body" idx="1"/>
          </p:nvPr>
        </p:nvSpPr>
        <p:spPr>
          <a:xfrm>
            <a:off x="1237369" y="3329940"/>
            <a:ext cx="6821664" cy="3154680"/>
          </a:xfrm>
          <a:noFill/>
          <a:ln/>
        </p:spPr>
        <p:txBody>
          <a:bodyPr lIns="90598" tIns="44504" rIns="90598" bIns="44504"/>
          <a:lstStyle/>
          <a:p>
            <a:pPr defTabSz="939800"/>
            <a:r>
              <a:rPr lang="en-US" b="1" dirty="0"/>
              <a:t>Script:</a:t>
            </a:r>
          </a:p>
          <a:p>
            <a:pPr defTabSz="939800"/>
            <a:r>
              <a:rPr lang="en-US" dirty="0"/>
              <a:t>This foil is one way to look at pointer chasing in a linked list,  where the list must be traversed (and each node in the linked list) has to be processed by function “process”</a:t>
            </a:r>
          </a:p>
          <a:p>
            <a:pPr defTabSz="939800"/>
            <a:endParaRPr lang="en-US" dirty="0"/>
          </a:p>
          <a:p>
            <a:pPr defTabSz="939800"/>
            <a:r>
              <a:rPr lang="en-US" dirty="0"/>
              <a:t>Here we see the overview of the flow of this code snippet</a:t>
            </a:r>
          </a:p>
          <a:p>
            <a:pPr marL="469900" lvl="1" defTabSz="939800"/>
            <a:r>
              <a:rPr lang="en-US" dirty="0"/>
              <a:t>A team of threads is created at the </a:t>
            </a:r>
            <a:r>
              <a:rPr lang="en-US" dirty="0" err="1"/>
              <a:t>omp</a:t>
            </a:r>
            <a:r>
              <a:rPr lang="en-US" dirty="0"/>
              <a:t> parallel construct</a:t>
            </a:r>
          </a:p>
          <a:p>
            <a:pPr marL="469900" lvl="1" defTabSz="939800"/>
            <a:r>
              <a:rPr lang="en-US" dirty="0"/>
              <a:t>A single thread is chosen to execute the while loop – </a:t>
            </a:r>
            <a:r>
              <a:rPr lang="en-US" dirty="0" err="1"/>
              <a:t>lets</a:t>
            </a:r>
            <a:r>
              <a:rPr lang="en-US" dirty="0"/>
              <a:t> call this thread “L”</a:t>
            </a:r>
          </a:p>
          <a:p>
            <a:pPr marL="469900" lvl="1" defTabSz="939800"/>
            <a:r>
              <a:rPr lang="en-US" dirty="0"/>
              <a:t>Thread L operates the while loop, creates tasks, and fetches next pointers</a:t>
            </a:r>
          </a:p>
          <a:p>
            <a:pPr marL="469900" lvl="1" defTabSz="939800"/>
            <a:r>
              <a:rPr lang="en-US" dirty="0"/>
              <a:t>Each time L crosses the </a:t>
            </a:r>
            <a:r>
              <a:rPr lang="en-US" dirty="0" err="1"/>
              <a:t>omp</a:t>
            </a:r>
            <a:r>
              <a:rPr lang="en-US" dirty="0"/>
              <a:t> task construct it generates a new task and has a thread assigned to it</a:t>
            </a:r>
          </a:p>
          <a:p>
            <a:pPr marL="469900" lvl="1" defTabSz="939800"/>
            <a:r>
              <a:rPr lang="en-US" dirty="0"/>
              <a:t>Each task runs in its own thread</a:t>
            </a:r>
          </a:p>
          <a:p>
            <a:pPr marL="469900" lvl="1" defTabSz="939800"/>
            <a:r>
              <a:rPr lang="en-US" dirty="0"/>
              <a:t>All tasks complete at the barrier at the end of the parallel region</a:t>
            </a:r>
          </a:p>
          <a:p>
            <a:pPr defTabSz="939800"/>
            <a:endParaRPr lang="en-US" dirty="0"/>
          </a:p>
          <a:p>
            <a:pPr defTabSz="939800">
              <a:spcBef>
                <a:spcPct val="0"/>
              </a:spcBef>
            </a:pPr>
            <a:r>
              <a:rPr lang="en-US" dirty="0"/>
              <a:t>The next foil will give more insight into the parallelism advantage of this approach</a:t>
            </a:r>
          </a:p>
        </p:txBody>
      </p:sp>
      <p:sp>
        <p:nvSpPr>
          <p:cNvPr id="560131" name="Rectangle 3"/>
          <p:cNvSpPr>
            <a:spLocks noGrp="1" noRot="1" noChangeAspect="1" noChangeArrowheads="1" noTextEdit="1"/>
          </p:cNvSpPr>
          <p:nvPr>
            <p:ph type="sldImg"/>
          </p:nvPr>
        </p:nvSpPr>
        <p:spPr>
          <a:xfrm>
            <a:off x="2908300" y="531813"/>
            <a:ext cx="3489325" cy="2617787"/>
          </a:xfrm>
          <a:ln w="12700" cap="flat">
            <a:solidFill>
              <a:schemeClr val="tx1"/>
            </a:solidFill>
          </a:ln>
          <a:extLst>
            <a:ext uri="{909E8E84-426E-40DD-AFC4-6F175D3DCCD1}">
              <a14:hiddenFill xmlns:a14="http://schemas.microsoft.com/office/drawing/2010/main">
                <a:noFill/>
              </a14:hiddenFill>
            </a:ext>
          </a:extLst>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9C3DE9-CA12-45C7-AC8F-BF1E3D1986D0}" type="slidenum">
              <a:rPr lang="en-US"/>
              <a:pPr/>
              <a:t>38</a:t>
            </a:fld>
            <a:endParaRPr lang="en-US"/>
          </a:p>
        </p:txBody>
      </p:sp>
      <p:sp>
        <p:nvSpPr>
          <p:cNvPr id="562178" name="Rectangle 2"/>
          <p:cNvSpPr>
            <a:spLocks noGrp="1" noChangeArrowheads="1"/>
          </p:cNvSpPr>
          <p:nvPr>
            <p:ph type="body" idx="1"/>
          </p:nvPr>
        </p:nvSpPr>
        <p:spPr>
          <a:xfrm>
            <a:off x="1237369" y="3329940"/>
            <a:ext cx="6821664" cy="3154680"/>
          </a:xfrm>
          <a:noFill/>
          <a:ln/>
        </p:spPr>
        <p:txBody>
          <a:bodyPr lIns="90598" tIns="44504" rIns="90598" bIns="44504"/>
          <a:lstStyle/>
          <a:p>
            <a:pPr defTabSz="939800">
              <a:lnSpc>
                <a:spcPct val="80000"/>
              </a:lnSpc>
            </a:pPr>
            <a:r>
              <a:rPr lang="en-US" sz="800" b="1" dirty="0"/>
              <a:t>Script:</a:t>
            </a:r>
          </a:p>
          <a:p>
            <a:pPr defTabSz="939800">
              <a:lnSpc>
                <a:spcPct val="80000"/>
              </a:lnSpc>
            </a:pPr>
            <a:r>
              <a:rPr lang="en-US" sz="800" dirty="0"/>
              <a:t>Here is another look at the same example – but emphasizing the potential performance payoff from this sort of pipelined approach that we get from using tasks.</a:t>
            </a:r>
          </a:p>
          <a:p>
            <a:pPr defTabSz="939800">
              <a:lnSpc>
                <a:spcPct val="80000"/>
              </a:lnSpc>
            </a:pPr>
            <a:endParaRPr lang="en-US" sz="800" dirty="0"/>
          </a:p>
          <a:p>
            <a:pPr defTabSz="939800">
              <a:lnSpc>
                <a:spcPct val="80000"/>
              </a:lnSpc>
            </a:pPr>
            <a:r>
              <a:rPr lang="en-US" sz="800" dirty="0"/>
              <a:t>First off, observe that in single threaded mode, all tasks are done sequentially – Block1 is calculated ( node p is assigned to head), then block 2 (pointer p is processed by process(p), then block 3 ( reads next pointer in the linked list), then repeating Blocks2, block 3 etc.</a:t>
            </a:r>
          </a:p>
          <a:p>
            <a:pPr defTabSz="939800">
              <a:lnSpc>
                <a:spcPct val="80000"/>
              </a:lnSpc>
            </a:pPr>
            <a:endParaRPr lang="en-US" sz="800" dirty="0"/>
          </a:p>
          <a:p>
            <a:pPr defTabSz="939800">
              <a:lnSpc>
                <a:spcPct val="80000"/>
              </a:lnSpc>
            </a:pPr>
            <a:r>
              <a:rPr lang="en-US" sz="800" dirty="0"/>
              <a:t>1</a:t>
            </a:r>
            <a:r>
              <a:rPr lang="en-US" sz="800" baseline="30000" dirty="0"/>
              <a:t>st</a:t>
            </a:r>
            <a:r>
              <a:rPr lang="en-US" sz="800" dirty="0"/>
              <a:t> animation</a:t>
            </a:r>
          </a:p>
          <a:p>
            <a:pPr defTabSz="939800">
              <a:lnSpc>
                <a:spcPct val="80000"/>
              </a:lnSpc>
            </a:pPr>
            <a:r>
              <a:rPr lang="en-US" sz="800" dirty="0"/>
              <a:t>Now consider the same code executed in parallel</a:t>
            </a:r>
          </a:p>
          <a:p>
            <a:pPr defTabSz="939800">
              <a:lnSpc>
                <a:spcPct val="80000"/>
              </a:lnSpc>
            </a:pPr>
            <a:r>
              <a:rPr lang="en-US" sz="800" dirty="0"/>
              <a:t>First, the master thread crosses the </a:t>
            </a:r>
            <a:r>
              <a:rPr lang="en-US" sz="800" dirty="0" err="1"/>
              <a:t>omp</a:t>
            </a:r>
            <a:r>
              <a:rPr lang="en-US" sz="800" dirty="0"/>
              <a:t> parallel construct and creates a team of threads.  </a:t>
            </a:r>
          </a:p>
          <a:p>
            <a:pPr defTabSz="939800">
              <a:lnSpc>
                <a:spcPct val="80000"/>
              </a:lnSpc>
            </a:pPr>
            <a:r>
              <a:rPr lang="en-US" sz="800" dirty="0"/>
              <a:t>Next one of those threads is chosen to execute the while loop – lets call this thread L</a:t>
            </a:r>
          </a:p>
          <a:p>
            <a:pPr defTabSz="939800">
              <a:lnSpc>
                <a:spcPct val="80000"/>
              </a:lnSpc>
            </a:pPr>
            <a:r>
              <a:rPr lang="en-US" sz="800" dirty="0"/>
              <a:t>Thread L encounters an </a:t>
            </a:r>
            <a:r>
              <a:rPr lang="en-US" sz="800" dirty="0" err="1"/>
              <a:t>omp</a:t>
            </a:r>
            <a:r>
              <a:rPr lang="en-US" sz="800" dirty="0"/>
              <a:t> task construct at block 2 which copies the code and data for process(p)  to a new task – well call it Task1</a:t>
            </a:r>
          </a:p>
          <a:p>
            <a:pPr defTabSz="939800">
              <a:lnSpc>
                <a:spcPct val="80000"/>
              </a:lnSpc>
            </a:pPr>
            <a:r>
              <a:rPr lang="en-US" sz="800" dirty="0"/>
              <a:t>The thread L increments the pointer p – grabbing a new node from the list, and loops to the top of the while loop</a:t>
            </a:r>
          </a:p>
          <a:p>
            <a:pPr defTabSz="939800">
              <a:lnSpc>
                <a:spcPct val="80000"/>
              </a:lnSpc>
            </a:pPr>
            <a:r>
              <a:rPr lang="en-US" sz="800" dirty="0"/>
              <a:t>Then thread L again encounters an </a:t>
            </a:r>
            <a:r>
              <a:rPr lang="en-US" sz="800" dirty="0" err="1"/>
              <a:t>omp</a:t>
            </a:r>
            <a:r>
              <a:rPr lang="en-US" sz="800" dirty="0"/>
              <a:t> task construct at block 2 which copies the code and data for process(p)  to a new task – well call it Task2</a:t>
            </a:r>
          </a:p>
          <a:p>
            <a:pPr defTabSz="939800">
              <a:lnSpc>
                <a:spcPct val="80000"/>
              </a:lnSpc>
            </a:pPr>
            <a:r>
              <a:rPr lang="en-US" sz="800" dirty="0"/>
              <a:t>The thread L increments the pointer p – grabbing a new node from the list, and loops to the top of the while loop</a:t>
            </a:r>
          </a:p>
          <a:p>
            <a:pPr defTabSz="939800">
              <a:lnSpc>
                <a:spcPct val="80000"/>
              </a:lnSpc>
            </a:pPr>
            <a:r>
              <a:rPr lang="en-US" sz="800" dirty="0"/>
              <a:t>Then thread L again encounters an </a:t>
            </a:r>
            <a:r>
              <a:rPr lang="en-US" sz="800" dirty="0" err="1"/>
              <a:t>omp</a:t>
            </a:r>
            <a:r>
              <a:rPr lang="en-US" sz="800" dirty="0"/>
              <a:t> task construct at block 2 which copies the code and data for process(p)  to a new task – well call it Task3</a:t>
            </a:r>
          </a:p>
          <a:p>
            <a:pPr defTabSz="939800">
              <a:lnSpc>
                <a:spcPct val="80000"/>
              </a:lnSpc>
            </a:pPr>
            <a:endParaRPr lang="en-US" sz="800" dirty="0"/>
          </a:p>
          <a:p>
            <a:pPr defTabSz="939800">
              <a:lnSpc>
                <a:spcPct val="80000"/>
              </a:lnSpc>
            </a:pPr>
            <a:r>
              <a:rPr lang="en-US" sz="800" dirty="0"/>
              <a:t>So Thread L’s job is simply to assign work to threads and traverse the linked list.  The parallelism comes from the fact that thread L does not have to wait for the results of any task before generating a new task.</a:t>
            </a:r>
          </a:p>
          <a:p>
            <a:pPr defTabSz="939800">
              <a:lnSpc>
                <a:spcPct val="80000"/>
              </a:lnSpc>
            </a:pPr>
            <a:endParaRPr lang="en-US" sz="800" dirty="0"/>
          </a:p>
          <a:p>
            <a:pPr defTabSz="939800">
              <a:lnSpc>
                <a:spcPct val="80000"/>
              </a:lnSpc>
            </a:pPr>
            <a:r>
              <a:rPr lang="en-US" sz="800" dirty="0"/>
              <a:t>If the system has sufficient resources (enough cores, registers,  memory, </a:t>
            </a:r>
            <a:r>
              <a:rPr lang="en-US" sz="800" dirty="0" err="1"/>
              <a:t>etc</a:t>
            </a:r>
            <a:r>
              <a:rPr lang="en-US" sz="800" dirty="0"/>
              <a:t>) then task1, task2, task3 can all be computed in parallel.  So roughly speaking – the execution time will be about the duration of the longest executing task (task 2 in this case) plus some extra administration time for thread L.  The time save can be significant compared to the serial execution of the same code.  Obviously the more parallel resources that are supplied the better the parallelism – up until the point that the longest serial task begins to dominate the total execution time.</a:t>
            </a:r>
          </a:p>
          <a:p>
            <a:pPr defTabSz="939800">
              <a:lnSpc>
                <a:spcPct val="80000"/>
              </a:lnSpc>
            </a:pPr>
            <a:endParaRPr lang="en-US" sz="800" dirty="0"/>
          </a:p>
          <a:p>
            <a:pPr defTabSz="939800">
              <a:lnSpc>
                <a:spcPct val="80000"/>
              </a:lnSpc>
            </a:pPr>
            <a:r>
              <a:rPr lang="en-US" sz="800" dirty="0"/>
              <a:t>Now its time for lab activity</a:t>
            </a:r>
          </a:p>
          <a:p>
            <a:pPr defTabSz="939800">
              <a:lnSpc>
                <a:spcPct val="80000"/>
              </a:lnSpc>
            </a:pPr>
            <a:endParaRPr lang="en-US" sz="800" dirty="0"/>
          </a:p>
          <a:p>
            <a:pPr defTabSz="939800">
              <a:lnSpc>
                <a:spcPct val="80000"/>
              </a:lnSpc>
            </a:pPr>
            <a:r>
              <a:rPr lang="en-US" sz="800" dirty="0"/>
              <a:t> </a:t>
            </a:r>
          </a:p>
        </p:txBody>
      </p:sp>
      <p:sp>
        <p:nvSpPr>
          <p:cNvPr id="562179" name="Rectangle 3"/>
          <p:cNvSpPr>
            <a:spLocks noGrp="1" noRot="1" noChangeAspect="1" noChangeArrowheads="1" noTextEdit="1"/>
          </p:cNvSpPr>
          <p:nvPr>
            <p:ph type="sldImg"/>
          </p:nvPr>
        </p:nvSpPr>
        <p:spPr>
          <a:xfrm>
            <a:off x="2908300" y="531813"/>
            <a:ext cx="3489325" cy="2617787"/>
          </a:xfrm>
          <a:ln w="12700" cap="flat">
            <a:solidFill>
              <a:schemeClr val="tx1"/>
            </a:solidFill>
          </a:ln>
          <a:extLst>
            <a:ext uri="{909E8E84-426E-40DD-AFC4-6F175D3DCCD1}">
              <a14:hiddenFill xmlns:a14="http://schemas.microsoft.com/office/drawing/2010/main">
                <a:noFill/>
              </a14:hiddenFill>
            </a:ext>
          </a:extLst>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Script:</a:t>
            </a:r>
          </a:p>
          <a:p>
            <a:r>
              <a:rPr lang="en-US" dirty="0"/>
              <a:t>Now we are going to quickly explore when tasks are guaranteed to be complete.  For doing computations with dependent tasks, where Task B specifically relies on completion of task A, it is sometimes necessary for developers to know explicitly when or where a task can be guaranteed to be completed.</a:t>
            </a:r>
          </a:p>
          <a:p>
            <a:endParaRPr lang="en-US" dirty="0"/>
          </a:p>
          <a:p>
            <a:r>
              <a:rPr lang="en-US" dirty="0"/>
              <a:t>This foil addresses this concern.</a:t>
            </a:r>
          </a:p>
          <a:p>
            <a:endParaRPr lang="en-US" dirty="0"/>
          </a:p>
          <a:p>
            <a:r>
              <a:rPr lang="en-US" dirty="0"/>
              <a:t>Tasks are guaranteed to be complete at the following three locations:</a:t>
            </a:r>
          </a:p>
          <a:p>
            <a:pPr lvl="1">
              <a:buFontTx/>
              <a:buChar char="•"/>
            </a:pPr>
            <a:r>
              <a:rPr lang="it-IT" sz="1400" dirty="0"/>
              <a:t>At thread or task barriers – such as the end of a parallel region, the end of a single region, the end of a parallel “for”  region – we’ll talk more aout implicit thread or task barriers later</a:t>
            </a:r>
          </a:p>
          <a:p>
            <a:pPr lvl="1">
              <a:buFontTx/>
              <a:buChar char="•"/>
            </a:pPr>
            <a:r>
              <a:rPr lang="it-IT" sz="1400" dirty="0"/>
              <a:t>At the directive: </a:t>
            </a:r>
            <a:r>
              <a:rPr lang="it-IT" sz="1400" b="1" dirty="0">
                <a:latin typeface="Courier New" pitchFamily="49" charset="0"/>
              </a:rPr>
              <a:t>#pragma omp barrier</a:t>
            </a:r>
            <a:endParaRPr lang="it-IT" sz="1400" dirty="0"/>
          </a:p>
          <a:p>
            <a:pPr lvl="1">
              <a:buFontTx/>
              <a:buChar char="•"/>
            </a:pPr>
            <a:r>
              <a:rPr lang="it-IT" sz="1400" dirty="0"/>
              <a:t>At the directive: </a:t>
            </a:r>
            <a:r>
              <a:rPr lang="it-IT" sz="1400" b="1" dirty="0">
                <a:latin typeface="Courier New" pitchFamily="49" charset="0"/>
              </a:rPr>
              <a:t>#pragma omp taskwait</a:t>
            </a:r>
          </a:p>
          <a:p>
            <a:pPr lvl="1"/>
            <a:endParaRPr lang="en-US" dirty="0"/>
          </a:p>
          <a:p>
            <a:r>
              <a:rPr lang="en-US" dirty="0"/>
              <a:t>In the case of  </a:t>
            </a:r>
            <a:r>
              <a:rPr lang="en-US" b="1" dirty="0"/>
              <a:t>#pragma </a:t>
            </a:r>
            <a:r>
              <a:rPr lang="en-US" b="1" dirty="0" err="1"/>
              <a:t>omp</a:t>
            </a:r>
            <a:r>
              <a:rPr lang="en-US" b="1" dirty="0"/>
              <a:t> </a:t>
            </a:r>
            <a:r>
              <a:rPr lang="en-US" b="1" dirty="0" err="1"/>
              <a:t>taskwait</a:t>
            </a:r>
            <a:r>
              <a:rPr lang="en-US" dirty="0"/>
              <a:t>  Encountering task suspends at the point of the directive  until all its children (all the encountering task’s children tasks created within the encountering task up to this point) are complete.</a:t>
            </a:r>
          </a:p>
          <a:p>
            <a:pPr lvl="1"/>
            <a:r>
              <a:rPr lang="en-US" dirty="0"/>
              <a:t>Only direct children -  not descendants!</a:t>
            </a:r>
          </a:p>
          <a:p>
            <a:endParaRPr lang="en-US" dirty="0"/>
          </a:p>
          <a:p>
            <a:r>
              <a:rPr lang="en-US" dirty="0"/>
              <a:t>Similarly a Thread barrier (implicit or explicit) includes an implicit </a:t>
            </a:r>
            <a:r>
              <a:rPr lang="en-US" b="1" dirty="0" err="1"/>
              <a:t>taskwait</a:t>
            </a:r>
            <a:r>
              <a:rPr lang="en-US" dirty="0"/>
              <a:t>.</a:t>
            </a:r>
          </a:p>
          <a:p>
            <a:endParaRPr lang="en-US" dirty="0"/>
          </a:p>
          <a:p>
            <a:r>
              <a:rPr lang="en-US" dirty="0"/>
              <a:t>This pretty much wraps up the discussion of tasks – now we are going to look at data environment topics such as data scoping.</a:t>
            </a:r>
          </a:p>
          <a:p>
            <a:endParaRPr lang="en-US" dirty="0"/>
          </a:p>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39</a:t>
            </a:fld>
            <a:endParaRPr lang="en-US"/>
          </a:p>
        </p:txBody>
      </p:sp>
    </p:spTree>
    <p:extLst>
      <p:ext uri="{BB962C8B-B14F-4D97-AF65-F5344CB8AC3E}">
        <p14:creationId xmlns:p14="http://schemas.microsoft.com/office/powerpoint/2010/main" val="5270972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904192-5E24-4ADF-89EE-5FE9E7C89C57}" type="slidenum">
              <a:rPr lang="en-US"/>
              <a:pPr/>
              <a:t>40</a:t>
            </a:fld>
            <a:endParaRPr lang="en-US"/>
          </a:p>
        </p:txBody>
      </p:sp>
      <p:sp>
        <p:nvSpPr>
          <p:cNvPr id="568322" name="Rectangle 2"/>
          <p:cNvSpPr>
            <a:spLocks noGrp="1" noRot="1" noChangeAspect="1" noChangeArrowheads="1" noTextEdit="1"/>
          </p:cNvSpPr>
          <p:nvPr>
            <p:ph type="sldImg"/>
          </p:nvPr>
        </p:nvSpPr>
        <p:spPr>
          <a:ln/>
        </p:spPr>
      </p:sp>
      <p:sp>
        <p:nvSpPr>
          <p:cNvPr id="568323" name="Rectangle 3"/>
          <p:cNvSpPr>
            <a:spLocks noGrp="1" noChangeArrowheads="1"/>
          </p:cNvSpPr>
          <p:nvPr>
            <p:ph type="body" idx="1"/>
          </p:nvPr>
        </p:nvSpPr>
        <p:spPr/>
        <p:txBody>
          <a:bodyPr/>
          <a:lstStyle/>
          <a:p>
            <a:r>
              <a:rPr lang="en-US" b="1" dirty="0"/>
              <a:t>Script:</a:t>
            </a:r>
          </a:p>
          <a:p>
            <a:r>
              <a:rPr lang="en-US" dirty="0"/>
              <a:t>Let's take a look at an example that demonstrates where tasks are guaranteed to be complete.</a:t>
            </a:r>
          </a:p>
          <a:p>
            <a:endParaRPr lang="en-US" dirty="0"/>
          </a:p>
          <a:p>
            <a:r>
              <a:rPr lang="en-US" dirty="0"/>
              <a:t>In this example, the master thread crosses the parallel construct and a team of N threads is created.</a:t>
            </a:r>
          </a:p>
          <a:p>
            <a:endParaRPr lang="en-US" dirty="0"/>
          </a:p>
          <a:p>
            <a:r>
              <a:rPr lang="en-US" dirty="0"/>
              <a:t>Each thread in the team is assigned a task – in this case each thread gets assigned a “foo” task – so that there are now N foo tasks created</a:t>
            </a:r>
          </a:p>
          <a:p>
            <a:endParaRPr lang="en-US" dirty="0"/>
          </a:p>
          <a:p>
            <a:r>
              <a:rPr lang="en-US" dirty="0"/>
              <a:t>The “exit” of the </a:t>
            </a:r>
            <a:r>
              <a:rPr lang="en-US" dirty="0" err="1"/>
              <a:t>omp</a:t>
            </a:r>
            <a:r>
              <a:rPr lang="en-US" dirty="0"/>
              <a:t> barrier construct is where we are guaranteed all the N of the foo tasks are complete.  </a:t>
            </a:r>
          </a:p>
          <a:p>
            <a:endParaRPr lang="en-US" dirty="0"/>
          </a:p>
          <a:p>
            <a:r>
              <a:rPr lang="en-US" dirty="0"/>
              <a:t>Next a single thread crosses the </a:t>
            </a:r>
            <a:r>
              <a:rPr lang="en-US" dirty="0" err="1"/>
              <a:t>omp</a:t>
            </a:r>
            <a:r>
              <a:rPr lang="en-US" dirty="0"/>
              <a:t> task construct and a single task is created to execute the “bar” function.</a:t>
            </a:r>
          </a:p>
          <a:p>
            <a:endParaRPr lang="en-US" dirty="0"/>
          </a:p>
          <a:p>
            <a:r>
              <a:rPr lang="en-US" dirty="0"/>
              <a:t>The bar function is guaranteed to be complete at the exit of the single construct’s code block – the right curly brace that signifies the end of the single region</a:t>
            </a:r>
          </a:p>
          <a:p>
            <a:endParaRPr lang="en-US" dirty="0"/>
          </a:p>
          <a:p>
            <a:r>
              <a:rPr lang="en-US" dirty="0"/>
              <a:t>Now let's move on to the next item in the agenda</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9C3DE9-CA12-45C7-AC8F-BF1E3D1986D0}" type="slidenum">
              <a:rPr lang="en-US"/>
              <a:pPr/>
              <a:t>41</a:t>
            </a:fld>
            <a:endParaRPr lang="en-US"/>
          </a:p>
        </p:txBody>
      </p:sp>
      <p:sp>
        <p:nvSpPr>
          <p:cNvPr id="562178" name="Rectangle 2"/>
          <p:cNvSpPr>
            <a:spLocks noGrp="1" noChangeArrowheads="1"/>
          </p:cNvSpPr>
          <p:nvPr>
            <p:ph type="body" idx="1"/>
          </p:nvPr>
        </p:nvSpPr>
        <p:spPr>
          <a:xfrm>
            <a:off x="1237369" y="3329940"/>
            <a:ext cx="6821664" cy="3154680"/>
          </a:xfrm>
          <a:noFill/>
          <a:ln/>
        </p:spPr>
        <p:txBody>
          <a:bodyPr lIns="90598" tIns="44504" rIns="90598" bIns="44504"/>
          <a:lstStyle/>
          <a:p>
            <a:pPr defTabSz="939800">
              <a:lnSpc>
                <a:spcPct val="80000"/>
              </a:lnSpc>
            </a:pPr>
            <a:r>
              <a:rPr lang="en-US" sz="800" b="1"/>
              <a:t>Script:</a:t>
            </a:r>
          </a:p>
          <a:p>
            <a:pPr defTabSz="939800">
              <a:lnSpc>
                <a:spcPct val="80000"/>
              </a:lnSpc>
            </a:pPr>
            <a:r>
              <a:rPr lang="en-US" sz="800"/>
              <a:t>Here is another look at the same example – but emphasizing the potential performance payoff from this sort of pipelined approach that we get from using tasks.</a:t>
            </a:r>
          </a:p>
          <a:p>
            <a:pPr defTabSz="939800">
              <a:lnSpc>
                <a:spcPct val="80000"/>
              </a:lnSpc>
            </a:pPr>
            <a:endParaRPr lang="en-US" sz="800"/>
          </a:p>
          <a:p>
            <a:pPr defTabSz="939800">
              <a:lnSpc>
                <a:spcPct val="80000"/>
              </a:lnSpc>
            </a:pPr>
            <a:r>
              <a:rPr lang="en-US" sz="800"/>
              <a:t>First off, observe that in single threaded mode, all tasks are done sequentially – Block1 is calculated ( node p is assigned to head), then block 2 (pointer p is processed by process(p), then block 3 ( reads next pointer in the linked list), then repeating Blocks2, block 3 etc.</a:t>
            </a:r>
          </a:p>
          <a:p>
            <a:pPr defTabSz="939800">
              <a:lnSpc>
                <a:spcPct val="80000"/>
              </a:lnSpc>
            </a:pPr>
            <a:endParaRPr lang="en-US" sz="800"/>
          </a:p>
          <a:p>
            <a:pPr defTabSz="939800">
              <a:lnSpc>
                <a:spcPct val="80000"/>
              </a:lnSpc>
            </a:pPr>
            <a:r>
              <a:rPr lang="en-US" sz="800"/>
              <a:t>1</a:t>
            </a:r>
            <a:r>
              <a:rPr lang="en-US" sz="800" baseline="30000"/>
              <a:t>st</a:t>
            </a:r>
            <a:r>
              <a:rPr lang="en-US" sz="800"/>
              <a:t> animation</a:t>
            </a:r>
          </a:p>
          <a:p>
            <a:pPr defTabSz="939800">
              <a:lnSpc>
                <a:spcPct val="80000"/>
              </a:lnSpc>
            </a:pPr>
            <a:r>
              <a:rPr lang="en-US" sz="800"/>
              <a:t>Now consider the same code executed in parallel</a:t>
            </a:r>
          </a:p>
          <a:p>
            <a:pPr defTabSz="939800">
              <a:lnSpc>
                <a:spcPct val="80000"/>
              </a:lnSpc>
            </a:pPr>
            <a:r>
              <a:rPr lang="en-US" sz="800"/>
              <a:t>First, the master thread crosses the omp parallel construct and creates a team of threads.  </a:t>
            </a:r>
          </a:p>
          <a:p>
            <a:pPr defTabSz="939800">
              <a:lnSpc>
                <a:spcPct val="80000"/>
              </a:lnSpc>
            </a:pPr>
            <a:r>
              <a:rPr lang="en-US" sz="800"/>
              <a:t>Next one of those threads is chosen to execute the while loop – lets call this thread L</a:t>
            </a:r>
          </a:p>
          <a:p>
            <a:pPr defTabSz="939800">
              <a:lnSpc>
                <a:spcPct val="80000"/>
              </a:lnSpc>
            </a:pPr>
            <a:r>
              <a:rPr lang="en-US" sz="800"/>
              <a:t>Thread L encounters an omp task construct at block 2 which copies the code and data for process(p)  to a new task – well call it Task1</a:t>
            </a:r>
          </a:p>
          <a:p>
            <a:pPr defTabSz="939800">
              <a:lnSpc>
                <a:spcPct val="80000"/>
              </a:lnSpc>
            </a:pPr>
            <a:r>
              <a:rPr lang="en-US" sz="800"/>
              <a:t>The thread L increments the pointer p – grabbing a new node from the list, and loops to the top of the while loop</a:t>
            </a:r>
          </a:p>
          <a:p>
            <a:pPr defTabSz="939800">
              <a:lnSpc>
                <a:spcPct val="80000"/>
              </a:lnSpc>
            </a:pPr>
            <a:r>
              <a:rPr lang="en-US" sz="800"/>
              <a:t>Then thread L again encounters an omp task construct at block 2 which copies the code and data for process(p)  to a new task – well call it Task2</a:t>
            </a:r>
          </a:p>
          <a:p>
            <a:pPr defTabSz="939800">
              <a:lnSpc>
                <a:spcPct val="80000"/>
              </a:lnSpc>
            </a:pPr>
            <a:r>
              <a:rPr lang="en-US" sz="800"/>
              <a:t>The thread L increments the pointer p – grabbing a new node from the list, and loops to the top of the while loop</a:t>
            </a:r>
          </a:p>
          <a:p>
            <a:pPr defTabSz="939800">
              <a:lnSpc>
                <a:spcPct val="80000"/>
              </a:lnSpc>
            </a:pPr>
            <a:r>
              <a:rPr lang="en-US" sz="800"/>
              <a:t>Then thread L again encounters an omp task construct at block 2 which copies the code and data for process(p)  to a new task – well call it Task3</a:t>
            </a:r>
          </a:p>
          <a:p>
            <a:pPr defTabSz="939800">
              <a:lnSpc>
                <a:spcPct val="80000"/>
              </a:lnSpc>
            </a:pPr>
            <a:endParaRPr lang="en-US" sz="800"/>
          </a:p>
          <a:p>
            <a:pPr defTabSz="939800">
              <a:lnSpc>
                <a:spcPct val="80000"/>
              </a:lnSpc>
            </a:pPr>
            <a:r>
              <a:rPr lang="en-US" sz="800"/>
              <a:t>So Thread L’s job is simply to assign work to threads and traverse the linked list.  The parallelism comes from the fact that thread L does not have to wait for the results of any task before generating a new task.</a:t>
            </a:r>
          </a:p>
          <a:p>
            <a:pPr defTabSz="939800">
              <a:lnSpc>
                <a:spcPct val="80000"/>
              </a:lnSpc>
            </a:pPr>
            <a:endParaRPr lang="en-US" sz="800"/>
          </a:p>
          <a:p>
            <a:pPr defTabSz="939800">
              <a:lnSpc>
                <a:spcPct val="80000"/>
              </a:lnSpc>
            </a:pPr>
            <a:r>
              <a:rPr lang="en-US" sz="800"/>
              <a:t>If the system has sufficient resources (enough cores, registers,  memory, etc) then task1, task2, task3 can all be computed in parallel.  So roughly speaking – the execution time will be about the duration of the longest executing task (task 2 in this case) plus some extra administration time for thread L.  The time save can be significant compared to the serial execution of the same code.  Obviously the more parallel resources that are supplied the better the parallelism – up until the point that the longest serial task begins to dominate the total execution time.</a:t>
            </a:r>
          </a:p>
          <a:p>
            <a:pPr defTabSz="939800">
              <a:lnSpc>
                <a:spcPct val="80000"/>
              </a:lnSpc>
            </a:pPr>
            <a:endParaRPr lang="en-US" sz="800"/>
          </a:p>
          <a:p>
            <a:pPr defTabSz="939800">
              <a:lnSpc>
                <a:spcPct val="80000"/>
              </a:lnSpc>
            </a:pPr>
            <a:r>
              <a:rPr lang="en-US" sz="800"/>
              <a:t>Now its time for lab activity</a:t>
            </a:r>
          </a:p>
          <a:p>
            <a:pPr defTabSz="939800">
              <a:lnSpc>
                <a:spcPct val="80000"/>
              </a:lnSpc>
            </a:pPr>
            <a:endParaRPr lang="en-US" sz="800"/>
          </a:p>
          <a:p>
            <a:pPr defTabSz="939800">
              <a:lnSpc>
                <a:spcPct val="80000"/>
              </a:lnSpc>
            </a:pPr>
            <a:r>
              <a:rPr lang="en-US" sz="800"/>
              <a:t> </a:t>
            </a:r>
          </a:p>
        </p:txBody>
      </p:sp>
      <p:sp>
        <p:nvSpPr>
          <p:cNvPr id="562179" name="Rectangle 3"/>
          <p:cNvSpPr>
            <a:spLocks noGrp="1" noRot="1" noChangeAspect="1" noChangeArrowheads="1" noTextEdit="1"/>
          </p:cNvSpPr>
          <p:nvPr>
            <p:ph type="sldImg"/>
          </p:nvPr>
        </p:nvSpPr>
        <p:spPr>
          <a:xfrm>
            <a:off x="2908300" y="531813"/>
            <a:ext cx="3489325" cy="2617787"/>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145060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B89AA7-6B02-48CA-A48F-F947404A5904}" type="slidenum">
              <a:rPr lang="en-US"/>
              <a:pPr/>
              <a:t>43</a:t>
            </a:fld>
            <a:endParaRPr lang="en-US"/>
          </a:p>
        </p:txBody>
      </p:sp>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p:txBody>
          <a:bodyPr/>
          <a:lstStyle/>
          <a:p>
            <a:r>
              <a:rPr lang="en-US" b="1"/>
              <a:t>Script:</a:t>
            </a:r>
          </a:p>
          <a:p>
            <a:r>
              <a:rPr lang="en-US"/>
              <a:t>Next up is Data environment – including data scoping, shared &amp; private variables and quite a few quick examples to show the difference</a:t>
            </a:r>
          </a:p>
        </p:txBody>
      </p:sp>
    </p:spTree>
    <p:extLst>
      <p:ext uri="{BB962C8B-B14F-4D97-AF65-F5344CB8AC3E}">
        <p14:creationId xmlns:p14="http://schemas.microsoft.com/office/powerpoint/2010/main" val="1279479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F7EBD-7BD4-4D24-979C-723BA37E3493}" type="slidenum">
              <a:rPr lang="en-US"/>
              <a:pPr/>
              <a:t>12</a:t>
            </a:fld>
            <a:endParaRPr lang="en-US"/>
          </a:p>
        </p:txBody>
      </p:sp>
      <p:sp>
        <p:nvSpPr>
          <p:cNvPr id="659458" name="Rectangle 2"/>
          <p:cNvSpPr>
            <a:spLocks noGrp="1" noRot="1" noChangeAspect="1" noChangeArrowheads="1" noTextEdit="1"/>
          </p:cNvSpPr>
          <p:nvPr>
            <p:ph type="sldImg"/>
          </p:nvPr>
        </p:nvSpPr>
        <p:spPr>
          <a:xfrm>
            <a:off x="2293938" y="285750"/>
            <a:ext cx="4481512" cy="3360738"/>
          </a:xfrm>
          <a:ln w="12700" cap="flat">
            <a:solidFill>
              <a:schemeClr val="tx1"/>
            </a:solidFill>
          </a:ln>
          <a:extLst>
            <a:ext uri="{909E8E84-426E-40DD-AFC4-6F175D3DCCD1}">
              <a14:hiddenFill xmlns:a14="http://schemas.microsoft.com/office/drawing/2010/main">
                <a:noFill/>
              </a14:hiddenFill>
            </a:ext>
          </a:extLst>
        </p:spPr>
      </p:sp>
      <p:sp>
        <p:nvSpPr>
          <p:cNvPr id="659459" name="Rectangle 3"/>
          <p:cNvSpPr>
            <a:spLocks noGrp="1" noChangeArrowheads="1"/>
          </p:cNvSpPr>
          <p:nvPr>
            <p:ph type="body" idx="1"/>
          </p:nvPr>
        </p:nvSpPr>
        <p:spPr>
          <a:xfrm>
            <a:off x="303425" y="3736446"/>
            <a:ext cx="8700311" cy="2987940"/>
          </a:xfrm>
          <a:noFill/>
          <a:ln/>
        </p:spPr>
        <p:txBody>
          <a:bodyPr lIns="92231" tIns="46899" rIns="92231" bIns="46899"/>
          <a:lstStyle/>
          <a:p>
            <a:r>
              <a:rPr lang="en-US" b="1"/>
              <a:t>Script:</a:t>
            </a:r>
          </a:p>
          <a:p>
            <a:r>
              <a:rPr lang="en-US"/>
              <a:t>More detail on the API info</a:t>
            </a:r>
          </a:p>
          <a:p>
            <a:endParaRPr lang="en-US"/>
          </a:p>
          <a:p>
            <a:r>
              <a:rPr lang="en-US"/>
              <a:t>Next foil</a:t>
            </a:r>
          </a:p>
          <a:p>
            <a:endParaRPr lang="en-US"/>
          </a:p>
          <a:p>
            <a:r>
              <a:rPr lang="en-US" b="1"/>
              <a:t>Background</a:t>
            </a:r>
          </a:p>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063F0B25-9058-42E5-9FC9-EEEC75D3AD7B}" type="slidenum">
              <a:rPr lang="en-US"/>
              <a:pPr/>
              <a:t>44</a:t>
            </a:fld>
            <a:endParaRPr lang="en-US"/>
          </a:p>
        </p:txBody>
      </p:sp>
      <p:sp>
        <p:nvSpPr>
          <p:cNvPr id="572418" name="Rectangle 2"/>
          <p:cNvSpPr>
            <a:spLocks noGrp="1" noChangeArrowheads="1"/>
          </p:cNvSpPr>
          <p:nvPr>
            <p:ph type="body" idx="1"/>
          </p:nvPr>
        </p:nvSpPr>
        <p:spPr/>
        <p:txBody>
          <a:bodyPr/>
          <a:lstStyle/>
          <a:p>
            <a:r>
              <a:rPr lang="en-US" b="1"/>
              <a:t>Script:</a:t>
            </a:r>
          </a:p>
          <a:p>
            <a:r>
              <a:rPr lang="en-US"/>
              <a:t>Data scoping – what’s shared?</a:t>
            </a:r>
          </a:p>
          <a:p>
            <a:endParaRPr lang="en-US"/>
          </a:p>
          <a:p>
            <a:r>
              <a:rPr lang="en-US"/>
              <a:t>OpenMP uses a shared memory programming model rather than a message passing model. As such, the way that threads communicate results to the master thread or to each other is through shared memory and thru shared variables.</a:t>
            </a:r>
          </a:p>
          <a:p>
            <a:endParaRPr lang="en-US"/>
          </a:p>
          <a:p>
            <a:r>
              <a:rPr lang="en-US"/>
              <a:t>Consider two threads each computing a partial sum.  A master thread is waiting to add the partial sums to get a grand total. If each thread ONLY has its own local copy of data and can ONLY manipulate its own data – then there would be no way to communicate a partial sum to the master thread.  So shared variables play a very important role on a shared memory system.</a:t>
            </a:r>
          </a:p>
          <a:p>
            <a:endParaRPr lang="en-US"/>
          </a:p>
          <a:p>
            <a:r>
              <a:rPr lang="en-US"/>
              <a:t>A  shared variable is a </a:t>
            </a:r>
            <a:r>
              <a:rPr lang="en-US" i="1"/>
              <a:t>variable </a:t>
            </a:r>
            <a:r>
              <a:rPr lang="en-US"/>
              <a:t>whose name provides access to a the </a:t>
            </a:r>
            <a:r>
              <a:rPr lang="en-US" u="sng"/>
              <a:t>same</a:t>
            </a:r>
            <a:r>
              <a:rPr lang="en-US"/>
              <a:t> block of storage for each task region. </a:t>
            </a:r>
          </a:p>
          <a:p>
            <a:r>
              <a:rPr lang="en-US"/>
              <a:t>What variables are considered shared by default?  Global variables, variables with file scope, variables with namespace scope, static variables are all shared by default.  A variable can be made shared explicitly by adding the shared(list,…) clause to any omp construct.  For Fortran junkies, Common blocks, Save variables, and module variables are all shared by  default.</a:t>
            </a:r>
          </a:p>
          <a:p>
            <a:endParaRPr lang="en-US"/>
          </a:p>
          <a:p>
            <a:r>
              <a:rPr lang="en-US"/>
              <a:t>So now that we know what’s shared – lets look at what’s private.</a:t>
            </a:r>
          </a:p>
          <a:p>
            <a:endParaRPr lang="en-US"/>
          </a:p>
          <a:p>
            <a:r>
              <a:rPr lang="en-US" b="1"/>
              <a:t>Background:</a:t>
            </a:r>
          </a:p>
          <a:p>
            <a:r>
              <a:rPr lang="en-US"/>
              <a:t>predetermined data-sharing attributes</a:t>
            </a:r>
          </a:p>
          <a:p>
            <a:endParaRPr lang="en-US"/>
          </a:p>
          <a:p>
            <a:r>
              <a:rPr lang="en-US"/>
              <a:t>Variables with automatic storage duration that are declared in a scope inside the</a:t>
            </a:r>
          </a:p>
          <a:p>
            <a:r>
              <a:rPr lang="en-US"/>
              <a:t>construct are private.</a:t>
            </a:r>
          </a:p>
          <a:p>
            <a:r>
              <a:rPr lang="en-US"/>
              <a:t>• Variables with heap allocated storage are shared.</a:t>
            </a:r>
          </a:p>
          <a:p>
            <a:r>
              <a:rPr lang="en-US"/>
              <a:t>• Static data members are shared.</a:t>
            </a:r>
          </a:p>
          <a:p>
            <a:r>
              <a:rPr lang="en-US"/>
              <a:t>• Variables with const-qualified type having no mutable member are shared.</a:t>
            </a:r>
          </a:p>
          <a:p>
            <a:r>
              <a:rPr lang="en-US"/>
              <a:t>C/C++</a:t>
            </a:r>
          </a:p>
          <a:p>
            <a:r>
              <a:rPr lang="en-US"/>
              <a:t>• Static variables which are declared in a scope inside the construct are shared.</a:t>
            </a:r>
          </a:p>
        </p:txBody>
      </p:sp>
    </p:spTree>
    <p:extLst>
      <p:ext uri="{BB962C8B-B14F-4D97-AF65-F5344CB8AC3E}">
        <p14:creationId xmlns:p14="http://schemas.microsoft.com/office/powerpoint/2010/main" val="23240535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7085D622-E072-4D08-AE16-EA83182126DD}" type="slidenum">
              <a:rPr lang="en-US"/>
              <a:pPr/>
              <a:t>45</a:t>
            </a:fld>
            <a:endParaRPr lang="en-US"/>
          </a:p>
        </p:txBody>
      </p:sp>
      <p:sp>
        <p:nvSpPr>
          <p:cNvPr id="574466" name="Rectangle 2"/>
          <p:cNvSpPr>
            <a:spLocks noGrp="1" noChangeArrowheads="1"/>
          </p:cNvSpPr>
          <p:nvPr>
            <p:ph type="body" idx="1"/>
          </p:nvPr>
        </p:nvSpPr>
        <p:spPr/>
        <p:txBody>
          <a:bodyPr/>
          <a:lstStyle/>
          <a:p>
            <a:r>
              <a:rPr lang="en-US" b="1" dirty="0"/>
              <a:t>Script:</a:t>
            </a:r>
          </a:p>
          <a:p>
            <a:r>
              <a:rPr lang="en-US" dirty="0"/>
              <a:t>While shared variables may be essential to have – they also have a serious drawback that we will explore in some future foils.  Shared variables open up the possibility of data races or race conditions.  A race condition is a situation in which multiple threads of execution are all updating a shared variable in an unsynchronized fashion causing indeterminate results – which means that the same program running the same data may arrive at different answers in multiple trials of the program execution.  This is a fancy way of saying that you could write a program that adds 1 plus 3 and sometimes gets 4, other times gets 1, and other times gets 3.  </a:t>
            </a:r>
          </a:p>
          <a:p>
            <a:endParaRPr lang="en-US" dirty="0"/>
          </a:p>
          <a:p>
            <a:r>
              <a:rPr lang="en-US" dirty="0"/>
              <a:t>One way to combat data races is by making use of copies of data in private variables for every thread.</a:t>
            </a:r>
          </a:p>
          <a:p>
            <a:endParaRPr lang="en-US" dirty="0"/>
          </a:p>
          <a:p>
            <a:r>
              <a:rPr lang="en-US" dirty="0"/>
              <a:t>In order to use private variables, we ought to know a little about them.  </a:t>
            </a:r>
          </a:p>
          <a:p>
            <a:endParaRPr lang="en-US" dirty="0"/>
          </a:p>
          <a:p>
            <a:r>
              <a:rPr lang="en-US" dirty="0"/>
              <a:t>First of all, it is important to know that some variables are implicitly considered to be private variables.  Other variables can be made private by explicitly declaring them to be so using the private clause. Some examples of implicitly determined private variables are; Stack variables in functions called from parallel regions, Automatic variables within a statement block, Loop iteration variables.</a:t>
            </a:r>
          </a:p>
          <a:p>
            <a:endParaRPr lang="en-US" dirty="0"/>
          </a:p>
          <a:p>
            <a:r>
              <a:rPr lang="en-US" dirty="0"/>
              <a:t>Second, all variables that are implicitly determined to be private variables will be treated as tough they are first private within the task – meaning that they are all given initial value from their associated original variable.</a:t>
            </a:r>
          </a:p>
          <a:p>
            <a:endParaRPr lang="en-US" dirty="0"/>
          </a:p>
          <a:p>
            <a:r>
              <a:rPr lang="en-US" dirty="0" err="1"/>
              <a:t>Lets</a:t>
            </a:r>
            <a:r>
              <a:rPr lang="en-US" dirty="0"/>
              <a:t> look at some examples to see what this means</a:t>
            </a:r>
          </a:p>
          <a:p>
            <a:r>
              <a:rPr lang="en-US" b="1" dirty="0"/>
              <a:t>Background:</a:t>
            </a:r>
          </a:p>
          <a:p>
            <a:r>
              <a:rPr lang="en-US" dirty="0"/>
              <a:t>• Variables appearing in </a:t>
            </a:r>
            <a:r>
              <a:rPr lang="en-US" b="1" dirty="0" err="1"/>
              <a:t>threadprivate</a:t>
            </a:r>
            <a:r>
              <a:rPr lang="en-US" b="1" dirty="0"/>
              <a:t> </a:t>
            </a:r>
            <a:r>
              <a:rPr lang="en-US" dirty="0"/>
              <a:t>directives are </a:t>
            </a:r>
            <a:r>
              <a:rPr lang="en-US" dirty="0" err="1"/>
              <a:t>threadprivate</a:t>
            </a:r>
            <a:r>
              <a:rPr lang="en-US" dirty="0"/>
              <a:t>.</a:t>
            </a:r>
          </a:p>
          <a:p>
            <a:r>
              <a:rPr lang="en-US" dirty="0"/>
              <a:t>• Variables with automatic storage duration that are declared in a scope inside the</a:t>
            </a:r>
          </a:p>
          <a:p>
            <a:r>
              <a:rPr lang="en-US" dirty="0"/>
              <a:t>construct are private.</a:t>
            </a:r>
          </a:p>
          <a:p>
            <a:r>
              <a:rPr lang="en-US" dirty="0"/>
              <a:t>• Variables with heap allocated storage are shared.</a:t>
            </a:r>
          </a:p>
          <a:p>
            <a:r>
              <a:rPr lang="en-US" dirty="0"/>
              <a:t>• Static data members are shared.</a:t>
            </a:r>
          </a:p>
          <a:p>
            <a:r>
              <a:rPr lang="en-US" dirty="0"/>
              <a:t>• The loop iteration variable(s) in the associated </a:t>
            </a:r>
            <a:r>
              <a:rPr lang="en-US" i="1" dirty="0"/>
              <a:t>for-loop(s) </a:t>
            </a:r>
            <a:r>
              <a:rPr lang="en-US" dirty="0"/>
              <a:t>of a </a:t>
            </a:r>
            <a:r>
              <a:rPr lang="en-US" b="1" dirty="0"/>
              <a:t>for </a:t>
            </a:r>
            <a:r>
              <a:rPr lang="en-US" dirty="0"/>
              <a:t>or </a:t>
            </a:r>
            <a:r>
              <a:rPr lang="en-US" b="1" dirty="0"/>
              <a:t>parallel</a:t>
            </a:r>
          </a:p>
          <a:p>
            <a:r>
              <a:rPr lang="en-US" b="1" dirty="0"/>
              <a:t>for </a:t>
            </a:r>
            <a:r>
              <a:rPr lang="en-US" dirty="0"/>
              <a:t>construct is(are) private.</a:t>
            </a:r>
          </a:p>
          <a:p>
            <a:r>
              <a:rPr lang="en-US" dirty="0"/>
              <a:t>• Variables with </a:t>
            </a:r>
            <a:r>
              <a:rPr lang="en-US" dirty="0" err="1"/>
              <a:t>const</a:t>
            </a:r>
            <a:r>
              <a:rPr lang="en-US" dirty="0"/>
              <a:t>-qualified type having no mutable member are shared.</a:t>
            </a:r>
          </a:p>
          <a:p>
            <a:r>
              <a:rPr lang="en-US" dirty="0"/>
              <a:t>C/C++</a:t>
            </a:r>
          </a:p>
          <a:p>
            <a:r>
              <a:rPr lang="en-US" dirty="0"/>
              <a:t>• Static variables which are declared in a scope inside the construct are shared.</a:t>
            </a:r>
          </a:p>
          <a:p>
            <a:endParaRPr lang="en-US" dirty="0"/>
          </a:p>
          <a:p>
            <a:r>
              <a:rPr lang="en-US" dirty="0"/>
              <a:t>private (</a:t>
            </a:r>
            <a:r>
              <a:rPr lang="en-US" i="1" dirty="0"/>
              <a:t>list</a:t>
            </a:r>
            <a:r>
              <a:rPr lang="en-US" dirty="0"/>
              <a:t>) </a:t>
            </a:r>
          </a:p>
          <a:p>
            <a:pPr lvl="1"/>
            <a:r>
              <a:rPr lang="en-US" dirty="0"/>
              <a:t>Declares the scope of the data variables in </a:t>
            </a:r>
            <a:r>
              <a:rPr lang="en-US" i="1" dirty="0"/>
              <a:t>list</a:t>
            </a:r>
            <a:r>
              <a:rPr lang="en-US" dirty="0"/>
              <a:t> to be private to each thread. Data variables in </a:t>
            </a:r>
            <a:r>
              <a:rPr lang="en-US" i="1" dirty="0"/>
              <a:t>list</a:t>
            </a:r>
            <a:r>
              <a:rPr lang="en-US" dirty="0"/>
              <a:t> are separated by commas</a:t>
            </a:r>
          </a:p>
          <a:p>
            <a:r>
              <a:rPr lang="en-US" b="1" dirty="0"/>
              <a:t>Background:</a:t>
            </a:r>
          </a:p>
          <a:p>
            <a:r>
              <a:rPr lang="en-US" dirty="0"/>
              <a:t>predetermined data-sharing attributes</a:t>
            </a:r>
          </a:p>
          <a:p>
            <a:r>
              <a:rPr lang="en-US" dirty="0"/>
              <a:t>• The loop iteration variable(s) in the associated </a:t>
            </a:r>
            <a:r>
              <a:rPr lang="en-US" i="1" dirty="0"/>
              <a:t>for-loop(s) </a:t>
            </a:r>
            <a:r>
              <a:rPr lang="en-US" dirty="0"/>
              <a:t>of a </a:t>
            </a:r>
            <a:r>
              <a:rPr lang="en-US" b="1" dirty="0"/>
              <a:t>for </a:t>
            </a:r>
            <a:r>
              <a:rPr lang="en-US" dirty="0"/>
              <a:t>or </a:t>
            </a:r>
            <a:r>
              <a:rPr lang="en-US" b="1" dirty="0"/>
              <a:t>parallel</a:t>
            </a:r>
          </a:p>
          <a:p>
            <a:r>
              <a:rPr lang="en-US" b="1" dirty="0"/>
              <a:t>for </a:t>
            </a:r>
            <a:r>
              <a:rPr lang="en-US" dirty="0"/>
              <a:t>construct is(are) private.</a:t>
            </a:r>
          </a:p>
          <a:p>
            <a:endParaRPr lang="en-US" dirty="0"/>
          </a:p>
          <a:p>
            <a:r>
              <a:rPr lang="en-US" dirty="0"/>
              <a:t>For each private variable referenced in the structured block, a new version of</a:t>
            </a:r>
          </a:p>
          <a:p>
            <a:r>
              <a:rPr lang="en-US" dirty="0"/>
              <a:t>the original variable (of the same type and size) is created in memory for each task that</a:t>
            </a:r>
          </a:p>
          <a:p>
            <a:r>
              <a:rPr lang="en-US" dirty="0"/>
              <a:t>contains code associated with the directive</a:t>
            </a:r>
          </a:p>
          <a:p>
            <a:endParaRPr lang="en-US" dirty="0"/>
          </a:p>
          <a:p>
            <a:r>
              <a:rPr lang="en-US" dirty="0"/>
              <a:t>References to a private variable in the</a:t>
            </a:r>
          </a:p>
          <a:p>
            <a:r>
              <a:rPr lang="en-US" dirty="0"/>
              <a:t>structured block refer to the current task’s private version of the original variable.</a:t>
            </a:r>
          </a:p>
          <a:p>
            <a:endParaRPr lang="en-US" dirty="0"/>
          </a:p>
          <a:p>
            <a:r>
              <a:rPr lang="en-US" dirty="0"/>
              <a:t>A private variable in a task region that eventually generates an inner nested </a:t>
            </a:r>
            <a:r>
              <a:rPr lang="en-US" b="1" dirty="0"/>
              <a:t>parallel</a:t>
            </a:r>
          </a:p>
          <a:p>
            <a:r>
              <a:rPr lang="en-US" dirty="0"/>
              <a:t>region is permitted to be made shared by implicit tasks in the inner </a:t>
            </a:r>
            <a:r>
              <a:rPr lang="en-US" b="1" dirty="0"/>
              <a:t>parallel </a:t>
            </a:r>
            <a:r>
              <a:rPr lang="en-US" dirty="0"/>
              <a:t>region.</a:t>
            </a:r>
          </a:p>
          <a:p>
            <a:r>
              <a:rPr lang="en-US" dirty="0"/>
              <a:t>A private variable in a task region can be shared by an explicit </a:t>
            </a:r>
            <a:r>
              <a:rPr lang="en-US" b="1" dirty="0"/>
              <a:t>task </a:t>
            </a:r>
            <a:r>
              <a:rPr lang="en-US" dirty="0"/>
              <a:t>region generated</a:t>
            </a:r>
          </a:p>
          <a:p>
            <a:r>
              <a:rPr lang="en-US" dirty="0"/>
              <a:t>during its execution. However, it is the programmer’s responsibility to ensure through</a:t>
            </a:r>
          </a:p>
          <a:p>
            <a:r>
              <a:rPr lang="en-US" dirty="0"/>
              <a:t>synchronization that the lifetime of the variable does not end before completion of the</a:t>
            </a:r>
          </a:p>
          <a:p>
            <a:r>
              <a:rPr lang="en-US" dirty="0"/>
              <a:t>explicit </a:t>
            </a:r>
            <a:r>
              <a:rPr lang="en-US" b="1" dirty="0"/>
              <a:t>task </a:t>
            </a:r>
            <a:r>
              <a:rPr lang="en-US" dirty="0"/>
              <a:t>region sharing it. Any other access by one task to the private variables of</a:t>
            </a:r>
          </a:p>
          <a:p>
            <a:r>
              <a:rPr lang="en-US" dirty="0"/>
              <a:t>another task results in unspecified behavior.</a:t>
            </a:r>
          </a:p>
          <a:p>
            <a:endParaRPr lang="en-US" dirty="0"/>
          </a:p>
        </p:txBody>
      </p:sp>
    </p:spTree>
    <p:extLst>
      <p:ext uri="{BB962C8B-B14F-4D97-AF65-F5344CB8AC3E}">
        <p14:creationId xmlns:p14="http://schemas.microsoft.com/office/powerpoint/2010/main" val="29706979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322D1889-B78D-490C-833D-9136EC96363D}" type="slidenum">
              <a:rPr lang="en-US"/>
              <a:pPr/>
              <a:t>46</a:t>
            </a:fld>
            <a:endParaRPr lang="en-US"/>
          </a:p>
        </p:txBody>
      </p:sp>
      <p:sp>
        <p:nvSpPr>
          <p:cNvPr id="576514" name="Rectangle 2"/>
          <p:cNvSpPr>
            <a:spLocks noGrp="1" noChangeArrowheads="1"/>
          </p:cNvSpPr>
          <p:nvPr>
            <p:ph type="body" idx="1"/>
          </p:nvPr>
        </p:nvSpPr>
        <p:spPr/>
        <p:txBody>
          <a:bodyPr/>
          <a:lstStyle/>
          <a:p>
            <a:r>
              <a:rPr lang="en-US" b="1" dirty="0"/>
              <a:t>Script:</a:t>
            </a:r>
          </a:p>
          <a:p>
            <a:r>
              <a:rPr lang="en-US" dirty="0"/>
              <a:t>Let me ask the class – from what you learned already, tell me which variables are shared and which are private</a:t>
            </a:r>
          </a:p>
          <a:p>
            <a:endParaRPr lang="en-US" dirty="0"/>
          </a:p>
          <a:p>
            <a:r>
              <a:rPr lang="en-US" dirty="0"/>
              <a:t>A[] is shared – it is a global variable</a:t>
            </a:r>
          </a:p>
          <a:p>
            <a:r>
              <a:rPr lang="en-US" dirty="0"/>
              <a:t>Index is also an array – we pass the pointer to the first element into work.  All thread share this array.  Count is also shared – why?  Because it is declared to be static – so all tasks can share that same value</a:t>
            </a:r>
          </a:p>
          <a:p>
            <a:r>
              <a:rPr lang="en-US" dirty="0"/>
              <a:t>Temp is private – this is because it is created inside work.  Each task has code and data for Work(). And temp is a local variable within the function work().</a:t>
            </a:r>
          </a:p>
          <a:p>
            <a:endParaRPr lang="en-US" dirty="0"/>
          </a:p>
          <a:p>
            <a:r>
              <a:rPr lang="en-US" dirty="0" err="1"/>
              <a:t>Lets</a:t>
            </a:r>
            <a:r>
              <a:rPr lang="en-US" dirty="0"/>
              <a:t> look at some more examples</a:t>
            </a:r>
          </a:p>
        </p:txBody>
      </p:sp>
    </p:spTree>
    <p:extLst>
      <p:ext uri="{BB962C8B-B14F-4D97-AF65-F5344CB8AC3E}">
        <p14:creationId xmlns:p14="http://schemas.microsoft.com/office/powerpoint/2010/main" val="1552820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0305F9-819B-45AC-997E-7FA0CA0E034D}" type="slidenum">
              <a:rPr lang="en-US"/>
              <a:pPr/>
              <a:t>47</a:t>
            </a:fld>
            <a:endParaRPr lang="en-US"/>
          </a:p>
        </p:txBody>
      </p:sp>
      <p:sp>
        <p:nvSpPr>
          <p:cNvPr id="578562" name="Rectangle 2"/>
          <p:cNvSpPr>
            <a:spLocks noGrp="1" noRot="1" noChangeAspect="1" noChangeArrowheads="1" noTextEdit="1"/>
          </p:cNvSpPr>
          <p:nvPr>
            <p:ph type="sldImg"/>
          </p:nvPr>
        </p:nvSpPr>
        <p:spPr>
          <a:ln/>
        </p:spPr>
      </p:sp>
      <p:sp>
        <p:nvSpPr>
          <p:cNvPr id="578563" name="Rectangle 3"/>
          <p:cNvSpPr>
            <a:spLocks noGrp="1" noChangeArrowheads="1"/>
          </p:cNvSpPr>
          <p:nvPr>
            <p:ph type="body" idx="1"/>
          </p:nvPr>
        </p:nvSpPr>
        <p:spPr/>
        <p:txBody>
          <a:bodyPr/>
          <a:lstStyle/>
          <a:p>
            <a:r>
              <a:rPr lang="en-US" b="1" dirty="0"/>
              <a:t>Script:</a:t>
            </a:r>
          </a:p>
          <a:p>
            <a:pPr eaLnBrk="0" hangingPunct="0">
              <a:spcBef>
                <a:spcPct val="0"/>
              </a:spcBef>
            </a:pPr>
            <a:r>
              <a:rPr lang="en-US" dirty="0"/>
              <a:t>We will assume that the parallel region exists outside of fib and that fib and the tasks inside it are in the dynamic extent of a parallel region.</a:t>
            </a:r>
          </a:p>
          <a:p>
            <a:pPr eaLnBrk="0" hangingPunct="0">
              <a:spcBef>
                <a:spcPct val="0"/>
              </a:spcBef>
            </a:pPr>
            <a:endParaRPr lang="en-US" dirty="0"/>
          </a:p>
          <a:p>
            <a:pPr eaLnBrk="0" hangingPunct="0">
              <a:spcBef>
                <a:spcPct val="0"/>
              </a:spcBef>
            </a:pPr>
            <a:r>
              <a:rPr lang="en-US" dirty="0"/>
              <a:t>n is </a:t>
            </a:r>
            <a:r>
              <a:rPr lang="en-US" dirty="0" err="1"/>
              <a:t>firstprivate</a:t>
            </a:r>
            <a:r>
              <a:rPr lang="en-US" dirty="0"/>
              <a:t> in both tasks – reason – stack variable called from parallel region are implicitly determined to be private which means that within both task directives, they will then be assigned </a:t>
            </a:r>
            <a:r>
              <a:rPr lang="en-US" dirty="0" err="1"/>
              <a:t>firstprivate</a:t>
            </a:r>
            <a:endParaRPr lang="en-US" dirty="0"/>
          </a:p>
          <a:p>
            <a:pPr eaLnBrk="0" hangingPunct="0">
              <a:spcBef>
                <a:spcPct val="0"/>
              </a:spcBef>
            </a:pPr>
            <a:endParaRPr lang="en-US" dirty="0"/>
          </a:p>
          <a:p>
            <a:pPr eaLnBrk="0" hangingPunct="0">
              <a:spcBef>
                <a:spcPct val="0"/>
              </a:spcBef>
            </a:pPr>
            <a:r>
              <a:rPr lang="en-US" dirty="0"/>
              <a:t>Do you see any issues here?</a:t>
            </a:r>
          </a:p>
          <a:p>
            <a:pPr eaLnBrk="0" hangingPunct="0">
              <a:spcBef>
                <a:spcPct val="0"/>
              </a:spcBef>
            </a:pPr>
            <a:r>
              <a:rPr lang="en-US" dirty="0"/>
              <a:t>1</a:t>
            </a:r>
            <a:r>
              <a:rPr lang="en-US" baseline="30000" dirty="0"/>
              <a:t>st</a:t>
            </a:r>
            <a:r>
              <a:rPr lang="en-US" dirty="0"/>
              <a:t> animation</a:t>
            </a:r>
          </a:p>
          <a:p>
            <a:pPr eaLnBrk="0" hangingPunct="0">
              <a:spcBef>
                <a:spcPct val="0"/>
              </a:spcBef>
            </a:pPr>
            <a:r>
              <a:rPr lang="en-US" dirty="0"/>
              <a:t>What about x &amp; y?  They are definitely private (or </a:t>
            </a:r>
            <a:r>
              <a:rPr lang="en-US" dirty="0" err="1"/>
              <a:t>firstprivate</a:t>
            </a:r>
            <a:r>
              <a:rPr lang="en-US" dirty="0"/>
              <a:t>) within the tasks – BUT we want to use their values OUTSIDE the task.  We need to share the values of x &amp; y somehow</a:t>
            </a:r>
          </a:p>
          <a:p>
            <a:pPr eaLnBrk="0" hangingPunct="0">
              <a:spcBef>
                <a:spcPct val="0"/>
              </a:spcBef>
            </a:pPr>
            <a:endParaRPr lang="en-US" dirty="0"/>
          </a:p>
          <a:p>
            <a:pPr eaLnBrk="0" hangingPunct="0">
              <a:spcBef>
                <a:spcPct val="0"/>
              </a:spcBef>
            </a:pPr>
            <a:r>
              <a:rPr lang="en-US" dirty="0"/>
              <a:t>The problem we see is assigning a value to x (which by default is private) and y (which by default is private)  is that the value are needed outside the task construct – after the </a:t>
            </a:r>
            <a:r>
              <a:rPr lang="en-US" dirty="0" err="1"/>
              <a:t>taskwait</a:t>
            </a:r>
            <a:r>
              <a:rPr lang="en-US" dirty="0"/>
              <a:t> – and private variables are </a:t>
            </a:r>
            <a:r>
              <a:rPr lang="en-US" b="1" dirty="0"/>
              <a:t>not defined</a:t>
            </a:r>
            <a:r>
              <a:rPr lang="en-US" dirty="0"/>
              <a:t> here</a:t>
            </a:r>
          </a:p>
          <a:p>
            <a:pPr eaLnBrk="0" hangingPunct="0">
              <a:spcBef>
                <a:spcPct val="0"/>
              </a:spcBef>
            </a:pPr>
            <a:r>
              <a:rPr lang="en-US" dirty="0"/>
              <a:t>So to have any meaning – we have to provide a mechanism to communicate the value of these variables to the statement after the task wait – we have several strategies available to make this work as we shall see on following foils</a:t>
            </a:r>
          </a:p>
          <a:p>
            <a:pPr eaLnBrk="0" hangingPunct="0">
              <a:spcBef>
                <a:spcPct val="0"/>
              </a:spcBef>
            </a:pPr>
            <a:endParaRPr lang="en-US" dirty="0"/>
          </a:p>
          <a:p>
            <a:endParaRPr lang="en-US" dirty="0"/>
          </a:p>
        </p:txBody>
      </p:sp>
    </p:spTree>
    <p:extLst>
      <p:ext uri="{BB962C8B-B14F-4D97-AF65-F5344CB8AC3E}">
        <p14:creationId xmlns:p14="http://schemas.microsoft.com/office/powerpoint/2010/main" val="1638436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63AEAD-13A0-467E-9941-955531CA1376}" type="slidenum">
              <a:rPr lang="en-US"/>
              <a:pPr/>
              <a:t>48</a:t>
            </a:fld>
            <a:endParaRPr lang="en-US"/>
          </a:p>
        </p:txBody>
      </p:sp>
      <p:sp>
        <p:nvSpPr>
          <p:cNvPr id="580610" name="Rectangle 2"/>
          <p:cNvSpPr>
            <a:spLocks noGrp="1" noRot="1" noChangeAspect="1" noChangeArrowheads="1" noTextEdit="1"/>
          </p:cNvSpPr>
          <p:nvPr>
            <p:ph type="sldImg"/>
          </p:nvPr>
        </p:nvSpPr>
        <p:spPr>
          <a:ln/>
        </p:spPr>
      </p:sp>
      <p:sp>
        <p:nvSpPr>
          <p:cNvPr id="580611" name="Rectangle 3"/>
          <p:cNvSpPr>
            <a:spLocks noGrp="1" noChangeArrowheads="1"/>
          </p:cNvSpPr>
          <p:nvPr>
            <p:ph type="body" idx="1"/>
          </p:nvPr>
        </p:nvSpPr>
        <p:spPr/>
        <p:txBody>
          <a:bodyPr/>
          <a:lstStyle/>
          <a:p>
            <a:r>
              <a:rPr lang="en-US" b="1" dirty="0"/>
              <a:t>Script:</a:t>
            </a:r>
          </a:p>
          <a:p>
            <a:r>
              <a:rPr lang="en-US" dirty="0"/>
              <a:t>Good solution</a:t>
            </a:r>
          </a:p>
          <a:p>
            <a:r>
              <a:rPr lang="en-US" dirty="0"/>
              <a:t>In this case, we shared the values of x &amp; y so that the values will available outside each task construct – after the </a:t>
            </a:r>
            <a:r>
              <a:rPr lang="en-US" dirty="0" err="1"/>
              <a:t>taskwait</a:t>
            </a:r>
            <a:endParaRPr lang="en-US" dirty="0"/>
          </a:p>
        </p:txBody>
      </p:sp>
    </p:spTree>
    <p:extLst>
      <p:ext uri="{BB962C8B-B14F-4D97-AF65-F5344CB8AC3E}">
        <p14:creationId xmlns:p14="http://schemas.microsoft.com/office/powerpoint/2010/main" val="441178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7F5817-4AA7-49BC-BE26-FE9806CB64E7}" type="slidenum">
              <a:rPr lang="en-US"/>
              <a:pPr/>
              <a:t>57</a:t>
            </a:fld>
            <a:endParaRPr lang="en-US"/>
          </a:p>
        </p:txBody>
      </p:sp>
      <p:sp>
        <p:nvSpPr>
          <p:cNvPr id="590850" name="Rectangle 2"/>
          <p:cNvSpPr>
            <a:spLocks noGrp="1" noRot="1" noChangeAspect="1" noChangeArrowheads="1" noTextEdit="1"/>
          </p:cNvSpPr>
          <p:nvPr>
            <p:ph type="sldImg"/>
          </p:nvPr>
        </p:nvSpPr>
        <p:spPr>
          <a:ln/>
        </p:spPr>
      </p:sp>
      <p:sp>
        <p:nvSpPr>
          <p:cNvPr id="590851" name="Rectangle 3"/>
          <p:cNvSpPr>
            <a:spLocks noGrp="1" noChangeArrowheads="1"/>
          </p:cNvSpPr>
          <p:nvPr>
            <p:ph type="body" idx="1"/>
          </p:nvPr>
        </p:nvSpPr>
        <p:spPr/>
        <p:txBody>
          <a:bodyPr/>
          <a:lstStyle/>
          <a:p>
            <a:r>
              <a:rPr lang="en-US" b="1"/>
              <a:t>Script:</a:t>
            </a:r>
          </a:p>
          <a:p>
            <a:endParaRPr lang="en-US"/>
          </a:p>
          <a:p>
            <a:r>
              <a:rPr lang="en-US"/>
              <a:t>On to synchronization</a:t>
            </a:r>
          </a:p>
        </p:txBody>
      </p:sp>
    </p:spTree>
    <p:extLst>
      <p:ext uri="{BB962C8B-B14F-4D97-AF65-F5344CB8AC3E}">
        <p14:creationId xmlns:p14="http://schemas.microsoft.com/office/powerpoint/2010/main" val="19595459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B376EB-81C6-47D3-BEDF-EFF8A67DF929}" type="slidenum">
              <a:rPr lang="en-US"/>
              <a:pPr/>
              <a:t>58</a:t>
            </a:fld>
            <a:endParaRPr lang="en-US"/>
          </a:p>
        </p:txBody>
      </p:sp>
      <p:sp>
        <p:nvSpPr>
          <p:cNvPr id="617474" name="Rectangle 2"/>
          <p:cNvSpPr>
            <a:spLocks noGrp="1" noRot="1" noChangeAspect="1" noChangeArrowheads="1" noTextEdit="1"/>
          </p:cNvSpPr>
          <p:nvPr>
            <p:ph type="sldImg"/>
          </p:nvPr>
        </p:nvSpPr>
        <p:spPr>
          <a:ln/>
        </p:spPr>
      </p:sp>
      <p:sp>
        <p:nvSpPr>
          <p:cNvPr id="617475" name="Rectangle 3"/>
          <p:cNvSpPr>
            <a:spLocks noGrp="1" noChangeArrowheads="1"/>
          </p:cNvSpPr>
          <p:nvPr>
            <p:ph type="body" idx="1"/>
          </p:nvPr>
        </p:nvSpPr>
        <p:spPr/>
        <p:txBody>
          <a:bodyPr/>
          <a:lstStyle/>
          <a:p>
            <a:r>
              <a:rPr lang="en-US" b="1"/>
              <a:t>Script:</a:t>
            </a:r>
          </a:p>
          <a:p>
            <a:endParaRPr lang="en-US"/>
          </a:p>
          <a:p>
            <a:r>
              <a:rPr lang="en-US"/>
              <a:t>Several OpenMP* constructs have implicit barriers</a:t>
            </a:r>
          </a:p>
          <a:p>
            <a:pPr lvl="2"/>
            <a:r>
              <a:rPr lang="en-US" sz="1400"/>
              <a:t>Parallel – necessary barrier – cannot be removed</a:t>
            </a:r>
          </a:p>
          <a:p>
            <a:pPr lvl="2"/>
            <a:r>
              <a:rPr lang="en-US" sz="1400"/>
              <a:t>For – optional barrier</a:t>
            </a:r>
          </a:p>
          <a:p>
            <a:pPr lvl="2"/>
            <a:r>
              <a:rPr lang="en-US" sz="1400"/>
              <a:t>Single – optional barrier</a:t>
            </a:r>
          </a:p>
          <a:p>
            <a:r>
              <a:rPr lang="en-US"/>
              <a:t>Unnecessary barriers hurt performance and can be removed with the nowait clause</a:t>
            </a:r>
          </a:p>
          <a:p>
            <a:pPr lvl="2"/>
            <a:r>
              <a:rPr lang="en-US" sz="1400"/>
              <a:t>The nowait clause is applicable to:</a:t>
            </a:r>
          </a:p>
          <a:p>
            <a:pPr lvl="3"/>
            <a:r>
              <a:rPr lang="en-US" sz="1600"/>
              <a:t>For clause</a:t>
            </a:r>
          </a:p>
          <a:p>
            <a:pPr lvl="3"/>
            <a:r>
              <a:rPr lang="en-US" sz="1600"/>
              <a:t>Single clause</a:t>
            </a:r>
          </a:p>
          <a:p>
            <a:endParaRPr lang="en-US"/>
          </a:p>
        </p:txBody>
      </p:sp>
    </p:spTree>
    <p:extLst>
      <p:ext uri="{BB962C8B-B14F-4D97-AF65-F5344CB8AC3E}">
        <p14:creationId xmlns:p14="http://schemas.microsoft.com/office/powerpoint/2010/main" val="1256164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4786CB-D36A-4226-A8F6-48EADB79F334}" type="slidenum">
              <a:rPr lang="en-US"/>
              <a:pPr/>
              <a:t>59</a:t>
            </a:fld>
            <a:endParaRPr lang="en-US"/>
          </a:p>
        </p:txBody>
      </p:sp>
      <p:sp>
        <p:nvSpPr>
          <p:cNvPr id="619522" name="Rectangle 2"/>
          <p:cNvSpPr>
            <a:spLocks noGrp="1" noRot="1" noChangeAspect="1" noChangeArrowheads="1" noTextEdit="1"/>
          </p:cNvSpPr>
          <p:nvPr>
            <p:ph type="sldImg"/>
          </p:nvPr>
        </p:nvSpPr>
        <p:spPr>
          <a:ln/>
        </p:spPr>
      </p:sp>
      <p:sp>
        <p:nvSpPr>
          <p:cNvPr id="619523" name="Rectangle 3"/>
          <p:cNvSpPr>
            <a:spLocks noGrp="1" noChangeArrowheads="1"/>
          </p:cNvSpPr>
          <p:nvPr>
            <p:ph type="body" idx="1"/>
          </p:nvPr>
        </p:nvSpPr>
        <p:spPr/>
        <p:txBody>
          <a:bodyPr/>
          <a:lstStyle/>
          <a:p>
            <a:r>
              <a:rPr lang="en-US" sz="1000" b="1" dirty="0"/>
              <a:t>Script:</a:t>
            </a:r>
          </a:p>
          <a:p>
            <a:r>
              <a:rPr lang="en-US" sz="1000" dirty="0"/>
              <a:t>The </a:t>
            </a:r>
            <a:r>
              <a:rPr lang="en-US" sz="1000" dirty="0" err="1"/>
              <a:t>nowait</a:t>
            </a:r>
            <a:r>
              <a:rPr lang="en-US" sz="1000" dirty="0"/>
              <a:t> clause can be used to remove unnecessary waits between independent calculations.</a:t>
            </a:r>
          </a:p>
          <a:p>
            <a:endParaRPr lang="en-US" sz="1000" dirty="0"/>
          </a:p>
          <a:p>
            <a:r>
              <a:rPr lang="en-US" sz="1000" dirty="0"/>
              <a:t>In the example above – we see how to use the </a:t>
            </a:r>
            <a:r>
              <a:rPr lang="en-US" sz="1000" dirty="0" err="1"/>
              <a:t>nowait</a:t>
            </a:r>
            <a:r>
              <a:rPr lang="en-US" sz="1000" dirty="0"/>
              <a:t> clause in conjunction with an </a:t>
            </a:r>
            <a:r>
              <a:rPr lang="en-US" sz="1000" dirty="0" err="1"/>
              <a:t>omp</a:t>
            </a:r>
            <a:r>
              <a:rPr lang="en-US" sz="1000" dirty="0"/>
              <a:t> for loop (upper left example)</a:t>
            </a:r>
          </a:p>
          <a:p>
            <a:endParaRPr lang="en-US" sz="1000" dirty="0"/>
          </a:p>
          <a:p>
            <a:r>
              <a:rPr lang="en-US" sz="1000" dirty="0"/>
              <a:t>In the upper right we see how to use the clause with the pragma single</a:t>
            </a:r>
          </a:p>
          <a:p>
            <a:endParaRPr lang="en-US" sz="1000" dirty="0"/>
          </a:p>
          <a:p>
            <a:r>
              <a:rPr lang="en-US" sz="1000" dirty="0"/>
              <a:t>In the center of the foil we see a more complicated example</a:t>
            </a:r>
          </a:p>
          <a:p>
            <a:r>
              <a:rPr lang="en-US" sz="1000" dirty="0"/>
              <a:t>In this example – we have two for loops executing back to back.</a:t>
            </a:r>
          </a:p>
          <a:p>
            <a:endParaRPr lang="en-US" sz="1000" dirty="0"/>
          </a:p>
          <a:p>
            <a:r>
              <a:rPr lang="en-US" sz="1000" dirty="0"/>
              <a:t>Without the </a:t>
            </a:r>
            <a:r>
              <a:rPr lang="en-US" sz="1000" dirty="0" err="1"/>
              <a:t>nowait</a:t>
            </a:r>
            <a:r>
              <a:rPr lang="en-US" sz="1000" dirty="0"/>
              <a:t> clause – all the threads in the upper for loop would have to complete at meet at the implied barrier at the end of the first loop – BEFORE any threads could begin execution in the second loop.</a:t>
            </a:r>
          </a:p>
          <a:p>
            <a:endParaRPr lang="en-US" sz="1000" dirty="0"/>
          </a:p>
          <a:p>
            <a:r>
              <a:rPr lang="en-US" sz="1000" dirty="0"/>
              <a:t>BUT</a:t>
            </a:r>
          </a:p>
          <a:p>
            <a:r>
              <a:rPr lang="en-US" sz="1000" dirty="0"/>
              <a:t>With the </a:t>
            </a:r>
            <a:r>
              <a:rPr lang="en-US" sz="1000" dirty="0" err="1"/>
              <a:t>nowait</a:t>
            </a:r>
            <a:r>
              <a:rPr lang="en-US" sz="1000" dirty="0"/>
              <a:t> clause, some threads that complete the upper loop early – can actually go on through and begin calculation in the lower second loop – WITHOUT having to wait for the rest of the threads in the upper loop</a:t>
            </a:r>
          </a:p>
          <a:p>
            <a:endParaRPr lang="en-US" sz="1000" dirty="0"/>
          </a:p>
          <a:p>
            <a:r>
              <a:rPr lang="en-US" dirty="0"/>
              <a:t>We've examined the </a:t>
            </a:r>
            <a:r>
              <a:rPr lang="en-US" dirty="0" err="1"/>
              <a:t>nowait</a:t>
            </a:r>
            <a:r>
              <a:rPr lang="en-US" dirty="0"/>
              <a:t> - clause - now </a:t>
            </a:r>
            <a:r>
              <a:rPr lang="en-US" dirty="0" err="1"/>
              <a:t>lets</a:t>
            </a:r>
            <a:r>
              <a:rPr lang="en-US" dirty="0"/>
              <a:t> look at the explicit barrier construct</a:t>
            </a:r>
          </a:p>
        </p:txBody>
      </p:sp>
    </p:spTree>
    <p:extLst>
      <p:ext uri="{BB962C8B-B14F-4D97-AF65-F5344CB8AC3E}">
        <p14:creationId xmlns:p14="http://schemas.microsoft.com/office/powerpoint/2010/main" val="763089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284E53-EF4B-43D9-AE97-D3BF0EBAE6B8}" type="slidenum">
              <a:rPr lang="en-US"/>
              <a:pPr/>
              <a:t>60</a:t>
            </a:fld>
            <a:endParaRPr lang="en-US"/>
          </a:p>
        </p:txBody>
      </p:sp>
      <p:sp>
        <p:nvSpPr>
          <p:cNvPr id="621570" name="Rectangle 2"/>
          <p:cNvSpPr>
            <a:spLocks noGrp="1" noRot="1" noChangeAspect="1" noChangeArrowheads="1" noTextEdit="1"/>
          </p:cNvSpPr>
          <p:nvPr>
            <p:ph type="sldImg"/>
          </p:nvPr>
        </p:nvSpPr>
        <p:spPr>
          <a:xfrm>
            <a:off x="2293938" y="285750"/>
            <a:ext cx="4481512" cy="3360738"/>
          </a:xfrm>
          <a:ln w="12700" cap="flat">
            <a:solidFill>
              <a:schemeClr val="tx1"/>
            </a:solidFill>
          </a:ln>
          <a:extLst>
            <a:ext uri="{909E8E84-426E-40DD-AFC4-6F175D3DCCD1}">
              <a14:hiddenFill xmlns:a14="http://schemas.microsoft.com/office/drawing/2010/main">
                <a:noFill/>
              </a14:hiddenFill>
            </a:ext>
          </a:extLst>
        </p:spPr>
      </p:sp>
      <p:sp>
        <p:nvSpPr>
          <p:cNvPr id="621571" name="Rectangle 3"/>
          <p:cNvSpPr>
            <a:spLocks noGrp="1" noChangeArrowheads="1"/>
          </p:cNvSpPr>
          <p:nvPr>
            <p:ph type="body" idx="1"/>
          </p:nvPr>
        </p:nvSpPr>
        <p:spPr>
          <a:xfrm>
            <a:off x="303425" y="3735229"/>
            <a:ext cx="8700311" cy="2989157"/>
          </a:xfrm>
          <a:noFill/>
          <a:ln/>
        </p:spPr>
        <p:txBody>
          <a:bodyPr lIns="92229" tIns="46898" rIns="92229" bIns="46898"/>
          <a:lstStyle/>
          <a:p>
            <a:r>
              <a:rPr lang="en-US" b="1"/>
              <a:t>Script:</a:t>
            </a:r>
          </a:p>
          <a:p>
            <a:pPr>
              <a:lnSpc>
                <a:spcPct val="88000"/>
              </a:lnSpc>
            </a:pPr>
            <a:r>
              <a:rPr lang="en-US"/>
              <a:t>The barrier construct is just a way for a user to explicitly place a barrier wherever he wishes in a parallel region.  Just as it is for implicit barriers, the barrier clause forces all threads to wait until all threads arrive.</a:t>
            </a:r>
          </a:p>
          <a:p>
            <a:pPr>
              <a:lnSpc>
                <a:spcPct val="88000"/>
              </a:lnSpc>
            </a:pPr>
            <a:endParaRPr lang="en-US"/>
          </a:p>
          <a:p>
            <a:pPr>
              <a:lnSpc>
                <a:spcPct val="88000"/>
              </a:lnSpc>
            </a:pPr>
            <a:r>
              <a:rPr lang="en-US"/>
              <a:t>In the example above – all threads in the parallel region participate in DoSomeWork(A,B) one by one – as they asll complete DoSomeWork(A,B) and the printf – they are now all forced to wait until all threads have completed their work – then ONCE ALL THREADs have met up at the omp barrier, all threads are allowed to do the second roud of work on DoSomeWork(B,C)</a:t>
            </a:r>
          </a:p>
          <a:p>
            <a:pPr>
              <a:lnSpc>
                <a:spcPct val="88000"/>
              </a:lnSpc>
            </a:pPr>
            <a:endParaRPr lang="en-US"/>
          </a:p>
          <a:p>
            <a:pPr>
              <a:lnSpc>
                <a:spcPct val="88000"/>
              </a:lnSpc>
            </a:pPr>
            <a:r>
              <a:rPr lang="en-US"/>
              <a:t>This is one way to guarantee that the NO threads are altering values of B in the upper section while other threads are consuming B in the lower section</a:t>
            </a:r>
          </a:p>
          <a:p>
            <a:pPr>
              <a:lnSpc>
                <a:spcPct val="88000"/>
              </a:lnSpc>
            </a:pPr>
            <a:endParaRPr lang="en-US"/>
          </a:p>
          <a:p>
            <a:pPr>
              <a:lnSpc>
                <a:spcPct val="88000"/>
              </a:lnSpc>
            </a:pPr>
            <a:r>
              <a:rPr lang="en-US"/>
              <a:t>That wraps up barriers – lets look at the atomic contruct</a:t>
            </a:r>
          </a:p>
        </p:txBody>
      </p:sp>
    </p:spTree>
    <p:extLst>
      <p:ext uri="{BB962C8B-B14F-4D97-AF65-F5344CB8AC3E}">
        <p14:creationId xmlns:p14="http://schemas.microsoft.com/office/powerpoint/2010/main" val="9129986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A021E-9FD1-4FDD-869B-869D4B63C54B}" type="slidenum">
              <a:rPr lang="en-US"/>
              <a:pPr/>
              <a:t>61</a:t>
            </a:fld>
            <a:endParaRPr lang="en-US"/>
          </a:p>
        </p:txBody>
      </p:sp>
      <p:sp>
        <p:nvSpPr>
          <p:cNvPr id="623618" name="Rectangle 2"/>
          <p:cNvSpPr>
            <a:spLocks noGrp="1" noRot="1" noChangeAspect="1" noChangeArrowheads="1" noTextEdit="1"/>
          </p:cNvSpPr>
          <p:nvPr>
            <p:ph type="sldImg"/>
          </p:nvPr>
        </p:nvSpPr>
        <p:spPr>
          <a:xfrm>
            <a:off x="2293938" y="285750"/>
            <a:ext cx="4481512" cy="3360738"/>
          </a:xfrm>
          <a:ln w="12700" cap="flat">
            <a:solidFill>
              <a:schemeClr val="tx1"/>
            </a:solidFill>
          </a:ln>
          <a:extLst>
            <a:ext uri="{909E8E84-426E-40DD-AFC4-6F175D3DCCD1}">
              <a14:hiddenFill xmlns:a14="http://schemas.microsoft.com/office/drawing/2010/main">
                <a:noFill/>
              </a14:hiddenFill>
            </a:ext>
          </a:extLst>
        </p:spPr>
      </p:sp>
      <p:sp>
        <p:nvSpPr>
          <p:cNvPr id="623619" name="Rectangle 3"/>
          <p:cNvSpPr>
            <a:spLocks noGrp="1" noChangeArrowheads="1"/>
          </p:cNvSpPr>
          <p:nvPr>
            <p:ph type="body" idx="1"/>
          </p:nvPr>
        </p:nvSpPr>
        <p:spPr>
          <a:xfrm>
            <a:off x="303425" y="3735229"/>
            <a:ext cx="8700311" cy="2989157"/>
          </a:xfrm>
          <a:noFill/>
          <a:ln/>
        </p:spPr>
        <p:txBody>
          <a:bodyPr lIns="92229" tIns="46898" rIns="92229" bIns="46898"/>
          <a:lstStyle/>
          <a:p>
            <a:r>
              <a:rPr lang="en-US" b="1" dirty="0"/>
              <a:t>Script:</a:t>
            </a:r>
          </a:p>
          <a:p>
            <a:r>
              <a:rPr lang="en-US" dirty="0"/>
              <a:t>The Atomic Construct can be considered to be a special case of a critical section with some limitations.  The limitations are that it only applies to simple updates of memory locations</a:t>
            </a:r>
          </a:p>
          <a:p>
            <a:endParaRPr lang="en-US" dirty="0"/>
          </a:p>
          <a:p>
            <a:r>
              <a:rPr lang="en-US" dirty="0"/>
              <a:t>Since index[i] can be the same for different i values, the update to x must be protected.  Use of a critical section would serialize updates to x.  Atomic protects individual elements of x array, so that if multiple, concurrent instances of index[i] are different, updates can still be done in parallel.</a:t>
            </a:r>
          </a:p>
          <a:p>
            <a:endParaRPr lang="en-US" dirty="0"/>
          </a:p>
          <a:p>
            <a:r>
              <a:rPr lang="en-US" dirty="0"/>
              <a:t>That nearly concludes the class – we just need to take some time to tale about what kinds of courses or curriculums would be best served by this material and also to quickly fly by the advanced topics to just show what is left to the reader.</a:t>
            </a:r>
          </a:p>
        </p:txBody>
      </p:sp>
    </p:spTree>
    <p:extLst>
      <p:ext uri="{BB962C8B-B14F-4D97-AF65-F5344CB8AC3E}">
        <p14:creationId xmlns:p14="http://schemas.microsoft.com/office/powerpoint/2010/main" val="1390051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A2717A-3DF0-4AB1-B905-1310B424A865}" type="slidenum">
              <a:rPr lang="en-US"/>
              <a:pPr/>
              <a:t>13</a:t>
            </a:fld>
            <a:endParaRPr lang="en-US"/>
          </a:p>
        </p:txBody>
      </p:sp>
      <p:sp>
        <p:nvSpPr>
          <p:cNvPr id="515074" name="Rectangle 2"/>
          <p:cNvSpPr>
            <a:spLocks noGrp="1" noRot="1" noChangeAspect="1" noChangeArrowheads="1" noTextEdit="1"/>
          </p:cNvSpPr>
          <p:nvPr>
            <p:ph type="sldImg"/>
          </p:nvPr>
        </p:nvSpPr>
        <p:spPr>
          <a:xfrm>
            <a:off x="2776538" y="650875"/>
            <a:ext cx="3508375" cy="2632075"/>
          </a:xfrm>
          <a:ln/>
        </p:spPr>
      </p:sp>
      <p:sp>
        <p:nvSpPr>
          <p:cNvPr id="515075" name="Rectangle 3"/>
          <p:cNvSpPr>
            <a:spLocks noGrp="1" noChangeArrowheads="1"/>
          </p:cNvSpPr>
          <p:nvPr>
            <p:ph type="body" idx="1"/>
          </p:nvPr>
        </p:nvSpPr>
        <p:spPr>
          <a:xfrm>
            <a:off x="309881" y="3389577"/>
            <a:ext cx="8698159" cy="2846758"/>
          </a:xfrm>
        </p:spPr>
        <p:txBody>
          <a:bodyPr/>
          <a:lstStyle/>
          <a:p>
            <a:r>
              <a:rPr lang="en-US" b="1"/>
              <a:t>Script:</a:t>
            </a:r>
          </a:p>
          <a:p>
            <a:r>
              <a:rPr lang="en-US"/>
              <a:t>Most of the constructs we will looking at in OpenMP are compiler directives or pragmas.</a:t>
            </a:r>
          </a:p>
          <a:p>
            <a:r>
              <a:rPr lang="en-US"/>
              <a:t>The C/C++ and Fortran versions of these directives are shown here. </a:t>
            </a:r>
          </a:p>
          <a:p>
            <a:endParaRPr lang="en-US" sz="1600"/>
          </a:p>
          <a:p>
            <a:r>
              <a:rPr lang="en-US" sz="1600"/>
              <a:t>C and C++, the pragmas take the form:</a:t>
            </a:r>
          </a:p>
          <a:p>
            <a:pPr lvl="3">
              <a:lnSpc>
                <a:spcPct val="85000"/>
              </a:lnSpc>
            </a:pPr>
            <a:r>
              <a:rPr lang="en-US" sz="1600">
                <a:solidFill>
                  <a:srgbClr val="FFFF66"/>
                </a:solidFill>
                <a:latin typeface="Courier New" pitchFamily="49" charset="0"/>
              </a:rPr>
              <a:t>#pragma omp </a:t>
            </a:r>
            <a:r>
              <a:rPr lang="en-US" sz="1600" i="1">
                <a:solidFill>
                  <a:srgbClr val="FFFF66"/>
                </a:solidFill>
                <a:latin typeface="Courier New" pitchFamily="49" charset="0"/>
              </a:rPr>
              <a:t>construct [clause [clause] where clauses are optional modifiers</a:t>
            </a:r>
            <a:endParaRPr lang="en-US"/>
          </a:p>
          <a:p>
            <a:endParaRPr lang="en-US"/>
          </a:p>
          <a:p>
            <a:r>
              <a:rPr lang="en-US"/>
              <a:t>Be sure to include “omp.h” if you intend to use any routines from the OpenMP Library.</a:t>
            </a:r>
          </a:p>
          <a:p>
            <a:endParaRPr lang="en-US"/>
          </a:p>
          <a:p>
            <a:r>
              <a:rPr lang="en-US"/>
              <a:t>Now let look at some environment variables that control OpenMP behavior </a:t>
            </a:r>
          </a:p>
          <a:p>
            <a:endParaRPr lang="en-US"/>
          </a:p>
          <a:p>
            <a:r>
              <a:rPr lang="en-US" b="1"/>
              <a:t>Note to Fortran Users:</a:t>
            </a:r>
          </a:p>
          <a:p>
            <a:r>
              <a:rPr lang="en-US"/>
              <a:t>For Fortran, you can also use other sentinel’s (!$OMP), but these must exactly line up on columns 1-5.  Column 6 must be blank or contain a + indicating that this line is a continuation from the previous line.</a:t>
            </a:r>
          </a:p>
          <a:p>
            <a:endParaRPr lang="en-US">
              <a:solidFill>
                <a:srgbClr val="000000"/>
              </a:solidFill>
              <a:latin typeface="Courier New" pitchFamily="49" charset="0"/>
            </a:endParaRPr>
          </a:p>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03959C-E0D8-4233-AAEB-7287D79C9971}" type="slidenum">
              <a:rPr lang="en-US"/>
              <a:pPr/>
              <a:t>62</a:t>
            </a:fld>
            <a:endParaRPr lang="en-US"/>
          </a:p>
        </p:txBody>
      </p:sp>
      <p:sp>
        <p:nvSpPr>
          <p:cNvPr id="592898" name="Rectangle 2"/>
          <p:cNvSpPr>
            <a:spLocks noGrp="1" noRot="1" noChangeAspect="1" noChangeArrowheads="1" noTextEdit="1"/>
          </p:cNvSpPr>
          <p:nvPr>
            <p:ph type="sldImg"/>
          </p:nvPr>
        </p:nvSpPr>
        <p:spPr>
          <a:xfrm>
            <a:off x="2776538" y="650875"/>
            <a:ext cx="3508375" cy="2632075"/>
          </a:xfrm>
          <a:ln/>
        </p:spPr>
      </p:sp>
      <p:sp>
        <p:nvSpPr>
          <p:cNvPr id="592899" name="Rectangle 3"/>
          <p:cNvSpPr>
            <a:spLocks noGrp="1" noChangeArrowheads="1"/>
          </p:cNvSpPr>
          <p:nvPr>
            <p:ph type="body" idx="1"/>
          </p:nvPr>
        </p:nvSpPr>
        <p:spPr>
          <a:xfrm>
            <a:off x="309881" y="3389578"/>
            <a:ext cx="8698159" cy="2845541"/>
          </a:xfrm>
        </p:spPr>
        <p:txBody>
          <a:bodyPr/>
          <a:lstStyle/>
          <a:p>
            <a:r>
              <a:rPr lang="en-US" b="1"/>
              <a:t>Script:</a:t>
            </a:r>
          </a:p>
          <a:p>
            <a:endParaRPr lang="en-US"/>
          </a:p>
          <a:p>
            <a:r>
              <a:rPr lang="en-US"/>
              <a:t>Here we see a simple minded dot product.  We have used a parallel for construct with a shared clause.</a:t>
            </a:r>
          </a:p>
          <a:p>
            <a:endParaRPr lang="en-US"/>
          </a:p>
          <a:p>
            <a:r>
              <a:rPr lang="en-US"/>
              <a:t>So what is the problem?</a:t>
            </a:r>
          </a:p>
          <a:p>
            <a:r>
              <a:rPr lang="en-US"/>
              <a:t>Answer:</a:t>
            </a:r>
          </a:p>
          <a:p>
            <a:r>
              <a:rPr lang="en-US"/>
              <a:t>Multiple threads modifying sum with no protection – this is a race condition!</a:t>
            </a:r>
          </a:p>
          <a:p>
            <a:endParaRPr lang="en-US"/>
          </a:p>
          <a:p>
            <a:r>
              <a:rPr lang="en-US"/>
              <a:t>Let talk about race condition some more on the next slide</a:t>
            </a:r>
          </a:p>
          <a:p>
            <a:endParaRPr lang="en-US"/>
          </a:p>
        </p:txBody>
      </p:sp>
    </p:spTree>
    <p:extLst>
      <p:ext uri="{BB962C8B-B14F-4D97-AF65-F5344CB8AC3E}">
        <p14:creationId xmlns:p14="http://schemas.microsoft.com/office/powerpoint/2010/main" val="20859117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9C621E-15B8-42C1-9C7F-572A3DEB6472}" type="slidenum">
              <a:rPr lang="en-US"/>
              <a:pPr/>
              <a:t>63</a:t>
            </a:fld>
            <a:endParaRPr lang="en-US"/>
          </a:p>
        </p:txBody>
      </p:sp>
      <p:sp>
        <p:nvSpPr>
          <p:cNvPr id="594946" name="Rectangle 2"/>
          <p:cNvSpPr>
            <a:spLocks noGrp="1" noRot="1" noChangeAspect="1" noChangeArrowheads="1" noTextEdit="1"/>
          </p:cNvSpPr>
          <p:nvPr>
            <p:ph type="sldImg"/>
          </p:nvPr>
        </p:nvSpPr>
        <p:spPr>
          <a:ln/>
        </p:spPr>
      </p:sp>
      <p:sp>
        <p:nvSpPr>
          <p:cNvPr id="594947" name="Rectangle 3"/>
          <p:cNvSpPr>
            <a:spLocks noGrp="1" noChangeArrowheads="1"/>
          </p:cNvSpPr>
          <p:nvPr>
            <p:ph type="body" idx="1"/>
          </p:nvPr>
        </p:nvSpPr>
        <p:spPr/>
        <p:txBody>
          <a:bodyPr/>
          <a:lstStyle/>
          <a:p>
            <a:r>
              <a:rPr lang="en-US" b="1" dirty="0"/>
              <a:t>Script:</a:t>
            </a:r>
          </a:p>
          <a:p>
            <a:r>
              <a:rPr lang="en-US" dirty="0"/>
              <a:t>A race condition is nondeterministic behavior caused by the times at which two or more threads access a shared variable</a:t>
            </a:r>
          </a:p>
          <a:p>
            <a:endParaRPr lang="en-US" dirty="0"/>
          </a:p>
          <a:p>
            <a:r>
              <a:rPr lang="en-US" dirty="0" err="1"/>
              <a:t>Lets</a:t>
            </a:r>
            <a:r>
              <a:rPr lang="en-US" dirty="0"/>
              <a:t> look at the code snippet below</a:t>
            </a:r>
          </a:p>
          <a:p>
            <a:r>
              <a:rPr lang="en-US" dirty="0"/>
              <a:t>area = area + 4/(1+x*x)</a:t>
            </a:r>
          </a:p>
          <a:p>
            <a:endParaRPr lang="en-US" dirty="0"/>
          </a:p>
          <a:p>
            <a:r>
              <a:rPr lang="en-US" dirty="0"/>
              <a:t>If variable “area” is private, then the individual subtotals will be lost when the loop is exited.</a:t>
            </a:r>
          </a:p>
          <a:p>
            <a:endParaRPr lang="en-US" dirty="0"/>
          </a:p>
          <a:p>
            <a:r>
              <a:rPr lang="en-US" dirty="0"/>
              <a:t>But if variable “area” is shared, then we could run into a race condition.</a:t>
            </a:r>
          </a:p>
          <a:p>
            <a:endParaRPr lang="en-US" dirty="0"/>
          </a:p>
          <a:p>
            <a:r>
              <a:rPr lang="en-US" dirty="0"/>
              <a:t>So – we have a quandary. On the one hand I want area to be shared because I want to combine partial sums from thread A &amp; thread B – on the other hand – I don’t want a data race?</a:t>
            </a:r>
          </a:p>
          <a:p>
            <a:endParaRPr lang="en-US" dirty="0"/>
          </a:p>
          <a:p>
            <a:endParaRPr lang="en-US" dirty="0"/>
          </a:p>
          <a:p>
            <a:endParaRPr lang="en-US" dirty="0"/>
          </a:p>
          <a:p>
            <a:r>
              <a:rPr lang="en-US" dirty="0"/>
              <a:t>The next few slides will illustrate the problem.</a:t>
            </a:r>
          </a:p>
        </p:txBody>
      </p:sp>
    </p:spTree>
    <p:extLst>
      <p:ext uri="{BB962C8B-B14F-4D97-AF65-F5344CB8AC3E}">
        <p14:creationId xmlns:p14="http://schemas.microsoft.com/office/powerpoint/2010/main" val="6585799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49DAD5-3AC8-40DA-8E05-DF86F1C6382F}" type="slidenum">
              <a:rPr lang="en-US"/>
              <a:pPr/>
              <a:t>64</a:t>
            </a:fld>
            <a:endParaRPr lang="en-US"/>
          </a:p>
        </p:txBody>
      </p:sp>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p:txBody>
          <a:bodyPr/>
          <a:lstStyle/>
          <a:p>
            <a:r>
              <a:rPr lang="en-US" b="1"/>
              <a:t>Script:</a:t>
            </a:r>
          </a:p>
          <a:p>
            <a:r>
              <a:rPr lang="en-US"/>
              <a:t>If thread A references “area”, adds to its value, and assigns the new value to “area” before thread B references “area”, then everything is okay.</a:t>
            </a:r>
          </a:p>
          <a:p>
            <a:r>
              <a:rPr lang="en-US"/>
              <a:t>However, if thread B accesses the old value of “area” before thread A writes back the updated value, then variable “area” ends up with the wrong total. The value added by thread A is lost.</a:t>
            </a:r>
          </a:p>
          <a:p>
            <a:endParaRPr lang="en-US"/>
          </a:p>
          <a:p>
            <a:r>
              <a:rPr lang="en-US"/>
              <a:t>We see that in a data race condition, the order of execution of each thread can change the resulting calculations</a:t>
            </a:r>
          </a:p>
          <a:p>
            <a:endParaRPr lang="en-US"/>
          </a:p>
          <a:p>
            <a:endParaRPr lang="en-US"/>
          </a:p>
        </p:txBody>
      </p:sp>
    </p:spTree>
    <p:extLst>
      <p:ext uri="{BB962C8B-B14F-4D97-AF65-F5344CB8AC3E}">
        <p14:creationId xmlns:p14="http://schemas.microsoft.com/office/powerpoint/2010/main" val="14727374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599940-50BD-4278-8907-DAF2298812DE}" type="slidenum">
              <a:rPr lang="en-US"/>
              <a:pPr/>
              <a:t>65</a:t>
            </a:fld>
            <a:endParaRPr lang="en-US"/>
          </a:p>
        </p:txBody>
      </p:sp>
      <p:sp>
        <p:nvSpPr>
          <p:cNvPr id="599042" name="Rectangle 2"/>
          <p:cNvSpPr>
            <a:spLocks noGrp="1" noRot="1" noChangeAspect="1" noChangeArrowheads="1" noTextEdit="1"/>
          </p:cNvSpPr>
          <p:nvPr>
            <p:ph type="sldImg"/>
          </p:nvPr>
        </p:nvSpPr>
        <p:spPr>
          <a:ln/>
        </p:spPr>
      </p:sp>
      <p:sp>
        <p:nvSpPr>
          <p:cNvPr id="599043" name="Rectangle 3"/>
          <p:cNvSpPr>
            <a:spLocks noGrp="1" noChangeArrowheads="1"/>
          </p:cNvSpPr>
          <p:nvPr>
            <p:ph type="body" idx="1"/>
          </p:nvPr>
        </p:nvSpPr>
        <p:spPr/>
        <p:txBody>
          <a:bodyPr/>
          <a:lstStyle/>
          <a:p>
            <a:pPr>
              <a:lnSpc>
                <a:spcPct val="90000"/>
              </a:lnSpc>
            </a:pPr>
            <a:r>
              <a:rPr lang="en-US" b="1" dirty="0"/>
              <a:t>Script:</a:t>
            </a:r>
          </a:p>
          <a:p>
            <a:pPr>
              <a:lnSpc>
                <a:spcPct val="90000"/>
              </a:lnSpc>
            </a:pPr>
            <a:r>
              <a:rPr lang="en-US" dirty="0"/>
              <a:t>To resolve this issue – let’s consider a using a pragma </a:t>
            </a:r>
            <a:r>
              <a:rPr lang="en-US" dirty="0" err="1"/>
              <a:t>omp</a:t>
            </a:r>
            <a:r>
              <a:rPr lang="en-US" dirty="0"/>
              <a:t> critical – also called a critical section.</a:t>
            </a:r>
          </a:p>
          <a:p>
            <a:pPr>
              <a:lnSpc>
                <a:spcPct val="90000"/>
              </a:lnSpc>
            </a:pPr>
            <a:r>
              <a:rPr lang="en-US" dirty="0"/>
              <a:t> We’ll go over the critical section in more detail on the next slide, but for now let’s get a feel for how it works.</a:t>
            </a:r>
          </a:p>
          <a:p>
            <a:pPr>
              <a:lnSpc>
                <a:spcPct val="90000"/>
              </a:lnSpc>
            </a:pPr>
            <a:endParaRPr lang="en-US" dirty="0"/>
          </a:p>
          <a:p>
            <a:pPr>
              <a:lnSpc>
                <a:spcPct val="90000"/>
              </a:lnSpc>
            </a:pPr>
            <a:r>
              <a:rPr lang="en-US" dirty="0"/>
              <a:t>The critical section allows only one thread to enter it at a given time.  A critical section “protects’ the next immediate statement or code block – in this case – </a:t>
            </a:r>
          </a:p>
          <a:p>
            <a:pPr>
              <a:lnSpc>
                <a:spcPct val="90000"/>
              </a:lnSpc>
            </a:pPr>
            <a:r>
              <a:rPr lang="en-US" dirty="0"/>
              <a:t>sum += a[i] + b[i];</a:t>
            </a:r>
          </a:p>
          <a:p>
            <a:pPr>
              <a:lnSpc>
                <a:spcPct val="90000"/>
              </a:lnSpc>
            </a:pPr>
            <a:endParaRPr lang="en-US" dirty="0"/>
          </a:p>
          <a:p>
            <a:pPr>
              <a:lnSpc>
                <a:spcPct val="90000"/>
              </a:lnSpc>
            </a:pPr>
            <a:r>
              <a:rPr lang="en-US" dirty="0"/>
              <a:t>Whichever thread, A or B, gets to the critical section first, that thread is guaranteed exclusive access to </a:t>
            </a:r>
            <a:r>
              <a:rPr lang="en-US" dirty="0" err="1"/>
              <a:t>to</a:t>
            </a:r>
            <a:r>
              <a:rPr lang="en-US" dirty="0"/>
              <a:t> that protected code region (called a critical region).  Once the thread leaves the critical section, the other thread is allowed to enter.</a:t>
            </a:r>
          </a:p>
          <a:p>
            <a:pPr>
              <a:lnSpc>
                <a:spcPct val="90000"/>
              </a:lnSpc>
            </a:pPr>
            <a:endParaRPr lang="en-US" dirty="0"/>
          </a:p>
          <a:p>
            <a:pPr>
              <a:lnSpc>
                <a:spcPct val="90000"/>
              </a:lnSpc>
            </a:pPr>
            <a:r>
              <a:rPr lang="en-US" dirty="0"/>
              <a:t>This ability of the critical section to force threads to “take turns” is what prevents the race condition</a:t>
            </a:r>
          </a:p>
          <a:p>
            <a:pPr>
              <a:lnSpc>
                <a:spcPct val="90000"/>
              </a:lnSpc>
            </a:pPr>
            <a:endParaRPr lang="en-US" dirty="0"/>
          </a:p>
          <a:p>
            <a:pPr>
              <a:lnSpc>
                <a:spcPct val="90000"/>
              </a:lnSpc>
            </a:pPr>
            <a:r>
              <a:rPr lang="en-US" dirty="0" err="1"/>
              <a:t>Lets</a:t>
            </a:r>
            <a:r>
              <a:rPr lang="en-US" dirty="0"/>
              <a:t> look a little closer at the anatomy of an </a:t>
            </a:r>
            <a:r>
              <a:rPr lang="en-US" sz="1300" dirty="0"/>
              <a:t>OpenMP* Critical Construct</a:t>
            </a:r>
          </a:p>
        </p:txBody>
      </p:sp>
    </p:spTree>
    <p:extLst>
      <p:ext uri="{BB962C8B-B14F-4D97-AF65-F5344CB8AC3E}">
        <p14:creationId xmlns:p14="http://schemas.microsoft.com/office/powerpoint/2010/main" val="29361686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5D7FB8-DFB3-4725-A756-F2EB9E8CE1A3}" type="slidenum">
              <a:rPr lang="en-US"/>
              <a:pPr/>
              <a:t>66</a:t>
            </a:fld>
            <a:endParaRPr lang="en-US"/>
          </a:p>
        </p:txBody>
      </p:sp>
      <p:sp>
        <p:nvSpPr>
          <p:cNvPr id="601090" name="Rectangle 2"/>
          <p:cNvSpPr>
            <a:spLocks noGrp="1" noRot="1" noChangeAspect="1" noChangeArrowheads="1" noTextEdit="1"/>
          </p:cNvSpPr>
          <p:nvPr>
            <p:ph type="sldImg"/>
          </p:nvPr>
        </p:nvSpPr>
        <p:spPr>
          <a:xfrm>
            <a:off x="2293938" y="285750"/>
            <a:ext cx="4481512" cy="3360738"/>
          </a:xfrm>
          <a:ln w="12700" cap="flat">
            <a:solidFill>
              <a:schemeClr val="tx1"/>
            </a:solidFill>
          </a:ln>
          <a:extLst>
            <a:ext uri="{909E8E84-426E-40DD-AFC4-6F175D3DCCD1}">
              <a14:hiddenFill xmlns:a14="http://schemas.microsoft.com/office/drawing/2010/main">
                <a:noFill/>
              </a14:hiddenFill>
            </a:ext>
          </a:extLst>
        </p:spPr>
      </p:sp>
      <p:sp>
        <p:nvSpPr>
          <p:cNvPr id="601091" name="Rectangle 3"/>
          <p:cNvSpPr>
            <a:spLocks noGrp="1" noChangeArrowheads="1"/>
          </p:cNvSpPr>
          <p:nvPr>
            <p:ph type="body" idx="1"/>
          </p:nvPr>
        </p:nvSpPr>
        <p:spPr>
          <a:xfrm>
            <a:off x="303425" y="3735229"/>
            <a:ext cx="8700311" cy="2989157"/>
          </a:xfrm>
          <a:noFill/>
          <a:ln/>
        </p:spPr>
        <p:txBody>
          <a:bodyPr lIns="92229" tIns="46898" rIns="92229" bIns="46898"/>
          <a:lstStyle/>
          <a:p>
            <a:r>
              <a:rPr lang="en-US" b="1" dirty="0"/>
              <a:t>Script:</a:t>
            </a:r>
          </a:p>
          <a:p>
            <a:r>
              <a:rPr lang="en-US" dirty="0"/>
              <a:t>The </a:t>
            </a:r>
            <a:r>
              <a:rPr lang="en-US" sz="1300" dirty="0"/>
              <a:t>OpenMP* Critical Construct simply defines a critical region on a structured code block</a:t>
            </a:r>
          </a:p>
          <a:p>
            <a:endParaRPr lang="en-US" sz="1300" dirty="0"/>
          </a:p>
          <a:p>
            <a:r>
              <a:rPr lang="en-US" sz="1300" dirty="0"/>
              <a:t>Threads wait their turn –at a time, only one calls </a:t>
            </a:r>
            <a:r>
              <a:rPr lang="en-US" sz="1300" dirty="0" err="1"/>
              <a:t>consum</a:t>
            </a:r>
            <a:r>
              <a:rPr lang="en-US" sz="1300" dirty="0"/>
              <a:t>() thereby protecting RES from race conditions</a:t>
            </a:r>
          </a:p>
          <a:p>
            <a:r>
              <a:rPr lang="en-US" sz="1300" dirty="0"/>
              <a:t>Naming the critical construct  </a:t>
            </a:r>
            <a:r>
              <a:rPr lang="en-US" sz="1300" dirty="0" err="1"/>
              <a:t>RES_lock</a:t>
            </a:r>
            <a:r>
              <a:rPr lang="en-US" sz="1300" dirty="0"/>
              <a:t> is optional. With named critical regions - a</a:t>
            </a:r>
            <a:r>
              <a:rPr lang="en-US" dirty="0"/>
              <a:t> thread waits at the start of a critical region identified by a given name until no other thread in the program is executing a critical region with that same name. Critical sections not specifically named by </a:t>
            </a:r>
            <a:r>
              <a:rPr lang="en-US" b="1" dirty="0" err="1"/>
              <a:t>omp</a:t>
            </a:r>
            <a:r>
              <a:rPr lang="en-US" b="1" dirty="0"/>
              <a:t> critical</a:t>
            </a:r>
            <a:r>
              <a:rPr lang="en-US" dirty="0"/>
              <a:t> directive invocation are mapped to the same unspecified name.</a:t>
            </a:r>
          </a:p>
          <a:p>
            <a:endParaRPr lang="en-US" dirty="0"/>
          </a:p>
          <a:p>
            <a:r>
              <a:rPr lang="en-US" dirty="0"/>
              <a:t>Now let’s talk about another kind of synchronization called a reduction</a:t>
            </a:r>
          </a:p>
        </p:txBody>
      </p:sp>
    </p:spTree>
    <p:extLst>
      <p:ext uri="{BB962C8B-B14F-4D97-AF65-F5344CB8AC3E}">
        <p14:creationId xmlns:p14="http://schemas.microsoft.com/office/powerpoint/2010/main" val="1549554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829726-7042-477D-B5F7-65839D35BEEA}" type="slidenum">
              <a:rPr lang="en-US"/>
              <a:pPr/>
              <a:t>67</a:t>
            </a:fld>
            <a:endParaRPr lang="en-US"/>
          </a:p>
        </p:txBody>
      </p:sp>
      <p:sp>
        <p:nvSpPr>
          <p:cNvPr id="603138" name="Rectangle 2"/>
          <p:cNvSpPr>
            <a:spLocks noGrp="1" noRot="1" noChangeAspect="1" noChangeArrowheads="1" noTextEdit="1"/>
          </p:cNvSpPr>
          <p:nvPr>
            <p:ph type="sldImg"/>
          </p:nvPr>
        </p:nvSpPr>
        <p:spPr>
          <a:xfrm>
            <a:off x="2293938" y="285750"/>
            <a:ext cx="4481512" cy="3360738"/>
          </a:xfrm>
          <a:ln w="12700" cap="flat">
            <a:solidFill>
              <a:schemeClr val="tx1"/>
            </a:solidFill>
          </a:ln>
          <a:extLst>
            <a:ext uri="{909E8E84-426E-40DD-AFC4-6F175D3DCCD1}">
              <a14:hiddenFill xmlns:a14="http://schemas.microsoft.com/office/drawing/2010/main">
                <a:noFill/>
              </a14:hiddenFill>
            </a:ext>
          </a:extLst>
        </p:spPr>
      </p:sp>
      <p:sp>
        <p:nvSpPr>
          <p:cNvPr id="603139" name="Rectangle 3"/>
          <p:cNvSpPr>
            <a:spLocks noGrp="1" noChangeArrowheads="1"/>
          </p:cNvSpPr>
          <p:nvPr>
            <p:ph type="body" idx="1"/>
          </p:nvPr>
        </p:nvSpPr>
        <p:spPr>
          <a:xfrm>
            <a:off x="303425" y="3735229"/>
            <a:ext cx="8700311" cy="2989157"/>
          </a:xfrm>
          <a:noFill/>
          <a:ln/>
        </p:spPr>
        <p:txBody>
          <a:bodyPr lIns="92229" tIns="46898" rIns="92229" bIns="46898"/>
          <a:lstStyle/>
          <a:p>
            <a:r>
              <a:rPr lang="en-US" b="1" dirty="0"/>
              <a:t>Script:</a:t>
            </a:r>
          </a:p>
          <a:p>
            <a:r>
              <a:rPr lang="en-US" sz="1300" dirty="0"/>
              <a:t>OpenMP* Reduction Clause is clause is used to combine an array of values into a single combined scalar value based on the “op” operation passed in the parameter list.    The reduction clause is used for very common math operations on large quantities of data – called a reduction. A reduction “reduces” the data in a list or array down to a representative single value – a scalar value.</a:t>
            </a:r>
          </a:p>
          <a:p>
            <a:endParaRPr lang="en-US" sz="1300" dirty="0"/>
          </a:p>
          <a:p>
            <a:r>
              <a:rPr lang="en-US" sz="1300" dirty="0"/>
              <a:t>For example, If I want to compute the sum of a list of numbers, I can “reduce” the list to the “sum” of the list.  We’ll see a code example on the next foil</a:t>
            </a:r>
          </a:p>
          <a:p>
            <a:endParaRPr lang="en-US" sz="1300" dirty="0"/>
          </a:p>
          <a:p>
            <a:r>
              <a:rPr lang="en-US" sz="1300" dirty="0"/>
              <a:t>Before jumping to the next foil </a:t>
            </a:r>
            <a:r>
              <a:rPr lang="en-US" sz="1300" dirty="0" err="1"/>
              <a:t>lets</a:t>
            </a:r>
            <a:r>
              <a:rPr lang="en-US" sz="1300" dirty="0"/>
              <a:t> take care of some business.</a:t>
            </a:r>
          </a:p>
          <a:p>
            <a:endParaRPr lang="en-US" sz="1300" dirty="0"/>
          </a:p>
          <a:p>
            <a:pPr>
              <a:lnSpc>
                <a:spcPct val="85000"/>
              </a:lnSpc>
            </a:pPr>
            <a:r>
              <a:rPr lang="en-US" dirty="0"/>
              <a:t>The variables in “</a:t>
            </a:r>
            <a:r>
              <a:rPr lang="en-US" i="1" dirty="0"/>
              <a:t>list</a:t>
            </a:r>
            <a:r>
              <a:rPr lang="en-US" dirty="0"/>
              <a:t>” must be shared in the enclosing parallel region</a:t>
            </a:r>
          </a:p>
          <a:p>
            <a:pPr>
              <a:lnSpc>
                <a:spcPct val="85000"/>
              </a:lnSpc>
            </a:pPr>
            <a:r>
              <a:rPr lang="en-US" dirty="0"/>
              <a:t>The reduction clause must be inside parallel or work-sharing construct:</a:t>
            </a:r>
          </a:p>
          <a:p>
            <a:pPr>
              <a:lnSpc>
                <a:spcPct val="85000"/>
              </a:lnSpc>
            </a:pPr>
            <a:endParaRPr lang="en-US" dirty="0"/>
          </a:p>
          <a:p>
            <a:pPr>
              <a:lnSpc>
                <a:spcPct val="85000"/>
              </a:lnSpc>
            </a:pPr>
            <a:r>
              <a:rPr lang="en-US" dirty="0"/>
              <a:t>The way it works internally is that:</a:t>
            </a:r>
          </a:p>
          <a:p>
            <a:pPr lvl="2">
              <a:lnSpc>
                <a:spcPct val="85000"/>
              </a:lnSpc>
            </a:pPr>
            <a:r>
              <a:rPr lang="en-US" dirty="0"/>
              <a:t>A PRIVATE copy of each list variable is created and initialized depending on the “op”</a:t>
            </a:r>
          </a:p>
          <a:p>
            <a:pPr lvl="2">
              <a:lnSpc>
                <a:spcPct val="85000"/>
              </a:lnSpc>
            </a:pPr>
            <a:r>
              <a:rPr lang="en-US" dirty="0"/>
              <a:t>These copies are updated locally by threads</a:t>
            </a:r>
          </a:p>
          <a:p>
            <a:pPr lvl="2">
              <a:lnSpc>
                <a:spcPct val="85000"/>
              </a:lnSpc>
            </a:pPr>
            <a:r>
              <a:rPr lang="en-US" dirty="0"/>
              <a:t>At end of construct, local copies are combined through “op” into a single value and combined with the value in the original SHARED variable</a:t>
            </a:r>
          </a:p>
          <a:p>
            <a:pPr>
              <a:lnSpc>
                <a:spcPct val="85000"/>
              </a:lnSpc>
            </a:pPr>
            <a:endParaRPr lang="en-US" dirty="0"/>
          </a:p>
          <a:p>
            <a:pPr>
              <a:lnSpc>
                <a:spcPct val="85000"/>
              </a:lnSpc>
            </a:pPr>
            <a:r>
              <a:rPr lang="en-US" dirty="0"/>
              <a:t>Now </a:t>
            </a:r>
            <a:r>
              <a:rPr lang="en-US" dirty="0" err="1"/>
              <a:t>lets</a:t>
            </a:r>
            <a:r>
              <a:rPr lang="en-US" dirty="0"/>
              <a:t> look at the example on the next foil</a:t>
            </a:r>
          </a:p>
        </p:txBody>
      </p:sp>
    </p:spTree>
    <p:extLst>
      <p:ext uri="{BB962C8B-B14F-4D97-AF65-F5344CB8AC3E}">
        <p14:creationId xmlns:p14="http://schemas.microsoft.com/office/powerpoint/2010/main" val="27710799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400F18-0DCB-4F61-9C3A-A0E5CA207CA6}" type="slidenum">
              <a:rPr lang="en-US"/>
              <a:pPr/>
              <a:t>68</a:t>
            </a:fld>
            <a:endParaRPr lang="en-US"/>
          </a:p>
        </p:txBody>
      </p:sp>
      <p:sp>
        <p:nvSpPr>
          <p:cNvPr id="605186" name="Rectangle 2"/>
          <p:cNvSpPr>
            <a:spLocks noGrp="1" noRot="1" noChangeAspect="1" noChangeArrowheads="1" noTextEdit="1"/>
          </p:cNvSpPr>
          <p:nvPr>
            <p:ph type="sldImg"/>
          </p:nvPr>
        </p:nvSpPr>
        <p:spPr>
          <a:ln/>
        </p:spPr>
      </p:sp>
      <p:sp>
        <p:nvSpPr>
          <p:cNvPr id="605187" name="Rectangle 3"/>
          <p:cNvSpPr>
            <a:spLocks noGrp="1" noChangeArrowheads="1"/>
          </p:cNvSpPr>
          <p:nvPr>
            <p:ph type="body" idx="1"/>
          </p:nvPr>
        </p:nvSpPr>
        <p:spPr/>
        <p:txBody>
          <a:bodyPr/>
          <a:lstStyle/>
          <a:p>
            <a:r>
              <a:rPr lang="en-US" b="1" dirty="0"/>
              <a:t>Script:</a:t>
            </a:r>
          </a:p>
          <a:p>
            <a:r>
              <a:rPr lang="en-US" dirty="0"/>
              <a:t>In this example, we are computing the sum of the product of two vectors.  This is a reduction operation because I am taking an array or list or vector full of numbers and boiling the information down to a scalar.</a:t>
            </a:r>
          </a:p>
          <a:p>
            <a:endParaRPr lang="en-US" dirty="0"/>
          </a:p>
          <a:p>
            <a:r>
              <a:rPr lang="en-US" dirty="0"/>
              <a:t>To use the reduction clause – I note that the basic reduction operation is an addition and that the reduction variable is sum.  </a:t>
            </a:r>
          </a:p>
          <a:p>
            <a:r>
              <a:rPr lang="en-US" dirty="0"/>
              <a:t>I add the following pragma;</a:t>
            </a:r>
          </a:p>
          <a:p>
            <a:r>
              <a:rPr lang="en-US" b="1" dirty="0"/>
              <a:t>#pragma </a:t>
            </a:r>
            <a:r>
              <a:rPr lang="en-US" b="1" dirty="0" err="1"/>
              <a:t>omp</a:t>
            </a:r>
            <a:r>
              <a:rPr lang="en-US" b="1" dirty="0"/>
              <a:t> parallel for </a:t>
            </a:r>
            <a:r>
              <a:rPr lang="en-US" b="1" dirty="0">
                <a:solidFill>
                  <a:schemeClr val="tx2"/>
                </a:solidFill>
              </a:rPr>
              <a:t>reduction(+:sum)</a:t>
            </a:r>
          </a:p>
          <a:p>
            <a:endParaRPr lang="en-US" b="1" dirty="0">
              <a:solidFill>
                <a:schemeClr val="tx2"/>
              </a:solidFill>
            </a:endParaRPr>
          </a:p>
          <a:p>
            <a:r>
              <a:rPr lang="en-US" dirty="0">
                <a:solidFill>
                  <a:schemeClr val="tx2"/>
                </a:solidFill>
              </a:rPr>
              <a:t>The reduction will now apply a reduction to the variable sum based on the + operation</a:t>
            </a:r>
          </a:p>
          <a:p>
            <a:r>
              <a:rPr lang="en-US" dirty="0">
                <a:solidFill>
                  <a:schemeClr val="tx2"/>
                </a:solidFill>
              </a:rPr>
              <a:t>Internally – each thread sort of has its own copy of sum to add up partial sums for.  After all partial sums have been computed, all the local copies of sum are added together and stored in a “global” variable called sum accessible to the other threads but without a race condition.</a:t>
            </a:r>
          </a:p>
          <a:p>
            <a:endParaRPr lang="en-US" dirty="0">
              <a:solidFill>
                <a:schemeClr val="tx2"/>
              </a:solidFill>
            </a:endParaRPr>
          </a:p>
          <a:p>
            <a:r>
              <a:rPr lang="en-US" dirty="0">
                <a:solidFill>
                  <a:schemeClr val="tx2"/>
                </a:solidFill>
              </a:rPr>
              <a:t>Following are some of the valid math operations that reductions are designed for</a:t>
            </a:r>
          </a:p>
        </p:txBody>
      </p:sp>
    </p:spTree>
    <p:extLst>
      <p:ext uri="{BB962C8B-B14F-4D97-AF65-F5344CB8AC3E}">
        <p14:creationId xmlns:p14="http://schemas.microsoft.com/office/powerpoint/2010/main" val="10479468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4ADA2B-0C85-47FD-9F98-6655F68ED559}" type="slidenum">
              <a:rPr lang="en-US"/>
              <a:pPr/>
              <a:t>69</a:t>
            </a:fld>
            <a:endParaRPr lang="en-US"/>
          </a:p>
        </p:txBody>
      </p:sp>
      <p:sp>
        <p:nvSpPr>
          <p:cNvPr id="609282" name="Rectangle 2"/>
          <p:cNvSpPr>
            <a:spLocks noGrp="1" noRot="1" noChangeAspect="1" noChangeArrowheads="1" noTextEdit="1"/>
          </p:cNvSpPr>
          <p:nvPr>
            <p:ph type="sldImg"/>
          </p:nvPr>
        </p:nvSpPr>
        <p:spPr>
          <a:ln/>
        </p:spPr>
      </p:sp>
      <p:sp>
        <p:nvSpPr>
          <p:cNvPr id="609283" name="Rectangle 3"/>
          <p:cNvSpPr>
            <a:spLocks noGrp="1" noChangeArrowheads="1"/>
          </p:cNvSpPr>
          <p:nvPr>
            <p:ph type="body" idx="1"/>
          </p:nvPr>
        </p:nvSpPr>
        <p:spPr/>
        <p:txBody>
          <a:bodyPr/>
          <a:lstStyle/>
          <a:p>
            <a:pPr>
              <a:lnSpc>
                <a:spcPct val="80000"/>
              </a:lnSpc>
            </a:pPr>
            <a:r>
              <a:rPr lang="en-US" sz="800" b="1"/>
              <a:t>Script:</a:t>
            </a:r>
          </a:p>
          <a:p>
            <a:pPr>
              <a:lnSpc>
                <a:spcPct val="80000"/>
              </a:lnSpc>
            </a:pPr>
            <a:r>
              <a:rPr lang="en-US" sz="800"/>
              <a:t>Next we will examine a numerical integration example, where the goal is to compute the value of Pi. We’ll do this using the code for an integration.</a:t>
            </a:r>
          </a:p>
          <a:p>
            <a:pPr>
              <a:lnSpc>
                <a:spcPct val="80000"/>
              </a:lnSpc>
            </a:pPr>
            <a:endParaRPr lang="en-US" sz="800"/>
          </a:p>
          <a:p>
            <a:pPr>
              <a:lnSpc>
                <a:spcPct val="80000"/>
              </a:lnSpc>
            </a:pPr>
            <a:r>
              <a:rPr lang="en-US" sz="800"/>
              <a:t>Animation 1</a:t>
            </a:r>
          </a:p>
          <a:p>
            <a:pPr>
              <a:lnSpc>
                <a:spcPct val="80000"/>
              </a:lnSpc>
            </a:pPr>
            <a:r>
              <a:rPr lang="en-US" sz="800"/>
              <a:t>For the Math geeks out there - In this example we are looking at the code to compute the value of Pi.  It basically computes the integral from 0 to 1 of the function 4/(1+x^2).  Some of you may remember from calculus that this integral evaluates to the 4 * arctangent(x).  The 4 * arctangent of x evaluated on the range 0-1 yields a value of Pi. </a:t>
            </a:r>
          </a:p>
          <a:p>
            <a:pPr>
              <a:lnSpc>
                <a:spcPct val="80000"/>
              </a:lnSpc>
            </a:pPr>
            <a:endParaRPr lang="en-US" sz="800"/>
          </a:p>
          <a:p>
            <a:pPr>
              <a:lnSpc>
                <a:spcPct val="80000"/>
              </a:lnSpc>
            </a:pPr>
            <a:endParaRPr lang="en-US" sz="800"/>
          </a:p>
          <a:p>
            <a:pPr>
              <a:lnSpc>
                <a:spcPct val="80000"/>
              </a:lnSpc>
            </a:pPr>
            <a:r>
              <a:rPr lang="en-US" sz="800"/>
              <a:t>Animation 2</a:t>
            </a:r>
          </a:p>
          <a:p>
            <a:pPr>
              <a:lnSpc>
                <a:spcPct val="80000"/>
              </a:lnSpc>
            </a:pPr>
            <a:r>
              <a:rPr lang="en-US" sz="800"/>
              <a:t>To approximate the area under the curve – which approximates the integral – we will have small areas (many = num_steps) that we add up.  Each area will be “step” wide.  The height of the function will be approximated by 4/(1+x*x). </a:t>
            </a:r>
          </a:p>
          <a:p>
            <a:pPr>
              <a:lnSpc>
                <a:spcPct val="80000"/>
              </a:lnSpc>
            </a:pPr>
            <a:r>
              <a:rPr lang="en-US" sz="800"/>
              <a:t>Animation 3</a:t>
            </a:r>
          </a:p>
          <a:p>
            <a:pPr>
              <a:lnSpc>
                <a:spcPct val="80000"/>
              </a:lnSpc>
            </a:pPr>
            <a:r>
              <a:rPr lang="en-US" sz="800"/>
              <a:t>The area will just be the sum of all these small areas</a:t>
            </a:r>
          </a:p>
          <a:p>
            <a:pPr>
              <a:lnSpc>
                <a:spcPct val="80000"/>
              </a:lnSpc>
            </a:pPr>
            <a:endParaRPr lang="en-US" sz="800"/>
          </a:p>
          <a:p>
            <a:pPr>
              <a:lnSpc>
                <a:spcPct val="80000"/>
              </a:lnSpc>
            </a:pPr>
            <a:r>
              <a:rPr lang="en-US" sz="800"/>
              <a:t>For the rest of us – we will trust that the mast is right and just dig into the code.</a:t>
            </a:r>
          </a:p>
          <a:p>
            <a:pPr>
              <a:lnSpc>
                <a:spcPct val="80000"/>
              </a:lnSpc>
            </a:pPr>
            <a:r>
              <a:rPr lang="en-US" sz="800"/>
              <a:t>Here we have a loop that run from 0 to step_size. </a:t>
            </a:r>
          </a:p>
          <a:p>
            <a:pPr>
              <a:lnSpc>
                <a:spcPct val="80000"/>
              </a:lnSpc>
            </a:pPr>
            <a:r>
              <a:rPr lang="en-US" sz="800"/>
              <a:t>Inside the loop – we calculate the approximate location on the x axis of the small area; x= (i+.05)*step</a:t>
            </a:r>
          </a:p>
          <a:p>
            <a:pPr>
              <a:lnSpc>
                <a:spcPct val="80000"/>
              </a:lnSpc>
            </a:pPr>
            <a:r>
              <a:rPr lang="en-US" sz="800"/>
              <a:t>We calculate the height of the function at this value of x: 4/(1+x*x).</a:t>
            </a:r>
          </a:p>
          <a:p>
            <a:pPr>
              <a:lnSpc>
                <a:spcPct val="80000"/>
              </a:lnSpc>
            </a:pPr>
            <a:r>
              <a:rPr lang="en-US" sz="800"/>
              <a:t>Then we add the small area we just calculated to a running total of allthe area we have computed up to this point.</a:t>
            </a:r>
          </a:p>
          <a:p>
            <a:pPr>
              <a:lnSpc>
                <a:spcPct val="80000"/>
              </a:lnSpc>
            </a:pPr>
            <a:endParaRPr lang="en-US" sz="800"/>
          </a:p>
          <a:p>
            <a:pPr>
              <a:lnSpc>
                <a:spcPct val="80000"/>
              </a:lnSpc>
            </a:pPr>
            <a:r>
              <a:rPr lang="en-US" sz="800"/>
              <a:t>When the loop is done – we print the value of pi.</a:t>
            </a:r>
          </a:p>
          <a:p>
            <a:pPr>
              <a:lnSpc>
                <a:spcPct val="80000"/>
              </a:lnSpc>
            </a:pPr>
            <a:endParaRPr lang="en-US" sz="800"/>
          </a:p>
          <a:p>
            <a:pPr>
              <a:lnSpc>
                <a:spcPct val="80000"/>
              </a:lnSpc>
            </a:pPr>
            <a:r>
              <a:rPr lang="en-US" sz="800"/>
              <a:t>So lets ask the big question – are there any race conditions in play here?  Which variables should be marked private? which variables should be marked shared?</a:t>
            </a:r>
          </a:p>
          <a:p>
            <a:pPr>
              <a:lnSpc>
                <a:spcPct val="80000"/>
              </a:lnSpc>
            </a:pPr>
            <a:endParaRPr lang="en-US" sz="800"/>
          </a:p>
          <a:p>
            <a:pPr>
              <a:lnSpc>
                <a:spcPct val="80000"/>
              </a:lnSpc>
            </a:pPr>
            <a:r>
              <a:rPr lang="en-US" sz="800"/>
              <a:t>That is the subject of our next lab</a:t>
            </a:r>
          </a:p>
        </p:txBody>
      </p:sp>
    </p:spTree>
    <p:extLst>
      <p:ext uri="{BB962C8B-B14F-4D97-AF65-F5344CB8AC3E}">
        <p14:creationId xmlns:p14="http://schemas.microsoft.com/office/powerpoint/2010/main" val="33484274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EA9450-537D-41E5-9C3A-946521EFA9A7}" type="slidenum">
              <a:rPr lang="en-US"/>
              <a:pPr/>
              <a:t>71</a:t>
            </a:fld>
            <a:endParaRPr lang="en-US"/>
          </a:p>
        </p:txBody>
      </p:sp>
      <p:sp>
        <p:nvSpPr>
          <p:cNvPr id="607234" name="Rectangle 2"/>
          <p:cNvSpPr>
            <a:spLocks noGrp="1" noRot="1" noChangeAspect="1" noChangeArrowheads="1" noTextEdit="1"/>
          </p:cNvSpPr>
          <p:nvPr>
            <p:ph type="sldImg"/>
          </p:nvPr>
        </p:nvSpPr>
        <p:spPr>
          <a:ln/>
        </p:spPr>
      </p:sp>
      <p:sp>
        <p:nvSpPr>
          <p:cNvPr id="607235" name="Rectangle 3"/>
          <p:cNvSpPr>
            <a:spLocks noGrp="1" noChangeArrowheads="1"/>
          </p:cNvSpPr>
          <p:nvPr>
            <p:ph type="body" idx="1"/>
          </p:nvPr>
        </p:nvSpPr>
        <p:spPr/>
        <p:txBody>
          <a:bodyPr/>
          <a:lstStyle/>
          <a:p>
            <a:r>
              <a:rPr lang="en-US" b="1"/>
              <a:t>Script:</a:t>
            </a:r>
          </a:p>
          <a:p>
            <a:pPr>
              <a:lnSpc>
                <a:spcPct val="85000"/>
              </a:lnSpc>
            </a:pPr>
            <a:r>
              <a:rPr lang="en-US"/>
              <a:t>Below is a table of the </a:t>
            </a:r>
            <a:r>
              <a:rPr lang="en-US" sz="1300"/>
              <a:t>C/C++ Reduction Operations. </a:t>
            </a:r>
            <a:r>
              <a:rPr lang="en-US"/>
              <a:t> A range of associative operands can be used with reduction including +, *, -, ^(power), bitwise and, bitwise or, logical and, logical or</a:t>
            </a:r>
          </a:p>
          <a:p>
            <a:pPr>
              <a:lnSpc>
                <a:spcPct val="85000"/>
              </a:lnSpc>
            </a:pPr>
            <a:r>
              <a:rPr lang="en-US"/>
              <a:t>Initial values are the ones that make sense mathematically – for the sum example we say –we would want to start our sum naturally at 0.  For a multiplication – we would want to start a product at 1.</a:t>
            </a:r>
          </a:p>
          <a:p>
            <a:pPr>
              <a:lnSpc>
                <a:spcPct val="85000"/>
              </a:lnSpc>
            </a:pPr>
            <a:endParaRPr lang="en-US"/>
          </a:p>
          <a:p>
            <a:pPr>
              <a:lnSpc>
                <a:spcPct val="85000"/>
              </a:lnSpc>
            </a:pPr>
            <a:r>
              <a:rPr lang="en-US"/>
              <a:t>Lets look at a more complicated example</a:t>
            </a:r>
          </a:p>
        </p:txBody>
      </p:sp>
    </p:spTree>
    <p:extLst>
      <p:ext uri="{BB962C8B-B14F-4D97-AF65-F5344CB8AC3E}">
        <p14:creationId xmlns:p14="http://schemas.microsoft.com/office/powerpoint/2010/main" val="15041949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FF7EBD-7BD4-4D24-979C-723BA37E3493}" type="slidenum">
              <a:rPr lang="en-US"/>
              <a:pPr/>
              <a:t>79</a:t>
            </a:fld>
            <a:endParaRPr lang="en-US"/>
          </a:p>
        </p:txBody>
      </p:sp>
      <p:sp>
        <p:nvSpPr>
          <p:cNvPr id="659458" name="Rectangle 2"/>
          <p:cNvSpPr>
            <a:spLocks noGrp="1" noRot="1" noChangeAspect="1" noChangeArrowheads="1" noTextEdit="1"/>
          </p:cNvSpPr>
          <p:nvPr>
            <p:ph type="sldImg"/>
          </p:nvPr>
        </p:nvSpPr>
        <p:spPr>
          <a:xfrm>
            <a:off x="2293938" y="285750"/>
            <a:ext cx="4481512" cy="3360738"/>
          </a:xfrm>
          <a:ln w="12700" cap="flat">
            <a:solidFill>
              <a:schemeClr val="tx1"/>
            </a:solidFill>
          </a:ln>
          <a:extLst>
            <a:ext uri="{909E8E84-426E-40DD-AFC4-6F175D3DCCD1}">
              <a14:hiddenFill xmlns:a14="http://schemas.microsoft.com/office/drawing/2010/main">
                <a:noFill/>
              </a14:hiddenFill>
            </a:ext>
          </a:extLst>
        </p:spPr>
      </p:sp>
      <p:sp>
        <p:nvSpPr>
          <p:cNvPr id="659459" name="Rectangle 3"/>
          <p:cNvSpPr>
            <a:spLocks noGrp="1" noChangeArrowheads="1"/>
          </p:cNvSpPr>
          <p:nvPr>
            <p:ph type="body" idx="1"/>
          </p:nvPr>
        </p:nvSpPr>
        <p:spPr>
          <a:xfrm>
            <a:off x="303425" y="3736446"/>
            <a:ext cx="8700311" cy="2987940"/>
          </a:xfrm>
          <a:noFill/>
          <a:ln/>
        </p:spPr>
        <p:txBody>
          <a:bodyPr lIns="92231" tIns="46899" rIns="92231" bIns="46899"/>
          <a:lstStyle/>
          <a:p>
            <a:r>
              <a:rPr lang="en-US" b="1"/>
              <a:t>Script:</a:t>
            </a:r>
          </a:p>
          <a:p>
            <a:r>
              <a:rPr lang="en-US"/>
              <a:t>More detail on the API info</a:t>
            </a:r>
          </a:p>
          <a:p>
            <a:endParaRPr lang="en-US"/>
          </a:p>
          <a:p>
            <a:r>
              <a:rPr lang="en-US"/>
              <a:t>Next foil</a:t>
            </a:r>
          </a:p>
          <a:p>
            <a:endParaRPr lang="en-US"/>
          </a:p>
          <a:p>
            <a:r>
              <a:rPr lang="en-US" b="1"/>
              <a:t>Background</a:t>
            </a:r>
          </a:p>
          <a:p>
            <a:endParaRPr lang="en-US"/>
          </a:p>
        </p:txBody>
      </p:sp>
    </p:spTree>
    <p:extLst>
      <p:ext uri="{BB962C8B-B14F-4D97-AF65-F5344CB8AC3E}">
        <p14:creationId xmlns:p14="http://schemas.microsoft.com/office/powerpoint/2010/main" val="562976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2B5D1F-EF52-4DBD-AA85-0E941D66035B}" type="slidenum">
              <a:rPr lang="en-US"/>
              <a:pPr/>
              <a:t>15</a:t>
            </a:fld>
            <a:endParaRPr lang="en-US"/>
          </a:p>
        </p:txBody>
      </p:sp>
      <p:sp>
        <p:nvSpPr>
          <p:cNvPr id="517122" name="Rectangle 2"/>
          <p:cNvSpPr>
            <a:spLocks noGrp="1" noRot="1" noChangeAspect="1" noChangeArrowheads="1" noTextEdit="1"/>
          </p:cNvSpPr>
          <p:nvPr>
            <p:ph type="sldImg"/>
          </p:nvPr>
        </p:nvSpPr>
        <p:spPr>
          <a:ln/>
        </p:spPr>
      </p:sp>
      <p:sp>
        <p:nvSpPr>
          <p:cNvPr id="517123" name="Rectangle 3"/>
          <p:cNvSpPr>
            <a:spLocks noGrp="1" noChangeArrowheads="1"/>
          </p:cNvSpPr>
          <p:nvPr>
            <p:ph type="body" idx="1"/>
          </p:nvPr>
        </p:nvSpPr>
        <p:spPr/>
        <p:txBody>
          <a:bodyPr/>
          <a:lstStyle/>
          <a:p>
            <a:r>
              <a:rPr lang="en-US" b="1"/>
              <a:t>Script:</a:t>
            </a:r>
          </a:p>
          <a:p>
            <a:r>
              <a:rPr lang="en-US"/>
              <a:t>Now we will discuss parallel regions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F37625-84C9-49BF-921B-D7A776AF8748}" type="slidenum">
              <a:rPr lang="en-US"/>
              <a:pPr/>
              <a:t>80</a:t>
            </a:fld>
            <a:endParaRPr lang="en-US"/>
          </a:p>
        </p:txBody>
      </p:sp>
      <p:sp>
        <p:nvSpPr>
          <p:cNvPr id="645122" name="Rectangle 2"/>
          <p:cNvSpPr>
            <a:spLocks noGrp="1" noRot="1" noChangeAspect="1" noChangeArrowheads="1" noTextEdit="1"/>
          </p:cNvSpPr>
          <p:nvPr>
            <p:ph type="sldImg"/>
          </p:nvPr>
        </p:nvSpPr>
        <p:spPr>
          <a:ln/>
        </p:spPr>
      </p:sp>
      <p:sp>
        <p:nvSpPr>
          <p:cNvPr id="645123" name="Rectangle 3"/>
          <p:cNvSpPr>
            <a:spLocks noGrp="1" noChangeArrowheads="1"/>
          </p:cNvSpPr>
          <p:nvPr>
            <p:ph type="body" idx="1"/>
          </p:nvPr>
        </p:nvSpPr>
        <p:spPr/>
        <p:txBody>
          <a:bodyPr/>
          <a:lstStyle/>
          <a:p>
            <a:r>
              <a:rPr lang="en-US" b="1"/>
              <a:t>Script:</a:t>
            </a:r>
          </a:p>
          <a:p>
            <a:r>
              <a:rPr lang="en-US"/>
              <a:t>Here’s an API foil showing detail of how to use omp_get_thread_num</a:t>
            </a:r>
          </a:p>
          <a:p>
            <a:endParaRPr lang="en-US"/>
          </a:p>
          <a:p>
            <a:r>
              <a:rPr lang="en-US"/>
              <a:t>Next foil</a:t>
            </a:r>
          </a:p>
          <a:p>
            <a:endParaRPr lang="en-US"/>
          </a:p>
          <a:p>
            <a:r>
              <a:rPr lang="en-US" b="1"/>
              <a:t>Background</a:t>
            </a:r>
          </a:p>
          <a:p>
            <a:endParaRPr lang="en-US"/>
          </a:p>
        </p:txBody>
      </p:sp>
    </p:spTree>
    <p:extLst>
      <p:ext uri="{BB962C8B-B14F-4D97-AF65-F5344CB8AC3E}">
        <p14:creationId xmlns:p14="http://schemas.microsoft.com/office/powerpoint/2010/main" val="3761869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4F42D8AC-5D74-4E41-BC0F-821148849F21}" type="slidenum">
              <a:rPr lang="en-US"/>
              <a:pPr/>
              <a:t>16</a:t>
            </a:fld>
            <a:endParaRPr lang="en-US"/>
          </a:p>
        </p:txBody>
      </p:sp>
      <p:sp>
        <p:nvSpPr>
          <p:cNvPr id="519170" name="Rectangle 2"/>
          <p:cNvSpPr>
            <a:spLocks noGrp="1" noChangeArrowheads="1"/>
          </p:cNvSpPr>
          <p:nvPr>
            <p:ph type="body" idx="1"/>
          </p:nvPr>
        </p:nvSpPr>
        <p:spPr>
          <a:xfrm>
            <a:off x="309881" y="3389577"/>
            <a:ext cx="8698159" cy="2846758"/>
          </a:xfrm>
        </p:spPr>
        <p:txBody>
          <a:bodyPr/>
          <a:lstStyle/>
          <a:p>
            <a:r>
              <a:rPr lang="en-US" b="1"/>
              <a:t>Script:</a:t>
            </a:r>
          </a:p>
          <a:p>
            <a:r>
              <a:rPr lang="en-US"/>
              <a:t>A Parallel region is created using the #pragma </a:t>
            </a:r>
            <a:r>
              <a:rPr lang="en-US" err="1"/>
              <a:t>omp</a:t>
            </a:r>
            <a:r>
              <a:rPr lang="en-US"/>
              <a:t> parallel construct.  A master thread creates a pool of worker threads once the master thread crosses this pragma.  On this foil, the creation of the parallel region is highlighted in yellow and includes the pragma and the left curly brace “{“.  The parallel region extends from the left curly brace – to the highlighted yellow right curly brace “}”.  There is an implicit barrier at the right curly brace and that’s the point at which the other worker threads complete execution and either go to sleep or spin or otherwise idle.</a:t>
            </a:r>
          </a:p>
          <a:p>
            <a:endParaRPr lang="en-US"/>
          </a:p>
          <a:p>
            <a:r>
              <a:rPr lang="en-US"/>
              <a:t>Parallel constructs form the foundation of OpenMP parallel execution. Each time an executing thread enters a parallel region, it creates a team of threads and becomes master of that team. This allows parallel execution to take place within that construct by the threads in that team. The following directives are necessary for a parallel region: </a:t>
            </a:r>
          </a:p>
          <a:p>
            <a:r>
              <a:rPr lang="en-US"/>
              <a:t>#pragma </a:t>
            </a:r>
            <a:r>
              <a:rPr lang="en-US" err="1"/>
              <a:t>omp</a:t>
            </a:r>
            <a:r>
              <a:rPr lang="en-US"/>
              <a:t> parallel</a:t>
            </a:r>
          </a:p>
          <a:p>
            <a:endParaRPr lang="en-US"/>
          </a:p>
          <a:p>
            <a:r>
              <a:rPr lang="en-US"/>
              <a:t>A parallel region consists of a structured block of code.  </a:t>
            </a:r>
          </a:p>
          <a:p>
            <a:endParaRPr lang="en-US"/>
          </a:p>
          <a:p>
            <a:r>
              <a:rPr lang="en-US"/>
              <a:t>We see on the left a good example of a structured block of code where there is a single point of entry into the block at the top of the block, and one exit to the block at the bottom – AND no braches out of the block.</a:t>
            </a:r>
          </a:p>
          <a:p>
            <a:endParaRPr lang="en-US"/>
          </a:p>
          <a:p>
            <a:r>
              <a:rPr lang="en-US"/>
              <a:t>Question to class – can someone spot some reasons why this block is unstructured?</a:t>
            </a:r>
          </a:p>
          <a:p>
            <a:endParaRPr lang="en-US"/>
          </a:p>
          <a:p>
            <a:r>
              <a:rPr lang="en-US"/>
              <a:t>Here are a couple of reasons that that block is unstructured – multiple entrances and multiple exits to the block.</a:t>
            </a:r>
          </a:p>
          <a:p>
            <a:endParaRPr lang="en-US"/>
          </a:p>
          <a:p>
            <a:r>
              <a:rPr lang="en-US"/>
              <a:t>We see on the right a bad example  - or an unstructured block of code.</a:t>
            </a:r>
          </a:p>
          <a:p>
            <a:r>
              <a:rPr lang="en-US"/>
              <a:t>Here we have two entries in the block – one from the top of the block and one from the </a:t>
            </a:r>
            <a:r>
              <a:rPr lang="en-US" err="1"/>
              <a:t>goto</a:t>
            </a:r>
            <a:r>
              <a:rPr lang="en-US"/>
              <a:t> more statement which jumps into the block at the label “more:”</a:t>
            </a:r>
          </a:p>
          <a:p>
            <a:endParaRPr lang="en-US"/>
          </a:p>
          <a:p>
            <a:r>
              <a:rPr lang="en-US"/>
              <a:t>Additionally, the bad example has multiple exits from the block:</a:t>
            </a:r>
          </a:p>
          <a:p>
            <a:r>
              <a:rPr lang="en-US"/>
              <a:t>1) From the bottom of the block and one from the </a:t>
            </a:r>
            <a:r>
              <a:rPr lang="en-US" err="1"/>
              <a:t>goto</a:t>
            </a:r>
            <a:r>
              <a:rPr lang="en-US"/>
              <a:t> done statement</a:t>
            </a:r>
          </a:p>
          <a:p>
            <a:endParaRPr lang="en-US"/>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92552A-FD9F-4AA8-BAF7-033D20C974A4}" type="slidenum">
              <a:rPr lang="en-US"/>
              <a:pPr/>
              <a:t>17</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r>
              <a:rPr lang="en-US" b="1" dirty="0"/>
              <a:t>Script:</a:t>
            </a:r>
          </a:p>
          <a:p>
            <a:r>
              <a:rPr lang="en-US" dirty="0"/>
              <a:t>Take about 5 minutes to build and run the hello world lab.  In this example – we will print “hello world” from several threads.  Run the code several times.  Do you see any issues with the code – do you always get expected results?  Does anyone in the class have weird behavior in terms of the sequence of the words that are printed out?</a:t>
            </a:r>
          </a:p>
          <a:p>
            <a:endParaRPr lang="en-US" dirty="0"/>
          </a:p>
          <a:p>
            <a:r>
              <a:rPr lang="en-US" dirty="0"/>
              <a:t>Since </a:t>
            </a:r>
            <a:r>
              <a:rPr lang="en-US" dirty="0" err="1"/>
              <a:t>printf</a:t>
            </a:r>
            <a:r>
              <a:rPr lang="en-US" dirty="0"/>
              <a:t> is a function of state – it can only print one thing to one screen at a time – some students are likely to see “race conditions” where one </a:t>
            </a:r>
            <a:r>
              <a:rPr lang="en-US" dirty="0" err="1"/>
              <a:t>printf</a:t>
            </a:r>
            <a:r>
              <a:rPr lang="en-US" dirty="0"/>
              <a:t> in a thread is writing over the results of another </a:t>
            </a:r>
            <a:r>
              <a:rPr lang="en-US" dirty="0" err="1"/>
              <a:t>printf</a:t>
            </a:r>
            <a:r>
              <a:rPr lang="en-US" dirty="0"/>
              <a:t> in </a:t>
            </a:r>
            <a:r>
              <a:rPr lang="en-US" dirty="0" err="1"/>
              <a:t>an other</a:t>
            </a:r>
            <a:r>
              <a:rPr lang="en-US" dirty="0"/>
              <a:t> thread.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BF4FED-6D3D-4A62-AACE-902ECB0F8D20}" type="slidenum">
              <a:rPr lang="en-US"/>
              <a:pPr/>
              <a:t>19</a:t>
            </a:fld>
            <a:endParaRPr lang="en-US"/>
          </a:p>
        </p:txBody>
      </p:sp>
      <p:sp>
        <p:nvSpPr>
          <p:cNvPr id="523266" name="Rectangle 2"/>
          <p:cNvSpPr>
            <a:spLocks noGrp="1" noRot="1" noChangeAspect="1" noChangeArrowheads="1" noTextEdit="1"/>
          </p:cNvSpPr>
          <p:nvPr>
            <p:ph type="sldImg"/>
          </p:nvPr>
        </p:nvSpPr>
        <p:spPr>
          <a:ln/>
        </p:spPr>
      </p:sp>
      <p:sp>
        <p:nvSpPr>
          <p:cNvPr id="523267" name="Rectangle 3"/>
          <p:cNvSpPr>
            <a:spLocks noGrp="1" noChangeArrowheads="1"/>
          </p:cNvSpPr>
          <p:nvPr>
            <p:ph type="body" idx="1"/>
          </p:nvPr>
        </p:nvSpPr>
        <p:spPr/>
        <p:txBody>
          <a:bodyPr/>
          <a:lstStyle/>
          <a:p>
            <a:r>
              <a:rPr lang="en-US" b="1"/>
              <a:t>Script:</a:t>
            </a:r>
          </a:p>
          <a:p>
            <a:r>
              <a:rPr lang="en-US"/>
              <a:t>Lets look at worksharing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C55F17-7075-43B5-9C8B-576CAF71BFFA}" type="slidenum">
              <a:rPr lang="en-US"/>
              <a:pPr/>
              <a:t>20</a:t>
            </a:fld>
            <a:endParaRPr lang="en-US"/>
          </a:p>
        </p:txBody>
      </p:sp>
      <p:sp>
        <p:nvSpPr>
          <p:cNvPr id="525314" name="Rectangle 2"/>
          <p:cNvSpPr>
            <a:spLocks noGrp="1" noRot="1" noChangeAspect="1" noChangeArrowheads="1" noTextEdit="1"/>
          </p:cNvSpPr>
          <p:nvPr>
            <p:ph type="sldImg"/>
          </p:nvPr>
        </p:nvSpPr>
        <p:spPr>
          <a:ln/>
        </p:spPr>
      </p:sp>
      <p:sp>
        <p:nvSpPr>
          <p:cNvPr id="525315" name="Rectangle 3"/>
          <p:cNvSpPr>
            <a:spLocks noGrp="1" noChangeArrowheads="1"/>
          </p:cNvSpPr>
          <p:nvPr>
            <p:ph type="body" idx="1"/>
          </p:nvPr>
        </p:nvSpPr>
        <p:spPr/>
        <p:txBody>
          <a:bodyPr/>
          <a:lstStyle/>
          <a:p>
            <a:r>
              <a:rPr lang="en-US" b="1"/>
              <a:t>Script:</a:t>
            </a:r>
          </a:p>
          <a:p>
            <a:pPr>
              <a:lnSpc>
                <a:spcPct val="94000"/>
              </a:lnSpc>
            </a:pPr>
            <a:r>
              <a:rPr lang="en-US" sz="1400" b="1"/>
              <a:t>Worksharing</a:t>
            </a:r>
            <a:r>
              <a:rPr lang="en-US" sz="1400"/>
              <a:t> is the general term used in OpenMP to describe distribution of work across threads. There are three primary categories of worksharing in OpenMP</a:t>
            </a:r>
          </a:p>
          <a:p>
            <a:r>
              <a:rPr lang="en-US" sz="1400"/>
              <a:t>The three examples are:</a:t>
            </a:r>
          </a:p>
          <a:p>
            <a:pPr>
              <a:buFontTx/>
              <a:buChar char="•"/>
            </a:pPr>
            <a:r>
              <a:rPr lang="en-US" sz="1400"/>
              <a:t>The omp for construct  - that automatically divides the a for loop’s work up and distributes the work across threads</a:t>
            </a:r>
          </a:p>
          <a:p>
            <a:pPr>
              <a:buFontTx/>
              <a:buChar char="•"/>
            </a:pPr>
            <a:r>
              <a:rPr lang="en-US"/>
              <a:t>The </a:t>
            </a:r>
            <a:r>
              <a:rPr lang="en-US" b="1"/>
              <a:t>omp sections</a:t>
            </a:r>
            <a:r>
              <a:rPr lang="en-US"/>
              <a:t> directive distributes work among threads bound to a defined parallel region.  This construct is good for function level parallelism where the tasks or functions are well defined and known at compile time</a:t>
            </a:r>
            <a:endParaRPr lang="en-US" sz="1400"/>
          </a:p>
          <a:p>
            <a:pPr>
              <a:buFontTx/>
              <a:buChar char="•"/>
            </a:pPr>
            <a:r>
              <a:rPr lang="en-US" sz="1400"/>
              <a:t>The omp</a:t>
            </a:r>
            <a:r>
              <a:rPr lang="en-US"/>
              <a:t> </a:t>
            </a:r>
            <a:r>
              <a:rPr lang="en-US" b="1"/>
              <a:t>task</a:t>
            </a:r>
            <a:r>
              <a:rPr lang="en-US"/>
              <a:t> pragma can be used to explicitly define a task. </a:t>
            </a:r>
          </a:p>
          <a:p>
            <a:pPr>
              <a:buFontTx/>
              <a:buChar char="•"/>
            </a:pPr>
            <a:endParaRPr lang="en-US"/>
          </a:p>
          <a:p>
            <a:pPr>
              <a:buFontTx/>
              <a:buChar char="•"/>
            </a:pPr>
            <a:r>
              <a:rPr lang="en-US"/>
              <a:t>Now we will look more closely at the omp for construct</a:t>
            </a:r>
            <a:endParaRPr lang="en-US" sz="1400"/>
          </a:p>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219" name="Rectangle 3"/>
          <p:cNvSpPr>
            <a:spLocks noGrp="1" noChangeArrowheads="1"/>
          </p:cNvSpPr>
          <p:nvPr>
            <p:ph type="ctrTitle"/>
          </p:nvPr>
        </p:nvSpPr>
        <p:spPr>
          <a:xfrm>
            <a:off x="315913" y="466725"/>
            <a:ext cx="6781800" cy="2133600"/>
          </a:xfrm>
          <a:prstGeom prst="rect">
            <a:avLst/>
          </a:prstGeom>
        </p:spPr>
        <p:txBody>
          <a:bodyPr/>
          <a:lstStyle>
            <a:lvl1pPr algn="r">
              <a:defRPr sz="4800"/>
            </a:lvl1pPr>
          </a:lstStyle>
          <a:p>
            <a:r>
              <a:rPr lang="en-US" altLang="en-US"/>
              <a:t>Click to edit Master title style</a:t>
            </a:r>
          </a:p>
        </p:txBody>
      </p:sp>
      <p:sp>
        <p:nvSpPr>
          <p:cNvPr id="9220" name="Rectangle 4"/>
          <p:cNvSpPr>
            <a:spLocks noGrp="1" noChangeArrowheads="1"/>
          </p:cNvSpPr>
          <p:nvPr>
            <p:ph type="subTitle" idx="1"/>
          </p:nvPr>
        </p:nvSpPr>
        <p:spPr>
          <a:xfrm>
            <a:off x="849313" y="3049588"/>
            <a:ext cx="6248400" cy="2362200"/>
          </a:xfrm>
          <a:prstGeom prst="rect">
            <a:avLst/>
          </a:prstGeom>
        </p:spPr>
        <p:txBody>
          <a:bodyPr/>
          <a:lstStyle>
            <a:lvl1pPr marL="0" indent="0" algn="r">
              <a:buFont typeface="Wingdings" pitchFamily="2" charset="2"/>
              <a:buNone/>
              <a:defRPr sz="3200"/>
            </a:lvl1pPr>
          </a:lstStyle>
          <a:p>
            <a:r>
              <a:rPr lang="en-US" altLang="en-US"/>
              <a:t>Click to edit Master subtitle style</a:t>
            </a:r>
          </a:p>
        </p:txBody>
      </p:sp>
      <p:sp>
        <p:nvSpPr>
          <p:cNvPr id="9221" name="Rectangle 5"/>
          <p:cNvSpPr>
            <a:spLocks noGrp="1" noChangeArrowheads="1"/>
          </p:cNvSpPr>
          <p:nvPr>
            <p:ph type="dt" sz="half" idx="2"/>
          </p:nvPr>
        </p:nvSpPr>
        <p:spPr/>
        <p:txBody>
          <a:bodyPr/>
          <a:lstStyle>
            <a:lvl1pPr>
              <a:defRPr/>
            </a:lvl1pPr>
          </a:lstStyle>
          <a:p>
            <a:endParaRPr lang="en-US" altLang="en-US"/>
          </a:p>
        </p:txBody>
      </p:sp>
      <p:sp>
        <p:nvSpPr>
          <p:cNvPr id="9222" name="Rectangle 6"/>
          <p:cNvSpPr>
            <a:spLocks noGrp="1" noChangeArrowheads="1"/>
          </p:cNvSpPr>
          <p:nvPr>
            <p:ph type="ftr" sz="quarter" idx="3"/>
          </p:nvPr>
        </p:nvSpPr>
        <p:spPr/>
        <p:txBody>
          <a:bodyPr/>
          <a:lstStyle>
            <a:lvl1pPr>
              <a:defRPr/>
            </a:lvl1pPr>
          </a:lstStyle>
          <a:p>
            <a:endParaRPr lang="en-US" altLang="en-US"/>
          </a:p>
        </p:txBody>
      </p:sp>
      <p:sp>
        <p:nvSpPr>
          <p:cNvPr id="9223" name="Rectangle 7"/>
          <p:cNvSpPr>
            <a:spLocks noGrp="1" noChangeArrowheads="1"/>
          </p:cNvSpPr>
          <p:nvPr>
            <p:ph type="sldNum" sz="quarter" idx="4"/>
          </p:nvPr>
        </p:nvSpPr>
        <p:spPr/>
        <p:txBody>
          <a:bodyPr/>
          <a:lstStyle>
            <a:lvl1pPr>
              <a:defRPr/>
            </a:lvl1pPr>
          </a:lstStyle>
          <a:p>
            <a:fld id="{339D34C1-0003-4C47-B62E-B83B4A9C16C3}" type="slidenum">
              <a:rPr lang="en-US" altLang="en-US"/>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719263"/>
            <a:ext cx="8229600" cy="44116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9FE6F9D7-C2A7-4132-9818-99EE4A366870}" type="slidenum">
              <a:rPr lang="en-US" altLang="en-US"/>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008687"/>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2238"/>
            <a:ext cx="6019800" cy="60086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340AFE8D-A36E-4C7C-AA5E-F956E5442B52}" type="slidenum">
              <a:rPr lang="en-US" altLang="en-US"/>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57200" y="1719263"/>
            <a:ext cx="4038600" cy="44116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19263"/>
            <a:ext cx="4038600" cy="44116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8400"/>
            <a:ext cx="21336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324EC464-0052-4FCA-B330-A64DDC2734A2}" type="slidenum">
              <a:rPr lang="en-US" altLang="en-US"/>
              <a:pPr/>
              <a:t>‹#›</a:t>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57200" y="1719263"/>
            <a:ext cx="8229600" cy="21288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4000500"/>
            <a:ext cx="8229600" cy="21304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8400"/>
            <a:ext cx="21336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5D9186D4-8051-4F9A-BA48-7511C20FFC00}" type="slidenum">
              <a:rPr lang="en-US" altLang="en-US"/>
              <a:pPr/>
              <a:t>‹#›</a:t>
            </a:fld>
            <a:endParaRPr lang="en-US"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719263"/>
            <a:ext cx="8229600" cy="21288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4000500"/>
            <a:ext cx="8229600" cy="21304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8400"/>
            <a:ext cx="21336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8903DB41-7AB4-4887-8B15-68395BF673BF}" type="slidenum">
              <a:rPr lang="en-US" altLang="en-US"/>
              <a:pPr/>
              <a:t>‹#›</a:t>
            </a:fld>
            <a:endParaRPr lang="en-US"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719263"/>
            <a:ext cx="4038600" cy="44116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719263"/>
            <a:ext cx="4038600" cy="44116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8400"/>
            <a:ext cx="21336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74C55B35-C61C-44BE-B148-85AD522827A1}" type="slidenum">
              <a:rPr lang="en-US" altLang="en-US"/>
              <a:pPr/>
              <a:t>‹#›</a:t>
            </a:fld>
            <a:endParaRPr lang="en-US"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457200" y="1719263"/>
            <a:ext cx="8229600" cy="4411662"/>
          </a:xfrm>
          <a:prstGeom prst="rect">
            <a:avLst/>
          </a:prstGeom>
        </p:spPr>
        <p:txBody>
          <a:bodyPr/>
          <a:lstStyle/>
          <a:p>
            <a:endParaRPr lang="en-US"/>
          </a:p>
        </p:txBody>
      </p:sp>
      <p:sp>
        <p:nvSpPr>
          <p:cNvPr id="4" name="Date Placeholder 3"/>
          <p:cNvSpPr>
            <a:spLocks noGrp="1"/>
          </p:cNvSpPr>
          <p:nvPr>
            <p:ph type="dt" sz="half" idx="10"/>
          </p:nvPr>
        </p:nvSpPr>
        <p:spPr>
          <a:xfrm>
            <a:off x="457200" y="6248400"/>
            <a:ext cx="2133600" cy="457200"/>
          </a:xfrm>
        </p:spPr>
        <p:txBody>
          <a:bodyPr/>
          <a:lstStyle>
            <a:lvl1pPr>
              <a:defRPr/>
            </a:lvl1pPr>
          </a:lstStyle>
          <a:p>
            <a:endParaRPr lang="en-US" altLang="en-US"/>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6" name="Slide Number Placeholder 5"/>
          <p:cNvSpPr>
            <a:spLocks noGrp="1"/>
          </p:cNvSpPr>
          <p:nvPr>
            <p:ph type="sldNum" sz="quarter" idx="12"/>
          </p:nvPr>
        </p:nvSpPr>
        <p:spPr>
          <a:xfrm>
            <a:off x="6553200" y="6248400"/>
            <a:ext cx="2133600" cy="457200"/>
          </a:xfrm>
        </p:spPr>
        <p:txBody>
          <a:bodyPr/>
          <a:lstStyle>
            <a:lvl1pPr>
              <a:defRPr/>
            </a:lvl1pPr>
          </a:lstStyle>
          <a:p>
            <a:fld id="{19EF5024-432C-4BE6-A94A-DFBA52B56AD0}" type="slidenum">
              <a:rPr lang="en-US" altLang="en-US"/>
              <a:pPr/>
              <a:t>‹#›</a:t>
            </a:fld>
            <a:endParaRPr lang="en-US"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usiness">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546351" y="6460940"/>
            <a:ext cx="476623" cy="365125"/>
          </a:xfrm>
          <a:prstGeom prst="rect">
            <a:avLst/>
          </a:prstGeom>
        </p:spPr>
        <p:txBody>
          <a:bodyPr/>
          <a:lstStyle/>
          <a:p>
            <a:fld id="{12342C3A-DD85-7843-B416-BD52AB030D59}" type="slidenum">
              <a:rPr lang="en-US" smtClean="0"/>
              <a:pPr/>
              <a:t>‹#›</a:t>
            </a:fld>
            <a:endParaRPr lang="en-US" dirty="0"/>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458430"/>
            <a:ext cx="3346648" cy="1338659"/>
          </a:xfrm>
          <a:prstGeom prst="rect">
            <a:avLst/>
          </a:prstGeom>
        </p:spPr>
      </p:pic>
      <p:sp>
        <p:nvSpPr>
          <p:cNvPr id="13" name="Text Placeholder 2"/>
          <p:cNvSpPr>
            <a:spLocks noGrp="1"/>
          </p:cNvSpPr>
          <p:nvPr>
            <p:ph type="body" sz="quarter" idx="12" hasCustomPrompt="1"/>
          </p:nvPr>
        </p:nvSpPr>
        <p:spPr>
          <a:xfrm>
            <a:off x="374316" y="2311400"/>
            <a:ext cx="7918785" cy="1181100"/>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4" name="Picture Placeholder 2"/>
          <p:cNvSpPr>
            <a:spLocks noGrp="1"/>
          </p:cNvSpPr>
          <p:nvPr>
            <p:ph type="pic" sz="quarter" idx="13" hasCustomPrompt="1"/>
          </p:nvPr>
        </p:nvSpPr>
        <p:spPr>
          <a:xfrm>
            <a:off x="0" y="3619500"/>
            <a:ext cx="9144000" cy="27875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Tree>
    <p:extLst>
      <p:ext uri="{BB962C8B-B14F-4D97-AF65-F5344CB8AC3E}">
        <p14:creationId xmlns:p14="http://schemas.microsoft.com/office/powerpoint/2010/main" val="3259331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1"/>
            <a:ext cx="9144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371600" y="5240939"/>
            <a:ext cx="64008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05428" y="678404"/>
            <a:ext cx="3544298" cy="3028003"/>
          </a:xfrm>
          <a:prstGeom prst="rect">
            <a:avLst/>
          </a:prstGeom>
        </p:spPr>
      </p:pic>
      <p:pic>
        <p:nvPicPr>
          <p:cNvPr id="5" name="Picture 4"/>
          <p:cNvPicPr>
            <a:picLocks noChangeAspect="1"/>
          </p:cNvPicPr>
          <p:nvPr userDrawn="1"/>
        </p:nvPicPr>
        <p:blipFill>
          <a:blip r:embed="rId3"/>
          <a:stretch>
            <a:fillRect/>
          </a:stretch>
        </p:blipFill>
        <p:spPr>
          <a:xfrm>
            <a:off x="3352800" y="4263995"/>
            <a:ext cx="2438400" cy="368300"/>
          </a:xfrm>
          <a:prstGeom prst="rect">
            <a:avLst/>
          </a:prstGeom>
        </p:spPr>
      </p:pic>
    </p:spTree>
    <p:extLst>
      <p:ext uri="{BB962C8B-B14F-4D97-AF65-F5344CB8AC3E}">
        <p14:creationId xmlns:p14="http://schemas.microsoft.com/office/powerpoint/2010/main" val="34749164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7" name="Group 6"/>
          <p:cNvGrpSpPr/>
          <p:nvPr userDrawn="1"/>
        </p:nvGrpSpPr>
        <p:grpSpPr>
          <a:xfrm>
            <a:off x="0" y="12207"/>
            <a:ext cx="9144000" cy="557"/>
            <a:chOff x="0" y="12207"/>
            <a:chExt cx="9144000" cy="557"/>
          </a:xfrm>
        </p:grpSpPr>
        <p:cxnSp>
          <p:nvCxnSpPr>
            <p:cNvPr id="21" name="Straight Connector 20"/>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236066" y="-14942"/>
            <a:ext cx="2324100" cy="1320800"/>
          </a:xfrm>
          <a:prstGeom prst="rect">
            <a:avLst/>
          </a:prstGeom>
        </p:spPr>
      </p:pic>
      <p:grpSp>
        <p:nvGrpSpPr>
          <p:cNvPr id="10" name="Group 9"/>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7225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719263"/>
            <a:ext cx="8229600" cy="44116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04A7C484-7E24-447E-8CB0-5149A4D34DEF}" type="slidenum">
              <a:rPr lang="en-US" altLang="en-US"/>
              <a:pPr/>
              <a:t>‹#›</a:t>
            </a:fld>
            <a:endParaRPr lang="en-US"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0" y="12207"/>
            <a:ext cx="9144000" cy="557"/>
            <a:chOff x="0" y="12207"/>
            <a:chExt cx="9144000" cy="557"/>
          </a:xfrm>
        </p:grpSpPr>
        <p:cxnSp>
          <p:nvCxnSpPr>
            <p:cNvPr id="23" name="Straight Connector 22"/>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5986475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36913662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90068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5"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39929399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4553393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2"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3"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dirty="0"/>
              <a:t>Subtitle line that can be up to 2 lines of text if it needs to be</a:t>
            </a:r>
          </a:p>
        </p:txBody>
      </p:sp>
      <p:sp>
        <p:nvSpPr>
          <p:cNvPr id="16"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7015244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7063" y="1170132"/>
            <a:ext cx="5216937" cy="5687868"/>
          </a:xfrm>
          <a:prstGeom prst="rect">
            <a:avLst/>
          </a:prstGeom>
        </p:spPr>
      </p:pic>
      <p:sp>
        <p:nvSpPr>
          <p:cNvPr id="20" name="Text Placeholder 26"/>
          <p:cNvSpPr>
            <a:spLocks noGrp="1"/>
          </p:cNvSpPr>
          <p:nvPr>
            <p:ph type="body" sz="quarter" idx="16" hasCustomPrompt="1"/>
          </p:nvPr>
        </p:nvSpPr>
        <p:spPr>
          <a:xfrm>
            <a:off x="123826" y="3534870"/>
            <a:ext cx="3828116"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1"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15889" y="4898571"/>
            <a:ext cx="3845138"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userDrawn="1"/>
        </p:nvGrpSpPr>
        <p:grpSpPr>
          <a:xfrm>
            <a:off x="0" y="12207"/>
            <a:ext cx="9144000" cy="557"/>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3626630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8994727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85576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1"/>
            <a:ext cx="8691562"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970419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AAA8CF39-A87F-4035-9BCF-EA05C81F2C42}" type="slidenum">
              <a:rPr lang="en-US" altLang="en-US"/>
              <a:pPr/>
              <a:t>‹#›</a:t>
            </a:fld>
            <a:endParaRPr lang="en-US"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227013" y="1709351"/>
            <a:ext cx="4214555"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4620526" y="1709351"/>
            <a:ext cx="426947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0957521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2306821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5206691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solidFill>
                  <a:prstClr val="black">
                    <a:tint val="75000"/>
                  </a:prstClr>
                </a:solidFill>
              </a:rPr>
              <a:pPr/>
              <a:t>‹#›</a:t>
            </a:fld>
            <a:endParaRPr lang="en-US" dirty="0">
              <a:solidFill>
                <a:prstClr val="black">
                  <a:tint val="75000"/>
                </a:prstClr>
              </a:solidFill>
            </a:endParaRPr>
          </a:p>
        </p:txBody>
      </p:sp>
      <p:sp>
        <p:nvSpPr>
          <p:cNvPr id="7"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8651937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solidFill>
                  <a:prstClr val="black">
                    <a:tint val="75000"/>
                  </a:prstClr>
                </a:solidFill>
              </a:rPr>
              <a:pPr/>
              <a:t>‹#›</a:t>
            </a:fld>
            <a:endParaRPr lang="en-US" dirty="0">
              <a:solidFill>
                <a:prstClr val="black">
                  <a:tint val="75000"/>
                </a:prstClr>
              </a:solidFill>
            </a:endParaRPr>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74761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1"/>
            <a:ext cx="8691562"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p:txBody>
          <a:bodyPr/>
          <a:lstStyle/>
          <a:p>
            <a:fld id="{12342C3A-DD85-7843-B416-BD52AB030D59}" type="slidenum">
              <a:rPr lang="en-US" smtClean="0">
                <a:solidFill>
                  <a:prstClr val="black">
                    <a:tint val="75000"/>
                  </a:prstClr>
                </a:solidFill>
              </a:rPr>
              <a:pPr/>
              <a:t>‹#›</a:t>
            </a:fld>
            <a:endParaRPr lang="en-US" dirty="0">
              <a:solidFill>
                <a:prstClr val="black">
                  <a:tint val="75000"/>
                </a:prstClr>
              </a:solidFill>
            </a:endParaRPr>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18009773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solidFill>
                  <a:prstClr val="black">
                    <a:tint val="75000"/>
                  </a:prstClr>
                </a:solidFill>
              </a:rPr>
              <a:pPr/>
              <a:t>‹#›</a:t>
            </a:fld>
            <a:endParaRPr lang="en-US" dirty="0">
              <a:solidFill>
                <a:prstClr val="black">
                  <a:tint val="75000"/>
                </a:prstClr>
              </a:solidFill>
            </a:endParaRPr>
          </a:p>
        </p:txBody>
      </p:sp>
      <p:sp>
        <p:nvSpPr>
          <p:cNvPr id="9" name="Text Placeholder 2"/>
          <p:cNvSpPr>
            <a:spLocks noGrp="1"/>
          </p:cNvSpPr>
          <p:nvPr>
            <p:ph type="body" sz="quarter" idx="12" hasCustomPrompt="1"/>
          </p:nvPr>
        </p:nvSpPr>
        <p:spPr>
          <a:xfrm>
            <a:off x="227013" y="1709351"/>
            <a:ext cx="4214555"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4620526" y="1709351"/>
            <a:ext cx="426947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26792888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solidFill>
                  <a:prstClr val="black">
                    <a:tint val="75000"/>
                  </a:prstClr>
                </a:solidFill>
              </a:rPr>
              <a:pPr/>
              <a:t>‹#›</a:t>
            </a:fld>
            <a:endParaRPr lang="en-US" dirty="0">
              <a:solidFill>
                <a:prstClr val="black">
                  <a:tint val="75000"/>
                </a:prstClr>
              </a:solidFill>
            </a:endParaRPr>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2707732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solidFill>
                  <a:prstClr val="black">
                    <a:tint val="75000"/>
                  </a:prstClr>
                </a:solidFill>
              </a:rPr>
              <a:pPr/>
              <a:t>‹#›</a:t>
            </a:fld>
            <a:endParaRPr lang="en-US" dirty="0">
              <a:solidFill>
                <a:prstClr val="black">
                  <a:tint val="75000"/>
                </a:prstClr>
              </a:solidFill>
            </a:endParaRPr>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29480899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fi-FI"/>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7C7B5634-63F1-1C41-A2DA-01A06C3F9ECB}" type="datetime1">
              <a:rPr lang="en-US" altLang="en-US">
                <a:solidFill>
                  <a:prstClr val="black"/>
                </a:solidFill>
              </a:rPr>
              <a:pPr>
                <a:defRPr/>
              </a:pPr>
              <a:t>11/18/19</a:t>
            </a:fld>
            <a:endParaRPr lang="en-US" alt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lt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pPr>
              <a:defRPr/>
            </a:pPr>
            <a:fld id="{48B705BA-FAAD-334E-A609-BD5E0AD3C2F2}"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162348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719263"/>
            <a:ext cx="4038600" cy="441166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19263"/>
            <a:ext cx="4038600" cy="441166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D3CBA5F2-BA81-4598-939D-5BFFBD4009F6}" type="slidenum">
              <a:rPr lang="en-US" altLang="en-US"/>
              <a:pPr/>
              <a:t>‹#›</a:t>
            </a:fld>
            <a:endParaRPr lang="en-US"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fi-FI"/>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D50E5D0D-3271-094C-8C1D-3B5E47E0D52A}" type="datetime1">
              <a:rPr lang="en-US" altLang="en-US">
                <a:solidFill>
                  <a:prstClr val="black"/>
                </a:solidFill>
              </a:rPr>
              <a:pPr>
                <a:defRPr/>
              </a:pPr>
              <a:t>11/18/19</a:t>
            </a:fld>
            <a:endParaRPr lang="en-US" alt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lt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pPr>
              <a:defRPr/>
            </a:pPr>
            <a:fld id="{C5AB5232-71B2-2F4E-A545-21EE974EABAE}"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39420138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325" y="287338"/>
            <a:ext cx="7543800" cy="1449387"/>
          </a:xfrm>
          <a:prstGeom prst="rect">
            <a:avLst/>
          </a:prstGeom>
        </p:spPr>
        <p:txBody>
          <a:bodyPr/>
          <a:lstStyle/>
          <a:p>
            <a:r>
              <a:rPr lang="en-US"/>
              <a:t>Click to edit Master title style</a:t>
            </a:r>
            <a:endParaRPr lang="en-US" dirty="0"/>
          </a:p>
        </p:txBody>
      </p:sp>
      <p:sp>
        <p:nvSpPr>
          <p:cNvPr id="3" name="Date Placeholder 3"/>
          <p:cNvSpPr>
            <a:spLocks noGrp="1"/>
          </p:cNvSpPr>
          <p:nvPr>
            <p:ph type="dt" sz="half" idx="10"/>
          </p:nvPr>
        </p:nvSpPr>
        <p:spPr>
          <a:xfrm>
            <a:off x="822325" y="6459538"/>
            <a:ext cx="1854200" cy="365125"/>
          </a:xfrm>
          <a:prstGeom prst="rect">
            <a:avLst/>
          </a:prstGeom>
        </p:spPr>
        <p:txBody>
          <a:bodyPr/>
          <a:lstStyle>
            <a:lvl1pPr>
              <a:defRPr/>
            </a:lvl1pPr>
          </a:lstStyle>
          <a:p>
            <a:pPr>
              <a:defRPr/>
            </a:pPr>
            <a:fld id="{31473624-D637-6445-9D57-AA51C530018B}" type="datetimeFigureOut">
              <a:rPr lang="en-US"/>
              <a:pPr>
                <a:defRPr/>
              </a:pPr>
              <a:t>11/18/19</a:t>
            </a:fld>
            <a:endParaRPr lang="en-US"/>
          </a:p>
        </p:txBody>
      </p:sp>
      <p:sp>
        <p:nvSpPr>
          <p:cNvPr id="4" name="Footer Placeholder 4"/>
          <p:cNvSpPr>
            <a:spLocks noGrp="1"/>
          </p:cNvSpPr>
          <p:nvPr>
            <p:ph type="ftr" sz="quarter" idx="11"/>
          </p:nvPr>
        </p:nvSpPr>
        <p:spPr>
          <a:xfrm>
            <a:off x="2765425" y="6459538"/>
            <a:ext cx="3616325" cy="365125"/>
          </a:xfrm>
          <a:prstGeom prst="rect">
            <a:avLst/>
          </a:prstGeom>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A5FC237-1B75-C74C-B476-E490AC55ABE7}" type="slidenum">
              <a:rPr lang="zh-CN" altLang="en-US"/>
              <a:pPr>
                <a:defRPr/>
              </a:pPr>
              <a:t>‹#›</a:t>
            </a:fld>
            <a:endParaRPr lang="en-US" altLang="zh-CN"/>
          </a:p>
        </p:txBody>
      </p:sp>
    </p:spTree>
    <p:extLst>
      <p:ext uri="{BB962C8B-B14F-4D97-AF65-F5344CB8AC3E}">
        <p14:creationId xmlns:p14="http://schemas.microsoft.com/office/powerpoint/2010/main" val="481063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D6794188-2800-404F-9D51-B9ECD8E17498}" type="slidenum">
              <a:rPr lang="en-US" altLang="en-US"/>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198C497F-F93A-415D-AE85-6EDF5BB63A7F}" type="slidenum">
              <a:rPr lang="en-US" altLang="en-US"/>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A9896A52-3313-4A10-8B45-3E5624BFC511}" type="slidenum">
              <a:rPr lang="en-US" altLang="en-US"/>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1E32F70C-99C4-466A-A862-EAED883B9977}" type="slidenum">
              <a:rPr lang="en-US" altLang="en-US"/>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1784A8E1-8E04-4DF9-856D-52F9C3178F96}" type="slidenum">
              <a:rPr lang="en-US" altLang="en-US"/>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slideLayout" Target="../slideLayouts/slideLayout29.xml"/><Relationship Id="rId7"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9" Type="http://schemas.openxmlformats.org/officeDocument/2006/relationships/image" Target="../media/image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image" Target="../media/image5.emf"/><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image" Target="../media/image14.emf"/><Relationship Id="rId5" Type="http://schemas.openxmlformats.org/officeDocument/2006/relationships/slideLayout" Target="../slideLayouts/slideLayout37.xml"/><Relationship Id="rId10" Type="http://schemas.openxmlformats.org/officeDocument/2006/relationships/theme" Target="../theme/theme4.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97"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atin typeface="+mn-lt"/>
              </a:defRPr>
            </a:lvl1pPr>
          </a:lstStyle>
          <a:p>
            <a:endParaRPr lang="en-US" altLang="en-US"/>
          </a:p>
        </p:txBody>
      </p:sp>
      <p:sp>
        <p:nvSpPr>
          <p:cNvPr id="8198"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latin typeface="+mn-lt"/>
              </a:defRPr>
            </a:lvl1pPr>
          </a:lstStyle>
          <a:p>
            <a:endParaRPr lang="en-US" altLang="en-US"/>
          </a:p>
        </p:txBody>
      </p:sp>
      <p:sp>
        <p:nvSpPr>
          <p:cNvPr id="8199"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atin typeface="+mn-lt"/>
              </a:defRPr>
            </a:lvl1pPr>
          </a:lstStyle>
          <a:p>
            <a:fld id="{DE573841-AE09-4AFA-88E9-55DAF89BB415}" type="slidenum">
              <a:rPr lang="en-US" altLang="en-US"/>
              <a:pPr/>
              <a:t>‹#›</a:t>
            </a:fld>
            <a:endParaRPr lang="en-US" altLang="en-US"/>
          </a:p>
        </p:txBody>
      </p:sp>
      <p:sp>
        <p:nvSpPr>
          <p:cNvPr id="2" name="Title Placeholder 1">
            <a:extLst>
              <a:ext uri="{FF2B5EF4-FFF2-40B4-BE49-F238E27FC236}">
                <a16:creationId xmlns:a16="http://schemas.microsoft.com/office/drawing/2014/main" id="{49C098BF-A104-DD4C-BBED-0558A55F7528}"/>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56FA62-6CB2-2448-A9AE-3700525940A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3" r:id="rId12"/>
    <p:sldLayoutId id="2147483674" r:id="rId13"/>
    <p:sldLayoutId id="2147483675" r:id="rId14"/>
    <p:sldLayoutId id="2147483676" r:id="rId15"/>
    <p:sldLayoutId id="2147483677" r:id="rId16"/>
    <p:sldLayoutId id="2147483678" r:id="rId17"/>
    <p:sldLayoutId id="2147483679" r:id="rId18"/>
  </p:sldLayoutIdLst>
  <p:hf hdr="0" ftr="0" dt="0"/>
  <p:txStyles>
    <p:titleStyle>
      <a:lvl1pPr algn="l" rtl="0" fontAlgn="base">
        <a:spcBef>
          <a:spcPct val="0"/>
        </a:spcBef>
        <a:spcAft>
          <a:spcPct val="0"/>
        </a:spcAft>
        <a:defRPr sz="39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itchFamily="34" charset="0"/>
        </a:defRPr>
      </a:lvl2pPr>
      <a:lvl3pPr algn="l" rtl="0" fontAlgn="base">
        <a:spcBef>
          <a:spcPct val="0"/>
        </a:spcBef>
        <a:spcAft>
          <a:spcPct val="0"/>
        </a:spcAft>
        <a:defRPr sz="3900" b="1">
          <a:solidFill>
            <a:schemeClr val="tx2"/>
          </a:solidFill>
          <a:latin typeface="Arial" pitchFamily="34" charset="0"/>
        </a:defRPr>
      </a:lvl3pPr>
      <a:lvl4pPr algn="l" rtl="0" fontAlgn="base">
        <a:spcBef>
          <a:spcPct val="0"/>
        </a:spcBef>
        <a:spcAft>
          <a:spcPct val="0"/>
        </a:spcAft>
        <a:defRPr sz="3900" b="1">
          <a:solidFill>
            <a:schemeClr val="tx2"/>
          </a:solidFill>
          <a:latin typeface="Arial" pitchFamily="34" charset="0"/>
        </a:defRPr>
      </a:lvl4pPr>
      <a:lvl5pPr algn="l" rtl="0" fontAlgn="base">
        <a:spcBef>
          <a:spcPct val="0"/>
        </a:spcBef>
        <a:spcAft>
          <a:spcPct val="0"/>
        </a:spcAft>
        <a:defRPr sz="3900" b="1">
          <a:solidFill>
            <a:schemeClr val="tx2"/>
          </a:solidFill>
          <a:latin typeface="Arial" pitchFamily="34" charset="0"/>
        </a:defRPr>
      </a:lvl5pPr>
      <a:lvl6pPr marL="457200" algn="l" rtl="0" fontAlgn="base">
        <a:spcBef>
          <a:spcPct val="0"/>
        </a:spcBef>
        <a:spcAft>
          <a:spcPct val="0"/>
        </a:spcAft>
        <a:defRPr sz="3900" b="1">
          <a:solidFill>
            <a:schemeClr val="tx2"/>
          </a:solidFill>
          <a:latin typeface="Arial" pitchFamily="34" charset="0"/>
        </a:defRPr>
      </a:lvl6pPr>
      <a:lvl7pPr marL="914400" algn="l" rtl="0" fontAlgn="base">
        <a:spcBef>
          <a:spcPct val="0"/>
        </a:spcBef>
        <a:spcAft>
          <a:spcPct val="0"/>
        </a:spcAft>
        <a:defRPr sz="3900" b="1">
          <a:solidFill>
            <a:schemeClr val="tx2"/>
          </a:solidFill>
          <a:latin typeface="Arial" pitchFamily="34" charset="0"/>
        </a:defRPr>
      </a:lvl7pPr>
      <a:lvl8pPr marL="1371600" algn="l" rtl="0" fontAlgn="base">
        <a:spcBef>
          <a:spcPct val="0"/>
        </a:spcBef>
        <a:spcAft>
          <a:spcPct val="0"/>
        </a:spcAft>
        <a:defRPr sz="3900" b="1">
          <a:solidFill>
            <a:schemeClr val="tx2"/>
          </a:solidFill>
          <a:latin typeface="Arial" pitchFamily="34" charset="0"/>
        </a:defRPr>
      </a:lvl8pPr>
      <a:lvl9pPr marL="1828800" algn="l" rtl="0" fontAlgn="base">
        <a:spcBef>
          <a:spcPct val="0"/>
        </a:spcBef>
        <a:spcAft>
          <a:spcPct val="0"/>
        </a:spcAft>
        <a:defRPr sz="3900" b="1">
          <a:solidFill>
            <a:schemeClr val="tx2"/>
          </a:solidFill>
          <a:latin typeface="Arial" pitchFamily="34" charset="0"/>
        </a:defRPr>
      </a:lvl9pPr>
    </p:titleStyle>
    <p:body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37942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6099048" y="641935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8"/>
          <a:stretch>
            <a:fillRect/>
          </a:stretch>
        </p:blipFill>
        <p:spPr>
          <a:xfrm>
            <a:off x="5391150" y="6584950"/>
            <a:ext cx="2933700" cy="127000"/>
          </a:xfrm>
          <a:prstGeom prst="rect">
            <a:avLst/>
          </a:prstGeom>
        </p:spPr>
      </p:pic>
      <p:sp>
        <p:nvSpPr>
          <p:cNvPr id="6" name="Slide Number Placeholder 1"/>
          <p:cNvSpPr>
            <a:spLocks noGrp="1"/>
          </p:cNvSpPr>
          <p:nvPr userDrawn="1">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5" name="Group 4"/>
          <p:cNvGrpSpPr/>
          <p:nvPr userDrawn="1"/>
        </p:nvGrpSpPr>
        <p:grpSpPr>
          <a:xfrm>
            <a:off x="0" y="0"/>
            <a:ext cx="9144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9"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2971999055"/>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6099048" y="641935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 name="Picture 1"/>
          <p:cNvPicPr>
            <a:picLocks noChangeAspect="1"/>
          </p:cNvPicPr>
          <p:nvPr userDrawn="1"/>
        </p:nvPicPr>
        <p:blipFill>
          <a:blip r:embed="rId11"/>
          <a:stretch>
            <a:fillRect/>
          </a:stretch>
        </p:blipFill>
        <p:spPr>
          <a:xfrm>
            <a:off x="5391150" y="6584950"/>
            <a:ext cx="2933700" cy="127000"/>
          </a:xfrm>
          <a:prstGeom prst="rect">
            <a:avLst/>
          </a:prstGeom>
        </p:spPr>
      </p:pic>
      <p:sp>
        <p:nvSpPr>
          <p:cNvPr id="6" name="Slide Number Placeholder 1"/>
          <p:cNvSpPr>
            <a:spLocks noGrp="1"/>
          </p:cNvSpPr>
          <p:nvPr userDrawn="1">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solidFill>
                  <a:prstClr val="black">
                    <a:tint val="75000"/>
                  </a:prstClr>
                </a:solidFill>
              </a:rPr>
              <a:pPr/>
              <a:t>‹#›</a:t>
            </a:fld>
            <a:endParaRPr lang="en-US" dirty="0">
              <a:solidFill>
                <a:prstClr val="black">
                  <a:tint val="75000"/>
                </a:prstClr>
              </a:solidFill>
            </a:endParaRPr>
          </a:p>
        </p:txBody>
      </p:sp>
      <p:grpSp>
        <p:nvGrpSpPr>
          <p:cNvPr id="5" name="Group 4"/>
          <p:cNvGrpSpPr/>
          <p:nvPr userDrawn="1"/>
        </p:nvGrpSpPr>
        <p:grpSpPr>
          <a:xfrm>
            <a:off x="0" y="0"/>
            <a:ext cx="9144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12"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215816465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9" r:id="rId9"/>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1.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1.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1.xml"/><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1.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1.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1.xml"/><Relationship Id="rId1" Type="http://schemas.openxmlformats.org/officeDocument/2006/relationships/tags" Target="../tags/tag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1.xml"/><Relationship Id="rId1" Type="http://schemas.openxmlformats.org/officeDocument/2006/relationships/tags" Target="../tags/tag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1.xml"/><Relationship Id="rId1" Type="http://schemas.openxmlformats.org/officeDocument/2006/relationships/tags" Target="../tags/tag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1.xml"/><Relationship Id="rId1" Type="http://schemas.openxmlformats.org/officeDocument/2006/relationships/tags" Target="../tags/tag1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1.xml"/><Relationship Id="rId1" Type="http://schemas.openxmlformats.org/officeDocument/2006/relationships/tags" Target="../tags/tag1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1.xml"/><Relationship Id="rId1" Type="http://schemas.openxmlformats.org/officeDocument/2006/relationships/tags" Target="../tags/tag1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1.xml"/><Relationship Id="rId1" Type="http://schemas.openxmlformats.org/officeDocument/2006/relationships/tags" Target="../tags/tag13.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1.xml"/><Relationship Id="rId1" Type="http://schemas.openxmlformats.org/officeDocument/2006/relationships/tags" Target="../tags/tag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1.xml"/><Relationship Id="rId1" Type="http://schemas.openxmlformats.org/officeDocument/2006/relationships/tags" Target="../tags/tag1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1.xml"/><Relationship Id="rId1" Type="http://schemas.openxmlformats.org/officeDocument/2006/relationships/tags" Target="../tags/tag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1.xml"/><Relationship Id="rId1" Type="http://schemas.openxmlformats.org/officeDocument/2006/relationships/tags" Target="../tags/tag1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1.xml"/><Relationship Id="rId1" Type="http://schemas.openxmlformats.org/officeDocument/2006/relationships/tags" Target="../tags/tag18.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1.xml"/><Relationship Id="rId1" Type="http://schemas.openxmlformats.org/officeDocument/2006/relationships/tags" Target="../tags/tag1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1.xml"/><Relationship Id="rId1" Type="http://schemas.openxmlformats.org/officeDocument/2006/relationships/tags" Target="../tags/tag2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1.xml"/><Relationship Id="rId1" Type="http://schemas.openxmlformats.org/officeDocument/2006/relationships/tags" Target="../tags/tag2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1.xml"/><Relationship Id="rId1" Type="http://schemas.openxmlformats.org/officeDocument/2006/relationships/tags" Target="../tags/tag2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1.xml"/><Relationship Id="rId1" Type="http://schemas.openxmlformats.org/officeDocument/2006/relationships/tags" Target="../tags/tag2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1.xml"/><Relationship Id="rId1" Type="http://schemas.openxmlformats.org/officeDocument/2006/relationships/tags" Target="../tags/tag2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1.xml"/><Relationship Id="rId1" Type="http://schemas.openxmlformats.org/officeDocument/2006/relationships/tags" Target="../tags/tag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1.xml"/><Relationship Id="rId1" Type="http://schemas.openxmlformats.org/officeDocument/2006/relationships/tags" Target="../tags/tag2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1.xml"/><Relationship Id="rId1" Type="http://schemas.openxmlformats.org/officeDocument/2006/relationships/tags" Target="../tags/tag27.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1.xml"/><Relationship Id="rId1" Type="http://schemas.openxmlformats.org/officeDocument/2006/relationships/tags" Target="../tags/tag2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1.xml"/><Relationship Id="rId1" Type="http://schemas.openxmlformats.org/officeDocument/2006/relationships/tags" Target="../tags/tag2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1.xml"/><Relationship Id="rId1" Type="http://schemas.openxmlformats.org/officeDocument/2006/relationships/tags" Target="../tags/tag3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1.xml"/><Relationship Id="rId1" Type="http://schemas.openxmlformats.org/officeDocument/2006/relationships/tags" Target="../tags/tag3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1.xml"/><Relationship Id="rId1" Type="http://schemas.openxmlformats.org/officeDocument/2006/relationships/tags" Target="../tags/tag3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1.xml"/><Relationship Id="rId1" Type="http://schemas.openxmlformats.org/officeDocument/2006/relationships/tags" Target="../tags/tag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1.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1.xml"/><Relationship Id="rId1" Type="http://schemas.openxmlformats.org/officeDocument/2006/relationships/tags" Target="../tags/tag3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1.xml"/><Relationship Id="rId1" Type="http://schemas.openxmlformats.org/officeDocument/2006/relationships/tags" Target="../tags/tag35.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1.xml"/><Relationship Id="rId1" Type="http://schemas.openxmlformats.org/officeDocument/2006/relationships/tags" Target="../tags/tag3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9.xml"/><Relationship Id="rId1" Type="http://schemas.openxmlformats.org/officeDocument/2006/relationships/tags" Target="../tags/tag1.xml"/><Relationship Id="rId4" Type="http://schemas.openxmlformats.org/officeDocument/2006/relationships/hyperlink" Target="http://www.openmp.org/" TargetMode="Externa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1.xml"/><Relationship Id="rId1" Type="http://schemas.openxmlformats.org/officeDocument/2006/relationships/tags" Target="../tags/tag3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1.xml"/><Relationship Id="rId1" Type="http://schemas.openxmlformats.org/officeDocument/2006/relationships/tags" Target="../tags/tag38.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1.xml"/><Relationship Id="rId1" Type="http://schemas.openxmlformats.org/officeDocument/2006/relationships/tags" Target="../tags/tag39.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1.xml"/><Relationship Id="rId1" Type="http://schemas.openxmlformats.org/officeDocument/2006/relationships/tags" Target="../tags/tag40.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1.xml"/><Relationship Id="rId1" Type="http://schemas.openxmlformats.org/officeDocument/2006/relationships/tags" Target="../tags/tag41.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1.xml"/><Relationship Id="rId1" Type="http://schemas.openxmlformats.org/officeDocument/2006/relationships/tags" Target="../tags/tag4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1.xml"/><Relationship Id="rId1" Type="http://schemas.openxmlformats.org/officeDocument/2006/relationships/tags" Target="../tags/tag4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1.xml"/><Relationship Id="rId1" Type="http://schemas.openxmlformats.org/officeDocument/2006/relationships/tags" Target="../tags/tag44.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1.xml"/><Relationship Id="rId1" Type="http://schemas.openxmlformats.org/officeDocument/2006/relationships/tags" Target="../tags/tag45.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1.xml"/><Relationship Id="rId1" Type="http://schemas.openxmlformats.org/officeDocument/2006/relationships/tags" Target="../tags/tag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1.xml"/><Relationship Id="rId1" Type="http://schemas.openxmlformats.org/officeDocument/2006/relationships/tags" Target="../tags/tag4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1.xml"/><Relationship Id="rId1" Type="http://schemas.openxmlformats.org/officeDocument/2006/relationships/tags" Target="../tags/tag4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1.xml"/><Relationship Id="rId1" Type="http://schemas.openxmlformats.org/officeDocument/2006/relationships/tags" Target="../tags/tag49.xml"/></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5.xml.rels><?xml version="1.0" encoding="UTF-8" standalone="yes"?>
<Relationships xmlns="http://schemas.openxmlformats.org/package/2006/relationships"><Relationship Id="rId2" Type="http://schemas.openxmlformats.org/officeDocument/2006/relationships/hyperlink" Target="mailto:rcollado@stevens.edu" TargetMode="Externa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1</a:t>
            </a:fld>
            <a:endParaRPr lang="en-US" dirty="0"/>
          </a:p>
        </p:txBody>
      </p:sp>
      <p:sp>
        <p:nvSpPr>
          <p:cNvPr id="3" name="Text Placeholder 2"/>
          <p:cNvSpPr>
            <a:spLocks noGrp="1"/>
          </p:cNvSpPr>
          <p:nvPr>
            <p:ph type="body" sz="quarter" idx="12"/>
          </p:nvPr>
        </p:nvSpPr>
        <p:spPr/>
        <p:txBody>
          <a:bodyPr/>
          <a:lstStyle/>
          <a:p>
            <a:r>
              <a:rPr lang="en-US" dirty="0"/>
              <a:t>FE-545</a:t>
            </a:r>
          </a:p>
        </p:txBody>
      </p:sp>
      <p:pic>
        <p:nvPicPr>
          <p:cNvPr id="7" name="Picture Placeholder 6" descr="financial_engineering-224751073.jpg"/>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pic>
        <p:nvPicPr>
          <p:cNvPr id="5" name="Picture 4">
            <a:extLst>
              <a:ext uri="{FF2B5EF4-FFF2-40B4-BE49-F238E27FC236}">
                <a16:creationId xmlns:a16="http://schemas.microsoft.com/office/drawing/2014/main" id="{64A4439A-5C69-F548-A78D-B421B420E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914400"/>
            <a:ext cx="2336800" cy="762000"/>
          </a:xfrm>
          <a:prstGeom prst="rect">
            <a:avLst/>
          </a:prstGeom>
        </p:spPr>
      </p:pic>
    </p:spTree>
    <p:extLst>
      <p:ext uri="{BB962C8B-B14F-4D97-AF65-F5344CB8AC3E}">
        <p14:creationId xmlns:p14="http://schemas.microsoft.com/office/powerpoint/2010/main" val="2882593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325" y="287339"/>
            <a:ext cx="7543800" cy="703262"/>
          </a:xfrm>
        </p:spPr>
        <p:txBody>
          <a:bodyPr/>
          <a:lstStyle/>
          <a:p>
            <a:r>
              <a:rPr lang="en-US" dirty="0"/>
              <a:t>“</a:t>
            </a:r>
            <a:r>
              <a:rPr lang="en-US" dirty="0" err="1"/>
              <a:t>pthreads</a:t>
            </a:r>
            <a:r>
              <a:rPr lang="en-US" dirty="0"/>
              <a:t>”: Moving Away…</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10</a:t>
            </a:fld>
            <a:endParaRPr lang="en-US" altLang="en-US"/>
          </a:p>
        </p:txBody>
      </p:sp>
      <p:sp>
        <p:nvSpPr>
          <p:cNvPr id="3" name="Content Placeholder 2"/>
          <p:cNvSpPr>
            <a:spLocks noGrp="1"/>
          </p:cNvSpPr>
          <p:nvPr>
            <p:ph idx="4294967295"/>
          </p:nvPr>
        </p:nvSpPr>
        <p:spPr>
          <a:xfrm>
            <a:off x="304800" y="990600"/>
            <a:ext cx="8534400" cy="5410199"/>
          </a:xfrm>
          <a:prstGeom prst="rect">
            <a:avLst/>
          </a:prstGeom>
        </p:spPr>
        <p:txBody>
          <a:bodyPr>
            <a:normAutofit fontScale="70000" lnSpcReduction="20000"/>
          </a:bodyPr>
          <a:lstStyle/>
          <a:p>
            <a:r>
              <a:rPr lang="en-US" sz="3600" dirty="0"/>
              <a:t>Looking at the previous example</a:t>
            </a:r>
          </a:p>
          <a:p>
            <a:pPr lvl="1"/>
            <a:r>
              <a:rPr lang="en-US" sz="3600" dirty="0"/>
              <a:t>Code displays platform dependency (not portable)</a:t>
            </a:r>
          </a:p>
          <a:p>
            <a:pPr lvl="1"/>
            <a:r>
              <a:rPr lang="en-US" sz="3600" dirty="0"/>
              <a:t>Code is cryptic, low level, hard to read (not simple)</a:t>
            </a:r>
          </a:p>
          <a:p>
            <a:pPr lvl="1"/>
            <a:r>
              <a:rPr lang="en-US" sz="3600" dirty="0"/>
              <a:t>Requires busy work: fork and joining threads, etc. </a:t>
            </a:r>
          </a:p>
          <a:p>
            <a:pPr lvl="2"/>
            <a:r>
              <a:rPr lang="en-US" sz="3600" dirty="0"/>
              <a:t>Burdens the developer</a:t>
            </a:r>
          </a:p>
          <a:p>
            <a:pPr lvl="2"/>
            <a:r>
              <a:rPr lang="en-US" sz="3600" dirty="0"/>
              <a:t>Probably in the way of the compiler as well: rather low chances that the compiler will be able to optimize the implementation</a:t>
            </a:r>
          </a:p>
          <a:p>
            <a:pPr lvl="1"/>
            <a:endParaRPr lang="en-US" sz="3600" dirty="0"/>
          </a:p>
          <a:p>
            <a:r>
              <a:rPr lang="en-US" sz="3600" dirty="0"/>
              <a:t>Long time experience with “</a:t>
            </a:r>
            <a:r>
              <a:rPr lang="en-US" sz="3600" dirty="0" err="1"/>
              <a:t>pthreads</a:t>
            </a:r>
            <a:r>
              <a:rPr lang="en-US" sz="3600" dirty="0"/>
              <a:t>” suggested that a higher level approach to SMP parallel computing for *scientific applications* was in order </a:t>
            </a:r>
          </a:p>
        </p:txBody>
      </p:sp>
    </p:spTree>
    <p:extLst>
      <p:ext uri="{BB962C8B-B14F-4D97-AF65-F5344CB8AC3E}">
        <p14:creationId xmlns:p14="http://schemas.microsoft.com/office/powerpoint/2010/main" val="1707685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a:noFill/>
          <a:ln/>
        </p:spPr>
        <p:txBody>
          <a:bodyPr lIns="92075" tIns="46038" rIns="92075" bIns="46038"/>
          <a:lstStyle/>
          <a:p>
            <a:pPr>
              <a:lnSpc>
                <a:spcPct val="89000"/>
              </a:lnSpc>
            </a:pPr>
            <a:r>
              <a:rPr lang="en-US" dirty="0"/>
              <a:t>OpenMP Programming Model</a:t>
            </a:r>
          </a:p>
        </p:txBody>
      </p:sp>
      <p:sp>
        <p:nvSpPr>
          <p:cNvPr id="3" name="Slide Number Placeholder 2"/>
          <p:cNvSpPr>
            <a:spLocks noGrp="1"/>
          </p:cNvSpPr>
          <p:nvPr>
            <p:ph type="sldNum" sz="quarter" idx="12"/>
          </p:nvPr>
        </p:nvSpPr>
        <p:spPr/>
        <p:txBody>
          <a:bodyPr/>
          <a:lstStyle/>
          <a:p>
            <a:fld id="{198C497F-F93A-415D-AE85-6EDF5BB63A7F}" type="slidenum">
              <a:rPr lang="en-US" altLang="en-US" smtClean="0"/>
              <a:pPr/>
              <a:t>11</a:t>
            </a:fld>
            <a:endParaRPr lang="en-US" altLang="en-US" dirty="0"/>
          </a:p>
        </p:txBody>
      </p:sp>
      <p:sp>
        <p:nvSpPr>
          <p:cNvPr id="512003" name="Rectangle 3"/>
          <p:cNvSpPr>
            <a:spLocks noChangeArrowheads="1"/>
          </p:cNvSpPr>
          <p:nvPr/>
        </p:nvSpPr>
        <p:spPr bwMode="auto">
          <a:xfrm>
            <a:off x="323850" y="1066800"/>
            <a:ext cx="8262938"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marL="342900" indent="-342900">
              <a:lnSpc>
                <a:spcPct val="80000"/>
              </a:lnSpc>
              <a:spcBef>
                <a:spcPct val="20000"/>
              </a:spcBef>
              <a:buClr>
                <a:schemeClr val="tx2"/>
              </a:buClr>
              <a:buSzPct val="70000"/>
              <a:buFont typeface="Wingdings" pitchFamily="2" charset="2"/>
              <a:buChar char="l"/>
            </a:pPr>
            <a:r>
              <a:rPr lang="en-US" sz="2400" u="sng" dirty="0">
                <a:latin typeface="+mn-lt"/>
              </a:rPr>
              <a:t>Master thread</a:t>
            </a:r>
            <a:r>
              <a:rPr lang="en-US" sz="2400" dirty="0">
                <a:latin typeface="+mn-lt"/>
              </a:rPr>
              <a:t> spawns a </a:t>
            </a:r>
            <a:r>
              <a:rPr lang="en-US" sz="2400" u="sng" dirty="0">
                <a:latin typeface="+mn-lt"/>
              </a:rPr>
              <a:t>team of threads</a:t>
            </a:r>
            <a:r>
              <a:rPr lang="en-US" sz="2400" dirty="0">
                <a:latin typeface="+mn-lt"/>
              </a:rPr>
              <a:t> as needed</a:t>
            </a:r>
          </a:p>
          <a:p>
            <a:pPr marL="800100" lvl="1" indent="-342900">
              <a:lnSpc>
                <a:spcPct val="80000"/>
              </a:lnSpc>
              <a:spcBef>
                <a:spcPct val="20000"/>
              </a:spcBef>
              <a:buClr>
                <a:schemeClr val="tx2"/>
              </a:buClr>
              <a:buSzPct val="70000"/>
              <a:buFont typeface="Wingdings" pitchFamily="2" charset="2"/>
              <a:buChar char="l"/>
            </a:pPr>
            <a:r>
              <a:rPr lang="en-US" dirty="0">
                <a:latin typeface="+mn-lt"/>
              </a:rPr>
              <a:t>Managed transparently on your behalf</a:t>
            </a:r>
          </a:p>
          <a:p>
            <a:pPr marL="800100" lvl="1" indent="-342900">
              <a:lnSpc>
                <a:spcPct val="80000"/>
              </a:lnSpc>
              <a:spcBef>
                <a:spcPct val="20000"/>
              </a:spcBef>
              <a:buClr>
                <a:schemeClr val="tx2"/>
              </a:buClr>
              <a:buSzPct val="70000"/>
              <a:buFont typeface="Wingdings" pitchFamily="2" charset="2"/>
              <a:buChar char="l"/>
            </a:pPr>
            <a:r>
              <a:rPr lang="en-US" dirty="0">
                <a:latin typeface="+mn-lt"/>
              </a:rPr>
              <a:t>It still relies on thread fork/join methodology to implement parallelism</a:t>
            </a:r>
          </a:p>
          <a:p>
            <a:pPr marL="987425" lvl="2" indent="-293688">
              <a:lnSpc>
                <a:spcPct val="80000"/>
              </a:lnSpc>
              <a:spcBef>
                <a:spcPct val="20000"/>
              </a:spcBef>
              <a:buClr>
                <a:schemeClr val="accent1"/>
              </a:buClr>
              <a:buSzPct val="70000"/>
              <a:buFont typeface="Wingdings" pitchFamily="2" charset="2"/>
              <a:buChar char="l"/>
            </a:pPr>
            <a:r>
              <a:rPr lang="en-US" sz="1500" dirty="0">
                <a:latin typeface="+mn-lt"/>
              </a:rPr>
              <a:t>The developer is spared the details </a:t>
            </a:r>
          </a:p>
          <a:p>
            <a:pPr marL="285750" indent="-285750">
              <a:lnSpc>
                <a:spcPct val="94000"/>
              </a:lnSpc>
              <a:spcBef>
                <a:spcPct val="50000"/>
              </a:spcBef>
              <a:buClr>
                <a:schemeClr val="tx2"/>
              </a:buClr>
              <a:buSzPct val="130000"/>
              <a:buFontTx/>
              <a:buChar char="•"/>
            </a:pPr>
            <a:r>
              <a:rPr lang="en-US" sz="2400" dirty="0">
                <a:latin typeface="+mn-lt"/>
              </a:rPr>
              <a:t>Parallelism is added incrementally: that is, the sequential program evolves into a parallel program</a:t>
            </a:r>
          </a:p>
        </p:txBody>
      </p:sp>
      <p:grpSp>
        <p:nvGrpSpPr>
          <p:cNvPr id="2" name="Group 1"/>
          <p:cNvGrpSpPr/>
          <p:nvPr/>
        </p:nvGrpSpPr>
        <p:grpSpPr>
          <a:xfrm>
            <a:off x="283369" y="3387725"/>
            <a:ext cx="8343900" cy="2632075"/>
            <a:chOff x="190500" y="3692525"/>
            <a:chExt cx="8343900" cy="2632075"/>
          </a:xfrm>
        </p:grpSpPr>
        <p:sp>
          <p:nvSpPr>
            <p:cNvPr id="512004" name="Rectangle 4"/>
            <p:cNvSpPr>
              <a:spLocks noChangeArrowheads="1"/>
            </p:cNvSpPr>
            <p:nvPr/>
          </p:nvSpPr>
          <p:spPr bwMode="auto">
            <a:xfrm>
              <a:off x="6248400" y="3692525"/>
              <a:ext cx="1524000" cy="1981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05" name="Rectangle 5"/>
            <p:cNvSpPr>
              <a:spLocks noChangeArrowheads="1"/>
            </p:cNvSpPr>
            <p:nvPr/>
          </p:nvSpPr>
          <p:spPr bwMode="auto">
            <a:xfrm>
              <a:off x="3962400" y="3692525"/>
              <a:ext cx="1600200" cy="1981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06" name="Rectangle 6"/>
            <p:cNvSpPr>
              <a:spLocks noChangeArrowheads="1"/>
            </p:cNvSpPr>
            <p:nvPr/>
          </p:nvSpPr>
          <p:spPr bwMode="auto">
            <a:xfrm>
              <a:off x="1600200" y="3692525"/>
              <a:ext cx="1600200" cy="1981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07" name="Line 7"/>
            <p:cNvSpPr>
              <a:spLocks noChangeShapeType="1"/>
            </p:cNvSpPr>
            <p:nvPr/>
          </p:nvSpPr>
          <p:spPr bwMode="auto">
            <a:xfrm>
              <a:off x="920750" y="4611688"/>
              <a:ext cx="755650" cy="0"/>
            </a:xfrm>
            <a:prstGeom prst="line">
              <a:avLst/>
            </a:prstGeom>
            <a:noFill/>
            <a:ln w="508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08" name="Line 8"/>
            <p:cNvSpPr>
              <a:spLocks noChangeShapeType="1"/>
            </p:cNvSpPr>
            <p:nvPr/>
          </p:nvSpPr>
          <p:spPr bwMode="auto">
            <a:xfrm>
              <a:off x="2063750" y="4179888"/>
              <a:ext cx="755650" cy="0"/>
            </a:xfrm>
            <a:prstGeom prst="line">
              <a:avLst/>
            </a:prstGeom>
            <a:noFill/>
            <a:ln w="508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09" name="Line 9"/>
            <p:cNvSpPr>
              <a:spLocks noChangeShapeType="1"/>
            </p:cNvSpPr>
            <p:nvPr/>
          </p:nvSpPr>
          <p:spPr bwMode="auto">
            <a:xfrm>
              <a:off x="2063750" y="4438650"/>
              <a:ext cx="75565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10" name="Line 10"/>
            <p:cNvSpPr>
              <a:spLocks noChangeShapeType="1"/>
            </p:cNvSpPr>
            <p:nvPr/>
          </p:nvSpPr>
          <p:spPr bwMode="auto">
            <a:xfrm>
              <a:off x="2063750" y="4699000"/>
              <a:ext cx="75565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11" name="Line 11"/>
            <p:cNvSpPr>
              <a:spLocks noChangeShapeType="1"/>
            </p:cNvSpPr>
            <p:nvPr/>
          </p:nvSpPr>
          <p:spPr bwMode="auto">
            <a:xfrm>
              <a:off x="2063750" y="4957763"/>
              <a:ext cx="75565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12" name="Line 12"/>
            <p:cNvSpPr>
              <a:spLocks noChangeShapeType="1"/>
            </p:cNvSpPr>
            <p:nvPr/>
          </p:nvSpPr>
          <p:spPr bwMode="auto">
            <a:xfrm flipV="1">
              <a:off x="1679575" y="4183063"/>
              <a:ext cx="374650" cy="425450"/>
            </a:xfrm>
            <a:prstGeom prst="line">
              <a:avLst/>
            </a:prstGeom>
            <a:noFill/>
            <a:ln w="50800">
              <a:solidFill>
                <a:srgbClr val="FF00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13" name="Line 13"/>
            <p:cNvSpPr>
              <a:spLocks noChangeShapeType="1"/>
            </p:cNvSpPr>
            <p:nvPr/>
          </p:nvSpPr>
          <p:spPr bwMode="auto">
            <a:xfrm flipV="1">
              <a:off x="1679575" y="4441825"/>
              <a:ext cx="374650" cy="166688"/>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14" name="Line 14"/>
            <p:cNvSpPr>
              <a:spLocks noChangeShapeType="1"/>
            </p:cNvSpPr>
            <p:nvPr/>
          </p:nvSpPr>
          <p:spPr bwMode="auto">
            <a:xfrm>
              <a:off x="1682750" y="4618038"/>
              <a:ext cx="374650" cy="80962"/>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15" name="Line 15"/>
            <p:cNvSpPr>
              <a:spLocks noChangeShapeType="1"/>
            </p:cNvSpPr>
            <p:nvPr/>
          </p:nvSpPr>
          <p:spPr bwMode="auto">
            <a:xfrm>
              <a:off x="1682750" y="4618038"/>
              <a:ext cx="374650" cy="339725"/>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16" name="Line 16"/>
            <p:cNvSpPr>
              <a:spLocks noChangeShapeType="1"/>
            </p:cNvSpPr>
            <p:nvPr/>
          </p:nvSpPr>
          <p:spPr bwMode="auto">
            <a:xfrm>
              <a:off x="2825750" y="4186238"/>
              <a:ext cx="374650" cy="425450"/>
            </a:xfrm>
            <a:prstGeom prst="line">
              <a:avLst/>
            </a:prstGeom>
            <a:noFill/>
            <a:ln w="50800">
              <a:solidFill>
                <a:srgbClr val="FF00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17" name="Line 17"/>
            <p:cNvSpPr>
              <a:spLocks noChangeShapeType="1"/>
            </p:cNvSpPr>
            <p:nvPr/>
          </p:nvSpPr>
          <p:spPr bwMode="auto">
            <a:xfrm>
              <a:off x="2825750" y="4445000"/>
              <a:ext cx="374650" cy="166688"/>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18" name="Line 18"/>
            <p:cNvSpPr>
              <a:spLocks noChangeShapeType="1"/>
            </p:cNvSpPr>
            <p:nvPr/>
          </p:nvSpPr>
          <p:spPr bwMode="auto">
            <a:xfrm flipV="1">
              <a:off x="2822575" y="4614863"/>
              <a:ext cx="374650" cy="80962"/>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19" name="Line 19"/>
            <p:cNvSpPr>
              <a:spLocks noChangeShapeType="1"/>
            </p:cNvSpPr>
            <p:nvPr/>
          </p:nvSpPr>
          <p:spPr bwMode="auto">
            <a:xfrm flipV="1">
              <a:off x="2822575" y="4614863"/>
              <a:ext cx="374650" cy="339725"/>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20" name="Line 20"/>
            <p:cNvSpPr>
              <a:spLocks noChangeShapeType="1"/>
            </p:cNvSpPr>
            <p:nvPr/>
          </p:nvSpPr>
          <p:spPr bwMode="auto">
            <a:xfrm>
              <a:off x="3206750" y="4611688"/>
              <a:ext cx="755650" cy="0"/>
            </a:xfrm>
            <a:prstGeom prst="line">
              <a:avLst/>
            </a:prstGeom>
            <a:noFill/>
            <a:ln w="508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21" name="Line 21"/>
            <p:cNvSpPr>
              <a:spLocks noChangeShapeType="1"/>
            </p:cNvSpPr>
            <p:nvPr/>
          </p:nvSpPr>
          <p:spPr bwMode="auto">
            <a:xfrm>
              <a:off x="4349750" y="4179888"/>
              <a:ext cx="75565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22" name="Line 22"/>
            <p:cNvSpPr>
              <a:spLocks noChangeShapeType="1"/>
            </p:cNvSpPr>
            <p:nvPr/>
          </p:nvSpPr>
          <p:spPr bwMode="auto">
            <a:xfrm>
              <a:off x="4349750" y="4438650"/>
              <a:ext cx="75565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23" name="Line 23"/>
            <p:cNvSpPr>
              <a:spLocks noChangeShapeType="1"/>
            </p:cNvSpPr>
            <p:nvPr/>
          </p:nvSpPr>
          <p:spPr bwMode="auto">
            <a:xfrm>
              <a:off x="4349750" y="4699000"/>
              <a:ext cx="75565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24" name="Line 24"/>
            <p:cNvSpPr>
              <a:spLocks noChangeShapeType="1"/>
            </p:cNvSpPr>
            <p:nvPr/>
          </p:nvSpPr>
          <p:spPr bwMode="auto">
            <a:xfrm>
              <a:off x="4349750" y="4957763"/>
              <a:ext cx="75565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25" name="Line 25"/>
            <p:cNvSpPr>
              <a:spLocks noChangeShapeType="1"/>
            </p:cNvSpPr>
            <p:nvPr/>
          </p:nvSpPr>
          <p:spPr bwMode="auto">
            <a:xfrm flipV="1">
              <a:off x="3965575" y="4183063"/>
              <a:ext cx="374650" cy="425450"/>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26" name="Line 26"/>
            <p:cNvSpPr>
              <a:spLocks noChangeShapeType="1"/>
            </p:cNvSpPr>
            <p:nvPr/>
          </p:nvSpPr>
          <p:spPr bwMode="auto">
            <a:xfrm flipV="1">
              <a:off x="3965575" y="4441825"/>
              <a:ext cx="374650" cy="166688"/>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27" name="Line 27"/>
            <p:cNvSpPr>
              <a:spLocks noChangeShapeType="1"/>
            </p:cNvSpPr>
            <p:nvPr/>
          </p:nvSpPr>
          <p:spPr bwMode="auto">
            <a:xfrm>
              <a:off x="3968750" y="4618038"/>
              <a:ext cx="374650" cy="80962"/>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28" name="Line 28"/>
            <p:cNvSpPr>
              <a:spLocks noChangeShapeType="1"/>
            </p:cNvSpPr>
            <p:nvPr/>
          </p:nvSpPr>
          <p:spPr bwMode="auto">
            <a:xfrm>
              <a:off x="3968750" y="4618038"/>
              <a:ext cx="374650" cy="339725"/>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29" name="Line 29"/>
            <p:cNvSpPr>
              <a:spLocks noChangeShapeType="1"/>
            </p:cNvSpPr>
            <p:nvPr/>
          </p:nvSpPr>
          <p:spPr bwMode="auto">
            <a:xfrm>
              <a:off x="5111750" y="4186238"/>
              <a:ext cx="374650" cy="425450"/>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30" name="Line 30"/>
            <p:cNvSpPr>
              <a:spLocks noChangeShapeType="1"/>
            </p:cNvSpPr>
            <p:nvPr/>
          </p:nvSpPr>
          <p:spPr bwMode="auto">
            <a:xfrm>
              <a:off x="5111750" y="4445000"/>
              <a:ext cx="374650" cy="166688"/>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31" name="Line 31"/>
            <p:cNvSpPr>
              <a:spLocks noChangeShapeType="1"/>
            </p:cNvSpPr>
            <p:nvPr/>
          </p:nvSpPr>
          <p:spPr bwMode="auto">
            <a:xfrm flipV="1">
              <a:off x="5108575" y="4614863"/>
              <a:ext cx="374650" cy="80962"/>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32" name="Line 32"/>
            <p:cNvSpPr>
              <a:spLocks noChangeShapeType="1"/>
            </p:cNvSpPr>
            <p:nvPr/>
          </p:nvSpPr>
          <p:spPr bwMode="auto">
            <a:xfrm flipV="1">
              <a:off x="5108575" y="4614863"/>
              <a:ext cx="374650" cy="339725"/>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33" name="Line 33"/>
            <p:cNvSpPr>
              <a:spLocks noChangeShapeType="1"/>
            </p:cNvSpPr>
            <p:nvPr/>
          </p:nvSpPr>
          <p:spPr bwMode="auto">
            <a:xfrm>
              <a:off x="5492750" y="4611688"/>
              <a:ext cx="755650" cy="0"/>
            </a:xfrm>
            <a:prstGeom prst="line">
              <a:avLst/>
            </a:prstGeom>
            <a:noFill/>
            <a:ln w="508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34" name="Line 34"/>
            <p:cNvSpPr>
              <a:spLocks noChangeShapeType="1"/>
            </p:cNvSpPr>
            <p:nvPr/>
          </p:nvSpPr>
          <p:spPr bwMode="auto">
            <a:xfrm>
              <a:off x="6635750" y="4179888"/>
              <a:ext cx="755650" cy="0"/>
            </a:xfrm>
            <a:prstGeom prst="line">
              <a:avLst/>
            </a:prstGeom>
            <a:noFill/>
            <a:ln w="508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35" name="Line 35"/>
            <p:cNvSpPr>
              <a:spLocks noChangeShapeType="1"/>
            </p:cNvSpPr>
            <p:nvPr/>
          </p:nvSpPr>
          <p:spPr bwMode="auto">
            <a:xfrm>
              <a:off x="6635750" y="4438650"/>
              <a:ext cx="75565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36" name="Line 36"/>
            <p:cNvSpPr>
              <a:spLocks noChangeShapeType="1"/>
            </p:cNvSpPr>
            <p:nvPr/>
          </p:nvSpPr>
          <p:spPr bwMode="auto">
            <a:xfrm>
              <a:off x="6635750" y="4699000"/>
              <a:ext cx="75565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37" name="Line 37"/>
            <p:cNvSpPr>
              <a:spLocks noChangeShapeType="1"/>
            </p:cNvSpPr>
            <p:nvPr/>
          </p:nvSpPr>
          <p:spPr bwMode="auto">
            <a:xfrm>
              <a:off x="6635750" y="4957763"/>
              <a:ext cx="75565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38" name="Line 38"/>
            <p:cNvSpPr>
              <a:spLocks noChangeShapeType="1"/>
            </p:cNvSpPr>
            <p:nvPr/>
          </p:nvSpPr>
          <p:spPr bwMode="auto">
            <a:xfrm flipV="1">
              <a:off x="6251575" y="4183063"/>
              <a:ext cx="374650" cy="425450"/>
            </a:xfrm>
            <a:prstGeom prst="line">
              <a:avLst/>
            </a:prstGeom>
            <a:noFill/>
            <a:ln w="50800">
              <a:solidFill>
                <a:srgbClr val="FF00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39" name="Line 39"/>
            <p:cNvSpPr>
              <a:spLocks noChangeShapeType="1"/>
            </p:cNvSpPr>
            <p:nvPr/>
          </p:nvSpPr>
          <p:spPr bwMode="auto">
            <a:xfrm flipV="1">
              <a:off x="6251575" y="4441825"/>
              <a:ext cx="374650" cy="166688"/>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40" name="Line 40"/>
            <p:cNvSpPr>
              <a:spLocks noChangeShapeType="1"/>
            </p:cNvSpPr>
            <p:nvPr/>
          </p:nvSpPr>
          <p:spPr bwMode="auto">
            <a:xfrm>
              <a:off x="6254750" y="4618038"/>
              <a:ext cx="374650" cy="80962"/>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41" name="Line 41"/>
            <p:cNvSpPr>
              <a:spLocks noChangeShapeType="1"/>
            </p:cNvSpPr>
            <p:nvPr/>
          </p:nvSpPr>
          <p:spPr bwMode="auto">
            <a:xfrm>
              <a:off x="6254750" y="4618038"/>
              <a:ext cx="374650" cy="339725"/>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42" name="Line 42"/>
            <p:cNvSpPr>
              <a:spLocks noChangeShapeType="1"/>
            </p:cNvSpPr>
            <p:nvPr/>
          </p:nvSpPr>
          <p:spPr bwMode="auto">
            <a:xfrm>
              <a:off x="7397750" y="4186238"/>
              <a:ext cx="374650" cy="425450"/>
            </a:xfrm>
            <a:prstGeom prst="line">
              <a:avLst/>
            </a:prstGeom>
            <a:noFill/>
            <a:ln w="50800">
              <a:solidFill>
                <a:srgbClr val="FF00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43" name="Line 43"/>
            <p:cNvSpPr>
              <a:spLocks noChangeShapeType="1"/>
            </p:cNvSpPr>
            <p:nvPr/>
          </p:nvSpPr>
          <p:spPr bwMode="auto">
            <a:xfrm>
              <a:off x="7397750" y="4445000"/>
              <a:ext cx="374650" cy="166688"/>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44" name="Line 44"/>
            <p:cNvSpPr>
              <a:spLocks noChangeShapeType="1"/>
            </p:cNvSpPr>
            <p:nvPr/>
          </p:nvSpPr>
          <p:spPr bwMode="auto">
            <a:xfrm flipV="1">
              <a:off x="7394575" y="4614863"/>
              <a:ext cx="374650" cy="80962"/>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45" name="Line 45"/>
            <p:cNvSpPr>
              <a:spLocks noChangeShapeType="1"/>
            </p:cNvSpPr>
            <p:nvPr/>
          </p:nvSpPr>
          <p:spPr bwMode="auto">
            <a:xfrm flipV="1">
              <a:off x="7394575" y="4614863"/>
              <a:ext cx="374650" cy="339725"/>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46" name="Line 46"/>
            <p:cNvSpPr>
              <a:spLocks noChangeShapeType="1"/>
            </p:cNvSpPr>
            <p:nvPr/>
          </p:nvSpPr>
          <p:spPr bwMode="auto">
            <a:xfrm>
              <a:off x="4349750" y="3921125"/>
              <a:ext cx="755650" cy="0"/>
            </a:xfrm>
            <a:prstGeom prst="line">
              <a:avLst/>
            </a:prstGeom>
            <a:noFill/>
            <a:ln w="508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47" name="Line 47"/>
            <p:cNvSpPr>
              <a:spLocks noChangeShapeType="1"/>
            </p:cNvSpPr>
            <p:nvPr/>
          </p:nvSpPr>
          <p:spPr bwMode="auto">
            <a:xfrm>
              <a:off x="4349750" y="5216525"/>
              <a:ext cx="75565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48" name="Line 48"/>
            <p:cNvSpPr>
              <a:spLocks noChangeShapeType="1"/>
            </p:cNvSpPr>
            <p:nvPr/>
          </p:nvSpPr>
          <p:spPr bwMode="auto">
            <a:xfrm flipV="1">
              <a:off x="3965575" y="3924300"/>
              <a:ext cx="374650" cy="684213"/>
            </a:xfrm>
            <a:prstGeom prst="line">
              <a:avLst/>
            </a:prstGeom>
            <a:noFill/>
            <a:ln w="50800">
              <a:solidFill>
                <a:srgbClr val="FF00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49" name="Line 49"/>
            <p:cNvSpPr>
              <a:spLocks noChangeShapeType="1"/>
            </p:cNvSpPr>
            <p:nvPr/>
          </p:nvSpPr>
          <p:spPr bwMode="auto">
            <a:xfrm>
              <a:off x="3968750" y="4618038"/>
              <a:ext cx="374650" cy="598487"/>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50" name="Line 50"/>
            <p:cNvSpPr>
              <a:spLocks noChangeShapeType="1"/>
            </p:cNvSpPr>
            <p:nvPr/>
          </p:nvSpPr>
          <p:spPr bwMode="auto">
            <a:xfrm>
              <a:off x="5111750" y="3927475"/>
              <a:ext cx="374650" cy="684213"/>
            </a:xfrm>
            <a:prstGeom prst="line">
              <a:avLst/>
            </a:prstGeom>
            <a:noFill/>
            <a:ln w="50800">
              <a:solidFill>
                <a:srgbClr val="FF00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51" name="Line 51"/>
            <p:cNvSpPr>
              <a:spLocks noChangeShapeType="1"/>
            </p:cNvSpPr>
            <p:nvPr/>
          </p:nvSpPr>
          <p:spPr bwMode="auto">
            <a:xfrm flipV="1">
              <a:off x="5108575" y="4614863"/>
              <a:ext cx="374650" cy="598487"/>
            </a:xfrm>
            <a:prstGeom prst="line">
              <a:avLst/>
            </a:prstGeom>
            <a:noFill/>
            <a:ln w="254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52" name="Line 52"/>
            <p:cNvSpPr>
              <a:spLocks noChangeShapeType="1"/>
            </p:cNvSpPr>
            <p:nvPr/>
          </p:nvSpPr>
          <p:spPr bwMode="auto">
            <a:xfrm>
              <a:off x="7778750" y="4611688"/>
              <a:ext cx="755650" cy="0"/>
            </a:xfrm>
            <a:prstGeom prst="line">
              <a:avLst/>
            </a:prstGeom>
            <a:noFill/>
            <a:ln w="508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53" name="Rectangle 53"/>
            <p:cNvSpPr>
              <a:spLocks noChangeArrowheads="1"/>
            </p:cNvSpPr>
            <p:nvPr/>
          </p:nvSpPr>
          <p:spPr bwMode="auto">
            <a:xfrm>
              <a:off x="2857500" y="5927725"/>
              <a:ext cx="3886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sz="2000" b="1"/>
                <a:t>Parallel Regions</a:t>
              </a:r>
            </a:p>
          </p:txBody>
        </p:sp>
        <p:sp>
          <p:nvSpPr>
            <p:cNvPr id="512054" name="Line 54"/>
            <p:cNvSpPr>
              <a:spLocks noChangeShapeType="1"/>
            </p:cNvSpPr>
            <p:nvPr/>
          </p:nvSpPr>
          <p:spPr bwMode="auto">
            <a:xfrm flipV="1">
              <a:off x="5905500" y="5676900"/>
              <a:ext cx="349250" cy="250825"/>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55" name="Line 55"/>
            <p:cNvSpPr>
              <a:spLocks noChangeShapeType="1"/>
            </p:cNvSpPr>
            <p:nvPr/>
          </p:nvSpPr>
          <p:spPr bwMode="auto">
            <a:xfrm flipH="1" flipV="1">
              <a:off x="3200400" y="5651500"/>
              <a:ext cx="571500" cy="27622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56" name="Line 56"/>
            <p:cNvSpPr>
              <a:spLocks noChangeShapeType="1"/>
            </p:cNvSpPr>
            <p:nvPr/>
          </p:nvSpPr>
          <p:spPr bwMode="auto">
            <a:xfrm flipV="1">
              <a:off x="4838700" y="5676900"/>
              <a:ext cx="0" cy="250825"/>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57" name="Rectangle 57"/>
            <p:cNvSpPr>
              <a:spLocks noChangeArrowheads="1"/>
            </p:cNvSpPr>
            <p:nvPr/>
          </p:nvSpPr>
          <p:spPr bwMode="auto">
            <a:xfrm>
              <a:off x="190500" y="4949825"/>
              <a:ext cx="12065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n-US" sz="2000" b="1"/>
                <a:t>Master Thread</a:t>
              </a:r>
            </a:p>
          </p:txBody>
        </p:sp>
        <p:sp>
          <p:nvSpPr>
            <p:cNvPr id="512058" name="Line 58"/>
            <p:cNvSpPr>
              <a:spLocks noChangeShapeType="1"/>
            </p:cNvSpPr>
            <p:nvPr/>
          </p:nvSpPr>
          <p:spPr bwMode="auto">
            <a:xfrm flipV="1">
              <a:off x="827088" y="4659313"/>
              <a:ext cx="377825" cy="327025"/>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0" name="Rectangle 59"/>
          <p:cNvSpPr/>
          <p:nvPr/>
        </p:nvSpPr>
        <p:spPr>
          <a:xfrm>
            <a:off x="76200" y="6513129"/>
            <a:ext cx="1928733" cy="261610"/>
          </a:xfrm>
          <a:prstGeom prst="rect">
            <a:avLst/>
          </a:prstGeom>
        </p:spPr>
        <p:txBody>
          <a:bodyPr wrap="none">
            <a:spAutoFit/>
          </a:bodyPr>
          <a:lstStyle/>
          <a:p>
            <a:r>
              <a:rPr lang="en-US" sz="1100" dirty="0"/>
              <a:t>Includes material from IOMPP</a:t>
            </a:r>
          </a:p>
        </p:txBody>
      </p:sp>
    </p:spTree>
    <p:custDataLst>
      <p:tags r:id="rId1"/>
    </p:custDataLst>
    <p:extLst>
      <p:ext uri="{BB962C8B-B14F-4D97-AF65-F5344CB8AC3E}">
        <p14:creationId xmlns:p14="http://schemas.microsoft.com/office/powerpoint/2010/main" val="4113393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2"/>
          <p:cNvSpPr>
            <a:spLocks noGrp="1" noChangeArrowheads="1"/>
          </p:cNvSpPr>
          <p:nvPr>
            <p:ph type="title"/>
          </p:nvPr>
        </p:nvSpPr>
        <p:spPr>
          <a:noFill/>
          <a:ln/>
        </p:spPr>
        <p:txBody>
          <a:bodyPr wrap="square" lIns="92075" tIns="46038" rIns="92075" bIns="46038">
            <a:spAutoFit/>
          </a:bodyPr>
          <a:lstStyle/>
          <a:p>
            <a:pPr>
              <a:lnSpc>
                <a:spcPct val="89000"/>
              </a:lnSpc>
            </a:pPr>
            <a:r>
              <a:rPr lang="en-US" dirty="0"/>
              <a:t>OpenMP: 20+ Library Routines</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12</a:t>
            </a:fld>
            <a:endParaRPr lang="en-US" altLang="en-US"/>
          </a:p>
        </p:txBody>
      </p:sp>
      <p:sp>
        <p:nvSpPr>
          <p:cNvPr id="658435" name="Rectangle 3"/>
          <p:cNvSpPr>
            <a:spLocks noGrp="1" noChangeArrowheads="1"/>
          </p:cNvSpPr>
          <p:nvPr>
            <p:ph type="body" idx="4294967295"/>
          </p:nvPr>
        </p:nvSpPr>
        <p:spPr>
          <a:xfrm>
            <a:off x="685800" y="871538"/>
            <a:ext cx="8458200" cy="5529262"/>
          </a:xfrm>
          <a:prstGeom prst="rect">
            <a:avLst/>
          </a:prstGeom>
          <a:noFill/>
          <a:ln/>
        </p:spPr>
        <p:txBody>
          <a:bodyPr lIns="92075" tIns="46038" rIns="92075" bIns="46038"/>
          <a:lstStyle/>
          <a:p>
            <a:pPr>
              <a:lnSpc>
                <a:spcPct val="94000"/>
              </a:lnSpc>
            </a:pPr>
            <a:r>
              <a:rPr lang="en-US" sz="2400" dirty="0"/>
              <a:t>Runtime environment routines:</a:t>
            </a:r>
          </a:p>
          <a:p>
            <a:pPr lvl="2">
              <a:lnSpc>
                <a:spcPct val="94000"/>
              </a:lnSpc>
            </a:pPr>
            <a:r>
              <a:rPr lang="en-US" sz="2000" dirty="0"/>
              <a:t>Modify/check the number of threads</a:t>
            </a:r>
          </a:p>
          <a:p>
            <a:pPr lvl="4">
              <a:lnSpc>
                <a:spcPct val="94000"/>
              </a:lnSpc>
              <a:buFont typeface="Wingdings" pitchFamily="2" charset="2"/>
              <a:buNone/>
            </a:pPr>
            <a:r>
              <a:rPr lang="en-US" sz="1800" b="1" dirty="0" err="1">
                <a:solidFill>
                  <a:srgbClr val="0000FF"/>
                </a:solidFill>
                <a:latin typeface="Courier New" pitchFamily="49" charset="0"/>
              </a:rPr>
              <a:t>omp</a:t>
            </a:r>
            <a:r>
              <a:rPr lang="en-US" sz="1800" b="1" dirty="0">
                <a:solidFill>
                  <a:srgbClr val="0000FF"/>
                </a:solidFill>
                <a:latin typeface="Courier New" pitchFamily="49" charset="0"/>
              </a:rPr>
              <a:t>_[</a:t>
            </a:r>
            <a:r>
              <a:rPr lang="en-US" sz="1800" b="1" dirty="0" err="1">
                <a:solidFill>
                  <a:srgbClr val="0000FF"/>
                </a:solidFill>
                <a:latin typeface="Courier New" pitchFamily="49" charset="0"/>
              </a:rPr>
              <a:t>set|get</a:t>
            </a:r>
            <a:r>
              <a:rPr lang="en-US" sz="1800" b="1" dirty="0">
                <a:solidFill>
                  <a:srgbClr val="0000FF"/>
                </a:solidFill>
                <a:latin typeface="Courier New" pitchFamily="49" charset="0"/>
              </a:rPr>
              <a:t>]_</a:t>
            </a:r>
            <a:r>
              <a:rPr lang="en-US" sz="1800" b="1" dirty="0" err="1">
                <a:solidFill>
                  <a:srgbClr val="0000FF"/>
                </a:solidFill>
                <a:latin typeface="Courier New" pitchFamily="49" charset="0"/>
              </a:rPr>
              <a:t>num_threads</a:t>
            </a:r>
            <a:r>
              <a:rPr lang="en-US" sz="1800" b="1" dirty="0">
                <a:solidFill>
                  <a:srgbClr val="0000FF"/>
                </a:solidFill>
                <a:latin typeface="Courier New" pitchFamily="49" charset="0"/>
              </a:rPr>
              <a:t>()</a:t>
            </a:r>
          </a:p>
          <a:p>
            <a:pPr lvl="4">
              <a:lnSpc>
                <a:spcPct val="94000"/>
              </a:lnSpc>
              <a:buFont typeface="Wingdings" pitchFamily="2" charset="2"/>
              <a:buNone/>
            </a:pPr>
            <a:r>
              <a:rPr lang="en-US" sz="1800" b="1" dirty="0" err="1">
                <a:solidFill>
                  <a:srgbClr val="0000FF"/>
                </a:solidFill>
                <a:latin typeface="Courier New" pitchFamily="49" charset="0"/>
              </a:rPr>
              <a:t>omp_get_thread_num</a:t>
            </a:r>
            <a:r>
              <a:rPr lang="en-US" sz="1800" b="1" dirty="0">
                <a:solidFill>
                  <a:srgbClr val="0000FF"/>
                </a:solidFill>
                <a:latin typeface="Courier New" pitchFamily="49" charset="0"/>
              </a:rPr>
              <a:t>()</a:t>
            </a:r>
          </a:p>
          <a:p>
            <a:pPr lvl="4">
              <a:lnSpc>
                <a:spcPct val="94000"/>
              </a:lnSpc>
              <a:buFont typeface="Wingdings" pitchFamily="2" charset="2"/>
              <a:buNone/>
            </a:pPr>
            <a:r>
              <a:rPr lang="en-US" sz="1800" b="1" dirty="0" err="1">
                <a:solidFill>
                  <a:srgbClr val="0000FF"/>
                </a:solidFill>
                <a:latin typeface="Courier New" pitchFamily="49" charset="0"/>
              </a:rPr>
              <a:t>omp_get_max_threads</a:t>
            </a:r>
            <a:r>
              <a:rPr lang="en-US" sz="1800" b="1" dirty="0">
                <a:solidFill>
                  <a:srgbClr val="0000FF"/>
                </a:solidFill>
                <a:latin typeface="Courier New" pitchFamily="49" charset="0"/>
              </a:rPr>
              <a:t>()</a:t>
            </a:r>
          </a:p>
          <a:p>
            <a:pPr lvl="2">
              <a:lnSpc>
                <a:spcPct val="94000"/>
              </a:lnSpc>
            </a:pPr>
            <a:endParaRPr lang="en-US" sz="2000" dirty="0"/>
          </a:p>
          <a:p>
            <a:pPr lvl="2">
              <a:lnSpc>
                <a:spcPct val="94000"/>
              </a:lnSpc>
            </a:pPr>
            <a:r>
              <a:rPr lang="en-US" sz="2000" dirty="0"/>
              <a:t>Are we in a parallel region?</a:t>
            </a:r>
          </a:p>
          <a:p>
            <a:pPr lvl="4">
              <a:lnSpc>
                <a:spcPct val="94000"/>
              </a:lnSpc>
              <a:buFont typeface="Wingdings" pitchFamily="2" charset="2"/>
              <a:buNone/>
            </a:pPr>
            <a:r>
              <a:rPr lang="en-US" sz="1800" b="1" dirty="0" err="1">
                <a:solidFill>
                  <a:srgbClr val="0000FF"/>
                </a:solidFill>
                <a:latin typeface="Courier New" pitchFamily="49" charset="0"/>
              </a:rPr>
              <a:t>omp_in_parallel</a:t>
            </a:r>
            <a:r>
              <a:rPr lang="en-US" sz="1800" b="1" dirty="0">
                <a:solidFill>
                  <a:srgbClr val="0000FF"/>
                </a:solidFill>
                <a:latin typeface="Courier New" pitchFamily="49" charset="0"/>
              </a:rPr>
              <a:t>()</a:t>
            </a:r>
          </a:p>
          <a:p>
            <a:pPr lvl="2">
              <a:lnSpc>
                <a:spcPct val="94000"/>
              </a:lnSpc>
            </a:pPr>
            <a:endParaRPr lang="en-US" sz="2000" dirty="0"/>
          </a:p>
          <a:p>
            <a:pPr lvl="2">
              <a:lnSpc>
                <a:spcPct val="94000"/>
              </a:lnSpc>
            </a:pPr>
            <a:r>
              <a:rPr lang="en-US" sz="2000" dirty="0"/>
              <a:t>How many processors in the system?</a:t>
            </a:r>
          </a:p>
          <a:p>
            <a:pPr lvl="4">
              <a:lnSpc>
                <a:spcPct val="94000"/>
              </a:lnSpc>
              <a:buFont typeface="Wingdings" pitchFamily="2" charset="2"/>
              <a:buNone/>
            </a:pPr>
            <a:r>
              <a:rPr lang="en-US" sz="1800" b="1" dirty="0" err="1">
                <a:solidFill>
                  <a:srgbClr val="0000FF"/>
                </a:solidFill>
                <a:latin typeface="Courier New" pitchFamily="49" charset="0"/>
              </a:rPr>
              <a:t>omp_get_num_procs</a:t>
            </a:r>
            <a:r>
              <a:rPr lang="en-US" sz="1800" b="1" dirty="0">
                <a:solidFill>
                  <a:srgbClr val="0000FF"/>
                </a:solidFill>
                <a:latin typeface="Courier New" pitchFamily="49" charset="0"/>
              </a:rPr>
              <a:t>()</a:t>
            </a:r>
          </a:p>
          <a:p>
            <a:pPr lvl="2">
              <a:lnSpc>
                <a:spcPct val="94000"/>
              </a:lnSpc>
            </a:pPr>
            <a:endParaRPr lang="en-US" sz="2000" dirty="0"/>
          </a:p>
          <a:p>
            <a:pPr lvl="2">
              <a:lnSpc>
                <a:spcPct val="94000"/>
              </a:lnSpc>
            </a:pPr>
            <a:r>
              <a:rPr lang="en-US" sz="2000" dirty="0"/>
              <a:t>Explicit locks</a:t>
            </a:r>
          </a:p>
          <a:p>
            <a:pPr lvl="4">
              <a:lnSpc>
                <a:spcPct val="94000"/>
              </a:lnSpc>
              <a:buFont typeface="Wingdings" pitchFamily="2" charset="2"/>
              <a:buNone/>
            </a:pPr>
            <a:r>
              <a:rPr lang="en-US" sz="1800" b="1" dirty="0" err="1">
                <a:solidFill>
                  <a:srgbClr val="0000FF"/>
                </a:solidFill>
                <a:latin typeface="Courier New" pitchFamily="49" charset="0"/>
              </a:rPr>
              <a:t>omp</a:t>
            </a:r>
            <a:r>
              <a:rPr lang="en-US" sz="1800" b="1" dirty="0">
                <a:solidFill>
                  <a:srgbClr val="0000FF"/>
                </a:solidFill>
                <a:latin typeface="Courier New" pitchFamily="49" charset="0"/>
              </a:rPr>
              <a:t>_[</a:t>
            </a:r>
            <a:r>
              <a:rPr lang="en-US" sz="1800" b="1" dirty="0" err="1">
                <a:solidFill>
                  <a:srgbClr val="0000FF"/>
                </a:solidFill>
                <a:latin typeface="Courier New" pitchFamily="49" charset="0"/>
              </a:rPr>
              <a:t>set|unset</a:t>
            </a:r>
            <a:r>
              <a:rPr lang="en-US" sz="1800" b="1" dirty="0">
                <a:solidFill>
                  <a:srgbClr val="0000FF"/>
                </a:solidFill>
                <a:latin typeface="Courier New" pitchFamily="49" charset="0"/>
              </a:rPr>
              <a:t>]_lock()</a:t>
            </a:r>
          </a:p>
          <a:p>
            <a:pPr lvl="2">
              <a:lnSpc>
                <a:spcPct val="94000"/>
              </a:lnSpc>
            </a:pPr>
            <a:endParaRPr lang="en-US" sz="2000" dirty="0"/>
          </a:p>
          <a:p>
            <a:pPr lvl="2">
              <a:lnSpc>
                <a:spcPct val="94000"/>
              </a:lnSpc>
            </a:pPr>
            <a:r>
              <a:rPr lang="en-US" sz="2000" dirty="0"/>
              <a:t>And several more...</a:t>
            </a:r>
            <a:endParaRPr lang="en-US" sz="2000" b="1" dirty="0">
              <a:latin typeface="Courier New" pitchFamily="49" charset="0"/>
            </a:endParaRPr>
          </a:p>
        </p:txBody>
      </p:sp>
      <p:sp>
        <p:nvSpPr>
          <p:cNvPr id="5" name="Rectangle 4"/>
          <p:cNvSpPr/>
          <p:nvPr/>
        </p:nvSpPr>
        <p:spPr>
          <a:xfrm>
            <a:off x="76200" y="6513129"/>
            <a:ext cx="1040670" cy="261610"/>
          </a:xfrm>
          <a:prstGeom prst="rect">
            <a:avLst/>
          </a:prstGeom>
        </p:spPr>
        <p:txBody>
          <a:bodyPr wrap="none">
            <a:spAutoFit/>
          </a:bodyPr>
          <a:lstStyle/>
          <a:p>
            <a:r>
              <a:rPr lang="en-US" sz="1100" dirty="0"/>
              <a:t>Credit: IOMPP</a:t>
            </a:r>
          </a:p>
        </p:txBody>
      </p:sp>
    </p:spTree>
    <p:custDataLst>
      <p:tags r:id="rId1"/>
    </p:custDataLst>
    <p:extLst>
      <p:ext uri="{BB962C8B-B14F-4D97-AF65-F5344CB8AC3E}">
        <p14:creationId xmlns:p14="http://schemas.microsoft.com/office/powerpoint/2010/main" val="79489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a:xfrm>
            <a:off x="822325" y="152400"/>
            <a:ext cx="7543800" cy="819533"/>
          </a:xfrm>
        </p:spPr>
        <p:txBody>
          <a:bodyPr>
            <a:normAutofit/>
          </a:bodyPr>
          <a:lstStyle/>
          <a:p>
            <a:r>
              <a:rPr lang="en-US" sz="3600" dirty="0"/>
              <a:t>A </a:t>
            </a:r>
            <a:r>
              <a:rPr lang="en-US" sz="3200" dirty="0"/>
              <a:t>Few Syntax Details to Get Started</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13</a:t>
            </a:fld>
            <a:endParaRPr lang="en-US" altLang="en-US"/>
          </a:p>
        </p:txBody>
      </p:sp>
      <p:sp>
        <p:nvSpPr>
          <p:cNvPr id="514051" name="Rectangle 3"/>
          <p:cNvSpPr>
            <a:spLocks noGrp="1" noChangeArrowheads="1"/>
          </p:cNvSpPr>
          <p:nvPr>
            <p:ph type="body" idx="4294967295"/>
          </p:nvPr>
        </p:nvSpPr>
        <p:spPr>
          <a:xfrm>
            <a:off x="434975" y="1219200"/>
            <a:ext cx="8274050" cy="5181600"/>
          </a:xfrm>
          <a:prstGeom prst="rect">
            <a:avLst/>
          </a:prstGeom>
        </p:spPr>
        <p:txBody>
          <a:bodyPr>
            <a:normAutofit/>
          </a:bodyPr>
          <a:lstStyle/>
          <a:p>
            <a:pPr>
              <a:lnSpc>
                <a:spcPct val="85000"/>
              </a:lnSpc>
            </a:pPr>
            <a:r>
              <a:rPr lang="en-US" sz="2800" dirty="0"/>
              <a:t>Most of the constructs in OpenMP are compiler directives or pragmas</a:t>
            </a:r>
          </a:p>
          <a:p>
            <a:pPr lvl="4">
              <a:lnSpc>
                <a:spcPct val="85000"/>
              </a:lnSpc>
            </a:pPr>
            <a:endParaRPr lang="en-US" sz="1800" dirty="0"/>
          </a:p>
          <a:p>
            <a:pPr lvl="1">
              <a:lnSpc>
                <a:spcPct val="85000"/>
              </a:lnSpc>
            </a:pPr>
            <a:r>
              <a:rPr lang="en-US" sz="2400" dirty="0"/>
              <a:t>For C and C++, the pragmas take the form:</a:t>
            </a:r>
          </a:p>
          <a:p>
            <a:pPr lvl="3">
              <a:lnSpc>
                <a:spcPct val="85000"/>
              </a:lnSpc>
              <a:buFont typeface="Wingdings" pitchFamily="2" charset="2"/>
              <a:buNone/>
            </a:pPr>
            <a:r>
              <a:rPr lang="en-US" sz="1800" dirty="0">
                <a:solidFill>
                  <a:srgbClr val="0000FF"/>
                </a:solidFill>
                <a:latin typeface="Consolas" pitchFamily="49" charset="0"/>
                <a:cs typeface="Consolas" pitchFamily="49" charset="0"/>
              </a:rPr>
              <a:t>#pragma </a:t>
            </a:r>
            <a:r>
              <a:rPr lang="en-US" sz="1800" dirty="0" err="1">
                <a:solidFill>
                  <a:srgbClr val="0000FF"/>
                </a:solidFill>
                <a:latin typeface="Consolas" pitchFamily="49" charset="0"/>
                <a:cs typeface="Consolas" pitchFamily="49" charset="0"/>
              </a:rPr>
              <a:t>omp</a:t>
            </a:r>
            <a:r>
              <a:rPr lang="en-US" sz="1800" dirty="0">
                <a:solidFill>
                  <a:srgbClr val="0000FF"/>
                </a:solidFill>
                <a:latin typeface="Consolas" pitchFamily="49" charset="0"/>
                <a:cs typeface="Consolas" pitchFamily="49" charset="0"/>
              </a:rPr>
              <a:t> </a:t>
            </a:r>
            <a:r>
              <a:rPr lang="en-US" sz="1800" i="1" dirty="0">
                <a:solidFill>
                  <a:srgbClr val="0000FF"/>
                </a:solidFill>
                <a:latin typeface="Consolas" pitchFamily="49" charset="0"/>
                <a:cs typeface="Consolas" pitchFamily="49" charset="0"/>
              </a:rPr>
              <a:t>construct [clause [clause]…]</a:t>
            </a:r>
            <a:endParaRPr lang="en-US" sz="1800" dirty="0">
              <a:solidFill>
                <a:srgbClr val="0000FF"/>
              </a:solidFill>
              <a:latin typeface="Consolas" pitchFamily="49" charset="0"/>
              <a:cs typeface="Consolas" pitchFamily="49" charset="0"/>
            </a:endParaRPr>
          </a:p>
          <a:p>
            <a:pPr lvl="4">
              <a:lnSpc>
                <a:spcPct val="85000"/>
              </a:lnSpc>
            </a:pPr>
            <a:endParaRPr lang="en-US" sz="1800" dirty="0"/>
          </a:p>
          <a:p>
            <a:pPr lvl="1">
              <a:lnSpc>
                <a:spcPct val="85000"/>
              </a:lnSpc>
            </a:pPr>
            <a:r>
              <a:rPr lang="en-US" sz="2400" dirty="0"/>
              <a:t>For Fortran, the directives take one of the forms:</a:t>
            </a:r>
          </a:p>
          <a:p>
            <a:pPr lvl="3">
              <a:lnSpc>
                <a:spcPct val="85000"/>
              </a:lnSpc>
              <a:buFont typeface="Wingdings" pitchFamily="2" charset="2"/>
              <a:buNone/>
            </a:pPr>
            <a:r>
              <a:rPr lang="en-US" sz="1800" dirty="0">
                <a:solidFill>
                  <a:srgbClr val="0000FF"/>
                </a:solidFill>
                <a:latin typeface="Consolas" pitchFamily="49" charset="0"/>
                <a:cs typeface="Consolas" pitchFamily="49" charset="0"/>
              </a:rPr>
              <a:t>C$OMP </a:t>
            </a:r>
            <a:r>
              <a:rPr lang="en-US" sz="1800" i="1" dirty="0">
                <a:solidFill>
                  <a:srgbClr val="0000FF"/>
                </a:solidFill>
                <a:latin typeface="Consolas" pitchFamily="49" charset="0"/>
                <a:cs typeface="Consolas" pitchFamily="49" charset="0"/>
              </a:rPr>
              <a:t>construct [clause [clause]…]</a:t>
            </a:r>
            <a:r>
              <a:rPr lang="en-US" sz="1800" dirty="0">
                <a:solidFill>
                  <a:srgbClr val="0000FF"/>
                </a:solidFill>
                <a:latin typeface="Consolas" pitchFamily="49" charset="0"/>
                <a:cs typeface="Consolas" pitchFamily="49" charset="0"/>
              </a:rPr>
              <a:t> </a:t>
            </a:r>
          </a:p>
          <a:p>
            <a:pPr lvl="3">
              <a:lnSpc>
                <a:spcPct val="85000"/>
              </a:lnSpc>
              <a:buFont typeface="Wingdings" pitchFamily="2" charset="2"/>
              <a:buNone/>
            </a:pPr>
            <a:r>
              <a:rPr lang="en-US" sz="1800" dirty="0">
                <a:solidFill>
                  <a:srgbClr val="0000FF"/>
                </a:solidFill>
                <a:latin typeface="Consolas" pitchFamily="49" charset="0"/>
                <a:cs typeface="Consolas" pitchFamily="49" charset="0"/>
              </a:rPr>
              <a:t>!$OMP </a:t>
            </a:r>
            <a:r>
              <a:rPr lang="en-US" sz="1800" i="1" dirty="0">
                <a:solidFill>
                  <a:srgbClr val="0000FF"/>
                </a:solidFill>
                <a:latin typeface="Consolas" pitchFamily="49" charset="0"/>
                <a:cs typeface="Consolas" pitchFamily="49" charset="0"/>
              </a:rPr>
              <a:t>construct [clause [clause]…]</a:t>
            </a:r>
            <a:endParaRPr lang="en-US" sz="1800" dirty="0">
              <a:solidFill>
                <a:srgbClr val="0000FF"/>
              </a:solidFill>
              <a:latin typeface="Consolas" pitchFamily="49" charset="0"/>
              <a:cs typeface="Consolas" pitchFamily="49" charset="0"/>
            </a:endParaRPr>
          </a:p>
          <a:p>
            <a:pPr lvl="3">
              <a:lnSpc>
                <a:spcPct val="85000"/>
              </a:lnSpc>
              <a:buFont typeface="Wingdings" pitchFamily="2" charset="2"/>
              <a:buNone/>
            </a:pPr>
            <a:r>
              <a:rPr lang="en-US" sz="1800" dirty="0">
                <a:solidFill>
                  <a:srgbClr val="0000FF"/>
                </a:solidFill>
                <a:latin typeface="Consolas" pitchFamily="49" charset="0"/>
                <a:cs typeface="Consolas" pitchFamily="49" charset="0"/>
              </a:rPr>
              <a:t>*$OMP </a:t>
            </a:r>
            <a:r>
              <a:rPr lang="en-US" sz="1800" i="1" dirty="0">
                <a:solidFill>
                  <a:srgbClr val="0000FF"/>
                </a:solidFill>
                <a:latin typeface="Consolas" pitchFamily="49" charset="0"/>
                <a:cs typeface="Consolas" pitchFamily="49" charset="0"/>
              </a:rPr>
              <a:t>construct [clause [clause]…]</a:t>
            </a:r>
          </a:p>
          <a:p>
            <a:pPr>
              <a:lnSpc>
                <a:spcPct val="85000"/>
              </a:lnSpc>
            </a:pPr>
            <a:endParaRPr lang="en-US" sz="2800" dirty="0"/>
          </a:p>
          <a:p>
            <a:pPr>
              <a:lnSpc>
                <a:spcPct val="85000"/>
              </a:lnSpc>
            </a:pPr>
            <a:r>
              <a:rPr lang="en-US" sz="2800" dirty="0"/>
              <a:t>Header file or Fortran 90 module</a:t>
            </a:r>
          </a:p>
          <a:p>
            <a:pPr lvl="3">
              <a:lnSpc>
                <a:spcPct val="85000"/>
              </a:lnSpc>
              <a:buFont typeface="Wingdings" pitchFamily="2" charset="2"/>
              <a:buNone/>
            </a:pPr>
            <a:r>
              <a:rPr lang="en-US" sz="1800" dirty="0">
                <a:solidFill>
                  <a:srgbClr val="0000FF"/>
                </a:solidFill>
                <a:latin typeface="Consolas" pitchFamily="49" charset="0"/>
                <a:cs typeface="Consolas" pitchFamily="49" charset="0"/>
              </a:rPr>
              <a:t>#include “</a:t>
            </a:r>
            <a:r>
              <a:rPr lang="en-US" sz="1800" dirty="0" err="1">
                <a:solidFill>
                  <a:srgbClr val="0000FF"/>
                </a:solidFill>
                <a:latin typeface="Consolas" pitchFamily="49" charset="0"/>
                <a:cs typeface="Consolas" pitchFamily="49" charset="0"/>
              </a:rPr>
              <a:t>omp.h</a:t>
            </a:r>
            <a:r>
              <a:rPr lang="en-US" sz="1800" dirty="0">
                <a:solidFill>
                  <a:srgbClr val="0000FF"/>
                </a:solidFill>
                <a:latin typeface="Consolas" pitchFamily="49" charset="0"/>
                <a:cs typeface="Consolas" pitchFamily="49" charset="0"/>
              </a:rPr>
              <a:t>”</a:t>
            </a:r>
          </a:p>
          <a:p>
            <a:pPr lvl="3">
              <a:lnSpc>
                <a:spcPct val="85000"/>
              </a:lnSpc>
              <a:buFont typeface="Wingdings" pitchFamily="2" charset="2"/>
              <a:buNone/>
            </a:pPr>
            <a:r>
              <a:rPr lang="en-US" sz="1800" dirty="0">
                <a:solidFill>
                  <a:srgbClr val="0000FF"/>
                </a:solidFill>
                <a:latin typeface="Consolas" pitchFamily="49" charset="0"/>
                <a:cs typeface="Consolas" pitchFamily="49" charset="0"/>
              </a:rPr>
              <a:t>use </a:t>
            </a:r>
            <a:r>
              <a:rPr lang="en-US" sz="1800" dirty="0" err="1">
                <a:solidFill>
                  <a:srgbClr val="0000FF"/>
                </a:solidFill>
                <a:latin typeface="Consolas" pitchFamily="49" charset="0"/>
                <a:cs typeface="Consolas" pitchFamily="49" charset="0"/>
              </a:rPr>
              <a:t>omp_lib</a:t>
            </a:r>
            <a:endParaRPr lang="en-US" sz="1800" dirty="0">
              <a:solidFill>
                <a:srgbClr val="0000FF"/>
              </a:solidFill>
              <a:latin typeface="Consolas" pitchFamily="49" charset="0"/>
              <a:cs typeface="Consolas" pitchFamily="49" charset="0"/>
            </a:endParaRPr>
          </a:p>
        </p:txBody>
      </p:sp>
      <p:sp>
        <p:nvSpPr>
          <p:cNvPr id="5" name="Rectangle 4"/>
          <p:cNvSpPr/>
          <p:nvPr/>
        </p:nvSpPr>
        <p:spPr>
          <a:xfrm>
            <a:off x="76200" y="6513129"/>
            <a:ext cx="1040670" cy="261610"/>
          </a:xfrm>
          <a:prstGeom prst="rect">
            <a:avLst/>
          </a:prstGeom>
        </p:spPr>
        <p:txBody>
          <a:bodyPr wrap="none">
            <a:spAutoFit/>
          </a:bodyPr>
          <a:lstStyle/>
          <a:p>
            <a:r>
              <a:rPr lang="en-US" sz="1100" dirty="0"/>
              <a:t>Credit: IOMPP</a:t>
            </a:r>
          </a:p>
        </p:txBody>
      </p:sp>
    </p:spTree>
    <p:custDataLst>
      <p:tags r:id="rId1"/>
    </p:custDataLst>
    <p:extLst>
      <p:ext uri="{BB962C8B-B14F-4D97-AF65-F5344CB8AC3E}">
        <p14:creationId xmlns:p14="http://schemas.microsoft.com/office/powerpoint/2010/main" val="1091010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152400"/>
            <a:ext cx="7543800" cy="701020"/>
          </a:xfrm>
        </p:spPr>
        <p:txBody>
          <a:bodyPr/>
          <a:lstStyle/>
          <a:p>
            <a:r>
              <a:rPr lang="en-US" sz="2800" dirty="0"/>
              <a:t>Why Compiler Directive and/or Pragmas?</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14</a:t>
            </a:fld>
            <a:endParaRPr lang="en-US" altLang="en-US"/>
          </a:p>
        </p:txBody>
      </p:sp>
      <p:sp>
        <p:nvSpPr>
          <p:cNvPr id="3" name="Content Placeholder 2"/>
          <p:cNvSpPr>
            <a:spLocks noGrp="1"/>
          </p:cNvSpPr>
          <p:nvPr>
            <p:ph idx="4294967295"/>
          </p:nvPr>
        </p:nvSpPr>
        <p:spPr>
          <a:xfrm>
            <a:off x="114300" y="853420"/>
            <a:ext cx="8915400" cy="4972705"/>
          </a:xfrm>
          <a:prstGeom prst="rect">
            <a:avLst/>
          </a:prstGeom>
          <a:solidFill>
            <a:schemeClr val="bg1"/>
          </a:solidFill>
          <a:ln>
            <a:solidFill>
              <a:schemeClr val="bg1"/>
            </a:solidFill>
          </a:ln>
        </p:spPr>
        <p:txBody>
          <a:bodyPr/>
          <a:lstStyle/>
          <a:p>
            <a:r>
              <a:rPr lang="en-US" sz="1600" dirty="0"/>
              <a:t>One of </a:t>
            </a:r>
            <a:r>
              <a:rPr lang="en-US" sz="1600" dirty="0" err="1"/>
              <a:t>OpenMP’s</a:t>
            </a:r>
            <a:r>
              <a:rPr lang="en-US" sz="1600" dirty="0"/>
              <a:t> design principles was to have the same code, with no modifications and have it run either on one core machine, or a multiple core machine</a:t>
            </a:r>
          </a:p>
          <a:p>
            <a:pPr lvl="2"/>
            <a:endParaRPr lang="en-US" sz="900" dirty="0"/>
          </a:p>
          <a:p>
            <a:r>
              <a:rPr lang="en-US" sz="1600" dirty="0"/>
              <a:t>Therefore, you have to “hide” all the compiler directives behind Comments and/or Pragmas</a:t>
            </a:r>
          </a:p>
          <a:p>
            <a:pPr lvl="2"/>
            <a:endParaRPr lang="en-US" sz="900" dirty="0"/>
          </a:p>
          <a:p>
            <a:r>
              <a:rPr lang="en-US" sz="1600" dirty="0"/>
              <a:t>These hidden directives would be picked up by the compiler only if you instruct it to compile in OpenMP mode</a:t>
            </a:r>
          </a:p>
          <a:p>
            <a:pPr lvl="1"/>
            <a:r>
              <a:rPr lang="en-US" sz="1200" dirty="0"/>
              <a:t>Example: Visual Studio – you have to have the /</a:t>
            </a:r>
            <a:r>
              <a:rPr lang="en-US" sz="1200" dirty="0" err="1"/>
              <a:t>openmp</a:t>
            </a:r>
            <a:r>
              <a:rPr lang="en-US" sz="1200" dirty="0"/>
              <a:t> flag on in order to compile OpenMP code </a:t>
            </a:r>
          </a:p>
          <a:p>
            <a:pPr lvl="1"/>
            <a:r>
              <a:rPr lang="en-US" sz="1200" dirty="0"/>
              <a:t>Also need to indicate that you want to use the OpenMP API by having the right header included: #include &lt;</a:t>
            </a:r>
            <a:r>
              <a:rPr lang="en-US" sz="1200" dirty="0" err="1"/>
              <a:t>omp.h</a:t>
            </a:r>
            <a:r>
              <a:rPr lang="en-US" sz="1200" dirty="0"/>
              <a:t>&gt;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689827"/>
            <a:ext cx="4419600" cy="309197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841659" y="4876800"/>
            <a:ext cx="758541" cy="523220"/>
          </a:xfrm>
          <a:prstGeom prst="rect">
            <a:avLst/>
          </a:prstGeom>
        </p:spPr>
        <p:txBody>
          <a:bodyPr wrap="none">
            <a:spAutoFit/>
          </a:bodyPr>
          <a:lstStyle/>
          <a:p>
            <a:r>
              <a:rPr lang="en-US" sz="1400" dirty="0"/>
              <a:t>Step 1:</a:t>
            </a:r>
          </a:p>
          <a:p>
            <a:r>
              <a:rPr lang="en-US" sz="1400" dirty="0"/>
              <a:t>Go here</a:t>
            </a:r>
          </a:p>
        </p:txBody>
      </p:sp>
      <p:sp>
        <p:nvSpPr>
          <p:cNvPr id="7" name="Rectangle 6"/>
          <p:cNvSpPr/>
          <p:nvPr/>
        </p:nvSpPr>
        <p:spPr>
          <a:xfrm>
            <a:off x="7239000" y="4353580"/>
            <a:ext cx="1371600" cy="523220"/>
          </a:xfrm>
          <a:prstGeom prst="rect">
            <a:avLst/>
          </a:prstGeom>
        </p:spPr>
        <p:txBody>
          <a:bodyPr wrap="square">
            <a:spAutoFit/>
          </a:bodyPr>
          <a:lstStyle/>
          <a:p>
            <a:pPr lvl="0"/>
            <a:r>
              <a:rPr lang="en-US" sz="1400" dirty="0">
                <a:solidFill>
                  <a:srgbClr val="000000"/>
                </a:solidFill>
              </a:rPr>
              <a:t>Step 2:</a:t>
            </a:r>
          </a:p>
          <a:p>
            <a:pPr lvl="0"/>
            <a:r>
              <a:rPr lang="en-US" sz="1400" dirty="0">
                <a:solidFill>
                  <a:srgbClr val="000000"/>
                </a:solidFill>
              </a:rPr>
              <a:t>Select /</a:t>
            </a:r>
            <a:r>
              <a:rPr lang="en-US" sz="1400" dirty="0" err="1">
                <a:solidFill>
                  <a:srgbClr val="000000"/>
                </a:solidFill>
              </a:rPr>
              <a:t>openmp</a:t>
            </a:r>
            <a:endParaRPr lang="en-US" sz="1400" dirty="0">
              <a:solidFill>
                <a:srgbClr val="000000"/>
              </a:solidFill>
            </a:endParaRPr>
          </a:p>
        </p:txBody>
      </p:sp>
      <p:cxnSp>
        <p:nvCxnSpPr>
          <p:cNvPr id="9" name="Straight Arrow Connector 8"/>
          <p:cNvCxnSpPr/>
          <p:nvPr/>
        </p:nvCxnSpPr>
        <p:spPr>
          <a:xfrm>
            <a:off x="1600200" y="5105400"/>
            <a:ext cx="1371600" cy="0"/>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1"/>
          </p:cNvCxnSpPr>
          <p:nvPr/>
        </p:nvCxnSpPr>
        <p:spPr>
          <a:xfrm flipH="1">
            <a:off x="5715000" y="4615190"/>
            <a:ext cx="1524000" cy="109210"/>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41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Grp="1" noChangeArrowheads="1"/>
          </p:cNvSpPr>
          <p:nvPr>
            <p:ph type="title"/>
          </p:nvPr>
        </p:nvSpPr>
        <p:spPr/>
        <p:txBody>
          <a:bodyPr>
            <a:normAutofit/>
          </a:bodyPr>
          <a:lstStyle/>
          <a:p>
            <a:r>
              <a:rPr lang="en-US" dirty="0"/>
              <a:t>Work Plan</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15</a:t>
            </a:fld>
            <a:endParaRPr lang="en-US" altLang="en-US"/>
          </a:p>
        </p:txBody>
      </p:sp>
      <p:sp>
        <p:nvSpPr>
          <p:cNvPr id="516099" name="Rectangle 3"/>
          <p:cNvSpPr>
            <a:spLocks noGrp="1" noChangeArrowheads="1"/>
          </p:cNvSpPr>
          <p:nvPr>
            <p:ph type="body" idx="4294967295"/>
          </p:nvPr>
        </p:nvSpPr>
        <p:spPr>
          <a:xfrm>
            <a:off x="0" y="1981200"/>
            <a:ext cx="8229600" cy="3886200"/>
          </a:xfrm>
          <a:prstGeom prst="rect">
            <a:avLst/>
          </a:prstGeom>
        </p:spPr>
        <p:txBody>
          <a:bodyPr/>
          <a:lstStyle/>
          <a:p>
            <a:r>
              <a:rPr lang="en-US" sz="2800" dirty="0">
                <a:solidFill>
                  <a:schemeClr val="bg1">
                    <a:lumMod val="85000"/>
                  </a:schemeClr>
                </a:solidFill>
              </a:rPr>
              <a:t>What is OpenMP?</a:t>
            </a:r>
          </a:p>
          <a:p>
            <a:pPr lvl="1">
              <a:lnSpc>
                <a:spcPct val="94000"/>
              </a:lnSpc>
              <a:buFont typeface="Wingdings" pitchFamily="2" charset="2"/>
              <a:buNone/>
            </a:pPr>
            <a:r>
              <a:rPr lang="en-US" sz="2400" dirty="0">
                <a:solidFill>
                  <a:schemeClr val="tx2"/>
                </a:solidFill>
              </a:rPr>
              <a:t>Parallel regions</a:t>
            </a:r>
          </a:p>
          <a:p>
            <a:pPr lvl="1">
              <a:lnSpc>
                <a:spcPct val="94000"/>
              </a:lnSpc>
              <a:buFont typeface="Wingdings" pitchFamily="2" charset="2"/>
              <a:buNone/>
            </a:pPr>
            <a:r>
              <a:rPr lang="en-US" sz="2400" dirty="0"/>
              <a:t>Work sharing</a:t>
            </a:r>
          </a:p>
          <a:p>
            <a:pPr lvl="1">
              <a:lnSpc>
                <a:spcPct val="94000"/>
              </a:lnSpc>
              <a:buFont typeface="Wingdings" pitchFamily="2" charset="2"/>
              <a:buNone/>
            </a:pPr>
            <a:r>
              <a:rPr lang="en-US" sz="2400" dirty="0"/>
              <a:t>Data environment </a:t>
            </a:r>
          </a:p>
          <a:p>
            <a:pPr lvl="1">
              <a:lnSpc>
                <a:spcPct val="94000"/>
              </a:lnSpc>
              <a:buFont typeface="Wingdings" pitchFamily="2" charset="2"/>
              <a:buNone/>
            </a:pPr>
            <a:r>
              <a:rPr lang="en-US" sz="2400" dirty="0"/>
              <a:t>Synchronization</a:t>
            </a:r>
          </a:p>
          <a:p>
            <a:r>
              <a:rPr lang="en-US" sz="2800" dirty="0"/>
              <a:t>Advanced topics</a:t>
            </a:r>
          </a:p>
        </p:txBody>
      </p:sp>
      <p:sp>
        <p:nvSpPr>
          <p:cNvPr id="5" name="Rectangle 4"/>
          <p:cNvSpPr/>
          <p:nvPr/>
        </p:nvSpPr>
        <p:spPr>
          <a:xfrm>
            <a:off x="76200" y="6513129"/>
            <a:ext cx="1040670" cy="261610"/>
          </a:xfrm>
          <a:prstGeom prst="rect">
            <a:avLst/>
          </a:prstGeom>
        </p:spPr>
        <p:txBody>
          <a:bodyPr wrap="none">
            <a:spAutoFit/>
          </a:bodyPr>
          <a:lstStyle/>
          <a:p>
            <a:r>
              <a:rPr lang="en-US" sz="1100" dirty="0"/>
              <a:t>Credit: IOMPP</a:t>
            </a:r>
          </a:p>
        </p:txBody>
      </p:sp>
    </p:spTree>
    <p:custDataLst>
      <p:tags r:id="rId1"/>
    </p:custDataLst>
    <p:extLst>
      <p:ext uri="{BB962C8B-B14F-4D97-AF65-F5344CB8AC3E}">
        <p14:creationId xmlns:p14="http://schemas.microsoft.com/office/powerpoint/2010/main" val="1584093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ChangeArrowheads="1"/>
          </p:cNvSpPr>
          <p:nvPr/>
        </p:nvSpPr>
        <p:spPr bwMode="auto">
          <a:xfrm>
            <a:off x="431800" y="1651000"/>
            <a:ext cx="84582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endParaRPr lang="en-US" sz="2400" b="1"/>
          </a:p>
          <a:p>
            <a:pPr>
              <a:spcBef>
                <a:spcPct val="50000"/>
              </a:spcBef>
            </a:pPr>
            <a:endParaRPr lang="en-US" sz="2400" b="1"/>
          </a:p>
        </p:txBody>
      </p:sp>
      <p:sp>
        <p:nvSpPr>
          <p:cNvPr id="518150" name="Rectangle 6"/>
          <p:cNvSpPr>
            <a:spLocks noGrp="1" noChangeArrowheads="1"/>
          </p:cNvSpPr>
          <p:nvPr>
            <p:ph type="title"/>
          </p:nvPr>
        </p:nvSpPr>
        <p:spPr>
          <a:xfrm>
            <a:off x="76200" y="76200"/>
            <a:ext cx="8229600" cy="966290"/>
          </a:xfrm>
          <a:noFill/>
          <a:ln/>
        </p:spPr>
        <p:txBody>
          <a:bodyPr wrap="square" lIns="90488" tIns="44450" rIns="90488" bIns="44450" anchor="b">
            <a:spAutoFit/>
          </a:bodyPr>
          <a:lstStyle/>
          <a:p>
            <a:pPr>
              <a:lnSpc>
                <a:spcPct val="89000"/>
              </a:lnSpc>
            </a:pPr>
            <a:r>
              <a:rPr lang="en-US" sz="3200" dirty="0"/>
              <a:t>Parallel Region &amp; Structured Blocks (C/C++)</a:t>
            </a:r>
          </a:p>
        </p:txBody>
      </p:sp>
      <p:sp>
        <p:nvSpPr>
          <p:cNvPr id="3" name="Slide Number Placeholder 2"/>
          <p:cNvSpPr>
            <a:spLocks noGrp="1"/>
          </p:cNvSpPr>
          <p:nvPr>
            <p:ph type="sldNum" sz="quarter" idx="12"/>
          </p:nvPr>
        </p:nvSpPr>
        <p:spPr/>
        <p:txBody>
          <a:bodyPr/>
          <a:lstStyle/>
          <a:p>
            <a:fld id="{D3CBA5F2-BA81-4598-939D-5BFFBD4009F6}" type="slidenum">
              <a:rPr lang="en-US" altLang="en-US" smtClean="0"/>
              <a:pPr/>
              <a:t>16</a:t>
            </a:fld>
            <a:endParaRPr lang="en-US" altLang="en-US"/>
          </a:p>
        </p:txBody>
      </p:sp>
      <p:sp>
        <p:nvSpPr>
          <p:cNvPr id="518147" name="Rectangle 3"/>
          <p:cNvSpPr>
            <a:spLocks noGrp="1" noChangeArrowheads="1"/>
          </p:cNvSpPr>
          <p:nvPr>
            <p:ph type="body" idx="4294967295"/>
          </p:nvPr>
        </p:nvSpPr>
        <p:spPr>
          <a:xfrm>
            <a:off x="457200" y="1219200"/>
            <a:ext cx="8229600" cy="1981200"/>
          </a:xfrm>
          <a:prstGeom prst="rect">
            <a:avLst/>
          </a:prstGeom>
          <a:noFill/>
          <a:ln/>
        </p:spPr>
        <p:txBody>
          <a:bodyPr lIns="92075" tIns="46038" rIns="92075" bIns="46038">
            <a:normAutofit lnSpcReduction="10000"/>
          </a:bodyPr>
          <a:lstStyle/>
          <a:p>
            <a:pPr>
              <a:spcBef>
                <a:spcPct val="50000"/>
              </a:spcBef>
            </a:pPr>
            <a:r>
              <a:rPr lang="en-US" sz="2400" dirty="0"/>
              <a:t>Most OpenMP constructs apply to structured blocks</a:t>
            </a:r>
          </a:p>
          <a:p>
            <a:pPr lvl="2">
              <a:spcBef>
                <a:spcPct val="50000"/>
              </a:spcBef>
            </a:pPr>
            <a:r>
              <a:rPr lang="en-US" dirty="0"/>
              <a:t>Structured block: a block with one point of entry at the top and one point of exit at the bottom</a:t>
            </a:r>
          </a:p>
          <a:p>
            <a:pPr lvl="2">
              <a:spcBef>
                <a:spcPct val="50000"/>
              </a:spcBef>
            </a:pPr>
            <a:r>
              <a:rPr lang="en-US" dirty="0"/>
              <a:t>The only “branches” allowed are STOP statements in Fortran and exit() in C/C++</a:t>
            </a:r>
          </a:p>
        </p:txBody>
      </p:sp>
      <p:sp>
        <p:nvSpPr>
          <p:cNvPr id="10" name="Rectangle 9"/>
          <p:cNvSpPr/>
          <p:nvPr/>
        </p:nvSpPr>
        <p:spPr>
          <a:xfrm>
            <a:off x="76200" y="6513129"/>
            <a:ext cx="1040670" cy="261610"/>
          </a:xfrm>
          <a:prstGeom prst="rect">
            <a:avLst/>
          </a:prstGeom>
        </p:spPr>
        <p:txBody>
          <a:bodyPr wrap="none">
            <a:spAutoFit/>
          </a:bodyPr>
          <a:lstStyle/>
          <a:p>
            <a:r>
              <a:rPr lang="en-US" sz="1100" dirty="0"/>
              <a:t>Credit: IOMPP</a:t>
            </a:r>
          </a:p>
        </p:txBody>
      </p:sp>
      <p:grpSp>
        <p:nvGrpSpPr>
          <p:cNvPr id="5" name="Group 4">
            <a:extLst>
              <a:ext uri="{FF2B5EF4-FFF2-40B4-BE49-F238E27FC236}">
                <a16:creationId xmlns:a16="http://schemas.microsoft.com/office/drawing/2014/main" id="{41DFD066-A424-E642-863C-515BC820051D}"/>
              </a:ext>
            </a:extLst>
          </p:cNvPr>
          <p:cNvGrpSpPr/>
          <p:nvPr/>
        </p:nvGrpSpPr>
        <p:grpSpPr>
          <a:xfrm>
            <a:off x="379456" y="3505101"/>
            <a:ext cx="8385089" cy="2819499"/>
            <a:chOff x="381000" y="3809901"/>
            <a:chExt cx="8385089" cy="2819499"/>
          </a:xfrm>
        </p:grpSpPr>
        <p:sp>
          <p:nvSpPr>
            <p:cNvPr id="518148" name="Text Box 4"/>
            <p:cNvSpPr txBox="1">
              <a:spLocks noChangeArrowheads="1"/>
            </p:cNvSpPr>
            <p:nvPr/>
          </p:nvSpPr>
          <p:spPr bwMode="auto">
            <a:xfrm>
              <a:off x="990600" y="6232525"/>
              <a:ext cx="2590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p>
              <a:pPr algn="ctr">
                <a:spcBef>
                  <a:spcPct val="50000"/>
                </a:spcBef>
              </a:pPr>
              <a:r>
                <a:rPr lang="en-US" sz="2000" b="1" dirty="0">
                  <a:solidFill>
                    <a:srgbClr val="000000"/>
                  </a:solidFill>
                </a:rPr>
                <a:t>A structured block</a:t>
              </a:r>
            </a:p>
          </p:txBody>
        </p:sp>
        <p:sp>
          <p:nvSpPr>
            <p:cNvPr id="518149" name="Text Box 5"/>
            <p:cNvSpPr txBox="1">
              <a:spLocks noChangeArrowheads="1"/>
            </p:cNvSpPr>
            <p:nvPr/>
          </p:nvSpPr>
          <p:spPr bwMode="auto">
            <a:xfrm>
              <a:off x="4953000" y="6232525"/>
              <a:ext cx="3352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p>
              <a:pPr algn="ctr">
                <a:spcBef>
                  <a:spcPct val="50000"/>
                </a:spcBef>
              </a:pPr>
              <a:r>
                <a:rPr lang="en-US" sz="2000" b="1" dirty="0">
                  <a:solidFill>
                    <a:srgbClr val="000000"/>
                  </a:solidFill>
                </a:rPr>
                <a:t>Not a structured block</a:t>
              </a:r>
            </a:p>
          </p:txBody>
        </p:sp>
        <p:sp>
          <p:nvSpPr>
            <p:cNvPr id="2" name="Rectangle 1"/>
            <p:cNvSpPr/>
            <p:nvPr/>
          </p:nvSpPr>
          <p:spPr>
            <a:xfrm>
              <a:off x="381000" y="3813175"/>
              <a:ext cx="3810000" cy="2339102"/>
            </a:xfrm>
            <a:prstGeom prst="rect">
              <a:avLst/>
            </a:prstGeom>
            <a:solidFill>
              <a:schemeClr val="bg1">
                <a:lumMod val="95000"/>
              </a:schemeClr>
            </a:solidFill>
            <a:ln>
              <a:solidFill>
                <a:schemeClr val="tx1"/>
              </a:solidFill>
            </a:ln>
          </p:spPr>
          <p:txBody>
            <a:bodyPr wrap="square">
              <a:spAutoFit/>
            </a:bodyPr>
            <a:lstStyle/>
            <a:p>
              <a:r>
                <a:rPr lang="en-US" sz="1600" dirty="0">
                  <a:solidFill>
                    <a:srgbClr val="0000FF"/>
                  </a:solidFill>
                  <a:latin typeface="Consolas" pitchFamily="49" charset="0"/>
                  <a:cs typeface="Consolas" pitchFamily="49" charset="0"/>
                </a:rPr>
                <a:t>#pragma</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omp</a:t>
              </a:r>
              <a:r>
                <a:rPr lang="en-US" sz="1600" dirty="0">
                  <a:solidFill>
                    <a:prstClr val="black"/>
                  </a:solidFill>
                  <a:latin typeface="Consolas" pitchFamily="49" charset="0"/>
                  <a:cs typeface="Consolas" pitchFamily="49" charset="0"/>
                </a:rPr>
                <a:t> parallel</a:t>
              </a:r>
            </a:p>
            <a:p>
              <a:r>
                <a:rPr lang="en-US" sz="1600" dirty="0">
                  <a:solidFill>
                    <a:prstClr val="black"/>
                  </a:solidFill>
                  <a:latin typeface="Consolas" pitchFamily="49" charset="0"/>
                  <a:cs typeface="Consolas" pitchFamily="49" charset="0"/>
                </a:rPr>
                <a:t>{</a:t>
              </a:r>
            </a:p>
            <a:p>
              <a:r>
                <a:rPr lang="en-US" sz="1600" dirty="0">
                  <a:solidFill>
                    <a:prstClr val="black"/>
                  </a:solidFill>
                  <a:latin typeface="Consolas" pitchFamily="49" charset="0"/>
                  <a:cs typeface="Consolas" pitchFamily="49" charset="0"/>
                </a:rPr>
                <a:t>  </a:t>
              </a:r>
              <a:r>
                <a:rPr lang="en-US" sz="1600" dirty="0" err="1">
                  <a:solidFill>
                    <a:srgbClr val="0000FF"/>
                  </a:solidFill>
                  <a:latin typeface="Consolas" pitchFamily="49" charset="0"/>
                  <a:cs typeface="Consolas" pitchFamily="49" charset="0"/>
                </a:rPr>
                <a:t>int</a:t>
              </a:r>
              <a:r>
                <a:rPr lang="en-US" sz="1600" dirty="0">
                  <a:solidFill>
                    <a:prstClr val="black"/>
                  </a:solidFill>
                  <a:latin typeface="Consolas" pitchFamily="49" charset="0"/>
                  <a:cs typeface="Consolas" pitchFamily="49" charset="0"/>
                </a:rPr>
                <a:t> id = </a:t>
              </a:r>
              <a:r>
                <a:rPr lang="en-US" sz="1600" dirty="0" err="1">
                  <a:solidFill>
                    <a:prstClr val="black"/>
                  </a:solidFill>
                  <a:latin typeface="Consolas" pitchFamily="49" charset="0"/>
                  <a:cs typeface="Consolas" pitchFamily="49" charset="0"/>
                </a:rPr>
                <a:t>omp_get_thread_num</a:t>
              </a:r>
              <a:r>
                <a:rPr lang="en-US" sz="1600" dirty="0">
                  <a:solidFill>
                    <a:prstClr val="black"/>
                  </a:solidFill>
                  <a:latin typeface="Consolas" pitchFamily="49" charset="0"/>
                  <a:cs typeface="Consolas" pitchFamily="49" charset="0"/>
                </a:rPr>
                <a:t>();</a:t>
              </a:r>
            </a:p>
            <a:p>
              <a:endParaRPr lang="en-US" sz="1600" dirty="0">
                <a:solidFill>
                  <a:prstClr val="black"/>
                </a:solidFill>
                <a:latin typeface="Consolas" pitchFamily="49" charset="0"/>
                <a:cs typeface="Consolas" pitchFamily="49" charset="0"/>
              </a:endParaRPr>
            </a:p>
            <a:p>
              <a:r>
                <a:rPr lang="en-US" sz="1600" dirty="0">
                  <a:solidFill>
                    <a:prstClr val="black"/>
                  </a:solidFill>
                  <a:latin typeface="Consolas" pitchFamily="49" charset="0"/>
                  <a:cs typeface="Consolas" pitchFamily="49" charset="0"/>
                </a:rPr>
                <a:t>more: res[id] = </a:t>
              </a:r>
              <a:r>
                <a:rPr lang="en-US" sz="1600" dirty="0" err="1">
                  <a:solidFill>
                    <a:prstClr val="black"/>
                  </a:solidFill>
                  <a:latin typeface="Consolas" pitchFamily="49" charset="0"/>
                  <a:cs typeface="Consolas" pitchFamily="49" charset="0"/>
                </a:rPr>
                <a:t>do_big_job</a:t>
              </a:r>
              <a:r>
                <a:rPr lang="en-US" sz="1600" dirty="0">
                  <a:solidFill>
                    <a:prstClr val="black"/>
                  </a:solidFill>
                  <a:latin typeface="Consolas" pitchFamily="49" charset="0"/>
                  <a:cs typeface="Consolas" pitchFamily="49" charset="0"/>
                </a:rPr>
                <a:t> (id);</a:t>
              </a:r>
            </a:p>
            <a:p>
              <a:endParaRPr lang="en-US" sz="1600" dirty="0">
                <a:solidFill>
                  <a:prstClr val="black"/>
                </a:solidFill>
                <a:latin typeface="Consolas" pitchFamily="49" charset="0"/>
                <a:cs typeface="Consolas" pitchFamily="49" charset="0"/>
              </a:endParaRPr>
            </a:p>
            <a:p>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if</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conv</a:t>
              </a:r>
              <a:r>
                <a:rPr lang="en-US" sz="1600" dirty="0">
                  <a:solidFill>
                    <a:prstClr val="black"/>
                  </a:solidFill>
                  <a:latin typeface="Consolas" pitchFamily="49" charset="0"/>
                  <a:cs typeface="Consolas" pitchFamily="49" charset="0"/>
                </a:rPr>
                <a:t> (res[id]) </a:t>
              </a:r>
              <a:r>
                <a:rPr lang="en-US" sz="1600" dirty="0" err="1">
                  <a:solidFill>
                    <a:srgbClr val="0000FF"/>
                  </a:solidFill>
                  <a:latin typeface="Consolas" pitchFamily="49" charset="0"/>
                  <a:cs typeface="Consolas" pitchFamily="49" charset="0"/>
                </a:rPr>
                <a:t>goto</a:t>
              </a:r>
              <a:r>
                <a:rPr lang="en-US" sz="1600" dirty="0">
                  <a:solidFill>
                    <a:prstClr val="black"/>
                  </a:solidFill>
                  <a:latin typeface="Consolas" pitchFamily="49" charset="0"/>
                  <a:cs typeface="Consolas" pitchFamily="49" charset="0"/>
                </a:rPr>
                <a:t> more;</a:t>
              </a:r>
            </a:p>
            <a:p>
              <a:r>
                <a:rPr lang="en-US" sz="1600" dirty="0">
                  <a:solidFill>
                    <a:prstClr val="black"/>
                  </a:solidFill>
                  <a:latin typeface="Consolas" pitchFamily="49" charset="0"/>
                  <a:cs typeface="Consolas" pitchFamily="49" charset="0"/>
                </a:rPr>
                <a:t>}</a:t>
              </a:r>
            </a:p>
            <a:p>
              <a:r>
                <a:rPr lang="en-US" sz="1600" dirty="0" err="1">
                  <a:solidFill>
                    <a:prstClr val="black"/>
                  </a:solidFill>
                  <a:latin typeface="Consolas" pitchFamily="49" charset="0"/>
                  <a:cs typeface="Consolas" pitchFamily="49" charset="0"/>
                </a:rPr>
                <a:t>printf</a:t>
              </a:r>
              <a:r>
                <a:rPr lang="en-US" sz="1600" dirty="0">
                  <a:solidFill>
                    <a:prstClr val="black"/>
                  </a:solidFill>
                  <a:latin typeface="Consolas" pitchFamily="49" charset="0"/>
                  <a:cs typeface="Consolas" pitchFamily="49" charset="0"/>
                </a:rPr>
                <a:t> (</a:t>
              </a:r>
              <a:r>
                <a:rPr lang="en-US" sz="1600" dirty="0">
                  <a:solidFill>
                    <a:srgbClr val="A31515"/>
                  </a:solidFill>
                  <a:latin typeface="Consolas" pitchFamily="49" charset="0"/>
                  <a:cs typeface="Consolas" pitchFamily="49" charset="0"/>
                </a:rPr>
                <a:t>"All done\n"</a:t>
              </a:r>
              <a:r>
                <a:rPr lang="en-US" sz="1600" dirty="0">
                  <a:solidFill>
                    <a:prstClr val="black"/>
                  </a:solidFill>
                  <a:latin typeface="Consolas" pitchFamily="49" charset="0"/>
                  <a:cs typeface="Consolas" pitchFamily="49" charset="0"/>
                </a:rPr>
                <a:t>);</a:t>
              </a:r>
            </a:p>
          </p:txBody>
        </p:sp>
        <p:sp>
          <p:nvSpPr>
            <p:cNvPr id="4" name="Rectangle 3"/>
            <p:cNvSpPr/>
            <p:nvPr/>
          </p:nvSpPr>
          <p:spPr>
            <a:xfrm>
              <a:off x="4422689" y="3809901"/>
              <a:ext cx="4343400" cy="2308324"/>
            </a:xfrm>
            <a:prstGeom prst="rect">
              <a:avLst/>
            </a:prstGeom>
            <a:solidFill>
              <a:schemeClr val="bg1">
                <a:lumMod val="95000"/>
              </a:schemeClr>
            </a:solidFill>
            <a:ln>
              <a:solidFill>
                <a:schemeClr val="tx1"/>
              </a:solidFill>
            </a:ln>
          </p:spPr>
          <p:txBody>
            <a:bodyPr wrap="square">
              <a:spAutoFit/>
            </a:bodyPr>
            <a:lstStyle/>
            <a:p>
              <a:r>
                <a:rPr lang="en-US" sz="1600" dirty="0">
                  <a:solidFill>
                    <a:srgbClr val="0000FF"/>
                  </a:solidFill>
                  <a:latin typeface="Consolas" pitchFamily="49" charset="0"/>
                  <a:cs typeface="Consolas" pitchFamily="49" charset="0"/>
                </a:rPr>
                <a:t>if</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go_now</a:t>
              </a:r>
              <a:r>
                <a:rPr lang="en-US" sz="1600" dirty="0">
                  <a:solidFill>
                    <a:prstClr val="black"/>
                  </a:solidFill>
                  <a:latin typeface="Consolas" pitchFamily="49" charset="0"/>
                  <a:cs typeface="Consolas" pitchFamily="49" charset="0"/>
                </a:rPr>
                <a:t>()) </a:t>
              </a:r>
              <a:r>
                <a:rPr lang="en-US" sz="1600" dirty="0" err="1">
                  <a:solidFill>
                    <a:srgbClr val="0000FF"/>
                  </a:solidFill>
                  <a:latin typeface="Consolas" pitchFamily="49" charset="0"/>
                  <a:cs typeface="Consolas" pitchFamily="49" charset="0"/>
                </a:rPr>
                <a:t>goto</a:t>
              </a:r>
              <a:r>
                <a:rPr lang="en-US" sz="1600" dirty="0">
                  <a:solidFill>
                    <a:prstClr val="black"/>
                  </a:solidFill>
                  <a:latin typeface="Consolas" pitchFamily="49" charset="0"/>
                  <a:cs typeface="Consolas" pitchFamily="49" charset="0"/>
                </a:rPr>
                <a:t> more;</a:t>
              </a:r>
            </a:p>
            <a:p>
              <a:r>
                <a:rPr lang="en-US" sz="1600" dirty="0">
                  <a:solidFill>
                    <a:srgbClr val="0000FF"/>
                  </a:solidFill>
                  <a:latin typeface="Consolas" pitchFamily="49" charset="0"/>
                  <a:cs typeface="Consolas" pitchFamily="49" charset="0"/>
                </a:rPr>
                <a:t>#pragma</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omp</a:t>
              </a:r>
              <a:r>
                <a:rPr lang="en-US" sz="1600" dirty="0">
                  <a:solidFill>
                    <a:prstClr val="black"/>
                  </a:solidFill>
                  <a:latin typeface="Consolas" pitchFamily="49" charset="0"/>
                  <a:cs typeface="Consolas" pitchFamily="49" charset="0"/>
                </a:rPr>
                <a:t> parallel</a:t>
              </a:r>
            </a:p>
            <a:p>
              <a:r>
                <a:rPr lang="en-US" sz="1600" dirty="0">
                  <a:solidFill>
                    <a:prstClr val="black"/>
                  </a:solidFill>
                  <a:latin typeface="Consolas" pitchFamily="49" charset="0"/>
                  <a:cs typeface="Consolas" pitchFamily="49" charset="0"/>
                </a:rPr>
                <a:t>{</a:t>
              </a:r>
            </a:p>
            <a:p>
              <a:r>
                <a:rPr lang="en-US" sz="1600" dirty="0">
                  <a:solidFill>
                    <a:prstClr val="black"/>
                  </a:solidFill>
                  <a:latin typeface="Consolas" pitchFamily="49" charset="0"/>
                  <a:cs typeface="Consolas" pitchFamily="49" charset="0"/>
                </a:rPr>
                <a:t>  </a:t>
              </a:r>
              <a:r>
                <a:rPr lang="en-US" sz="1600" dirty="0" err="1">
                  <a:solidFill>
                    <a:srgbClr val="0000FF"/>
                  </a:solidFill>
                  <a:latin typeface="Consolas" pitchFamily="49" charset="0"/>
                  <a:cs typeface="Consolas" pitchFamily="49" charset="0"/>
                </a:rPr>
                <a:t>int</a:t>
              </a:r>
              <a:r>
                <a:rPr lang="en-US" sz="1600" dirty="0">
                  <a:solidFill>
                    <a:prstClr val="black"/>
                  </a:solidFill>
                  <a:latin typeface="Consolas" pitchFamily="49" charset="0"/>
                  <a:cs typeface="Consolas" pitchFamily="49" charset="0"/>
                </a:rPr>
                <a:t> id = </a:t>
              </a:r>
              <a:r>
                <a:rPr lang="en-US" sz="1600" dirty="0" err="1">
                  <a:solidFill>
                    <a:prstClr val="black"/>
                  </a:solidFill>
                  <a:latin typeface="Consolas" pitchFamily="49" charset="0"/>
                  <a:cs typeface="Consolas" pitchFamily="49" charset="0"/>
                </a:rPr>
                <a:t>omp_get_thread_num</a:t>
              </a:r>
              <a:r>
                <a:rPr lang="en-US" sz="1600" dirty="0">
                  <a:solidFill>
                    <a:prstClr val="black"/>
                  </a:solidFill>
                  <a:latin typeface="Consolas" pitchFamily="49" charset="0"/>
                  <a:cs typeface="Consolas" pitchFamily="49" charset="0"/>
                </a:rPr>
                <a:t>();</a:t>
              </a:r>
            </a:p>
            <a:p>
              <a:r>
                <a:rPr lang="en-US" sz="1600" dirty="0">
                  <a:solidFill>
                    <a:prstClr val="black"/>
                  </a:solidFill>
                  <a:latin typeface="Consolas" pitchFamily="49" charset="0"/>
                  <a:cs typeface="Consolas" pitchFamily="49" charset="0"/>
                </a:rPr>
                <a:t>more:  res[id] = </a:t>
              </a:r>
              <a:r>
                <a:rPr lang="en-US" sz="1600" dirty="0" err="1">
                  <a:solidFill>
                    <a:prstClr val="black"/>
                  </a:solidFill>
                  <a:latin typeface="Consolas" pitchFamily="49" charset="0"/>
                  <a:cs typeface="Consolas" pitchFamily="49" charset="0"/>
                </a:rPr>
                <a:t>do_big_job</a:t>
              </a:r>
              <a:r>
                <a:rPr lang="en-US" sz="1600" dirty="0">
                  <a:solidFill>
                    <a:prstClr val="black"/>
                  </a:solidFill>
                  <a:latin typeface="Consolas" pitchFamily="49" charset="0"/>
                  <a:cs typeface="Consolas" pitchFamily="49" charset="0"/>
                </a:rPr>
                <a:t>(id); </a:t>
              </a:r>
            </a:p>
            <a:p>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if</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conv</a:t>
              </a:r>
              <a:r>
                <a:rPr lang="en-US" sz="1600" dirty="0">
                  <a:solidFill>
                    <a:prstClr val="black"/>
                  </a:solidFill>
                  <a:latin typeface="Consolas" pitchFamily="49" charset="0"/>
                  <a:cs typeface="Consolas" pitchFamily="49" charset="0"/>
                </a:rPr>
                <a:t> (res[id]) </a:t>
              </a:r>
              <a:r>
                <a:rPr lang="en-US" sz="1600" dirty="0" err="1">
                  <a:solidFill>
                    <a:srgbClr val="0000FF"/>
                  </a:solidFill>
                  <a:latin typeface="Consolas" pitchFamily="49" charset="0"/>
                  <a:cs typeface="Consolas" pitchFamily="49" charset="0"/>
                </a:rPr>
                <a:t>goto</a:t>
              </a:r>
              <a:r>
                <a:rPr lang="en-US" sz="1600" dirty="0">
                  <a:solidFill>
                    <a:prstClr val="black"/>
                  </a:solidFill>
                  <a:latin typeface="Consolas" pitchFamily="49" charset="0"/>
                  <a:cs typeface="Consolas" pitchFamily="49" charset="0"/>
                </a:rPr>
                <a:t> done;</a:t>
              </a:r>
            </a:p>
            <a:p>
              <a:r>
                <a:rPr lang="en-US" sz="1600" dirty="0">
                  <a:solidFill>
                    <a:prstClr val="black"/>
                  </a:solidFill>
                  <a:latin typeface="Consolas" pitchFamily="49" charset="0"/>
                  <a:cs typeface="Consolas" pitchFamily="49" charset="0"/>
                </a:rPr>
                <a:t>  </a:t>
              </a:r>
              <a:r>
                <a:rPr lang="en-US" sz="1600" dirty="0" err="1">
                  <a:solidFill>
                    <a:srgbClr val="0000FF"/>
                  </a:solidFill>
                  <a:latin typeface="Consolas" pitchFamily="49" charset="0"/>
                  <a:cs typeface="Consolas" pitchFamily="49" charset="0"/>
                </a:rPr>
                <a:t>goto</a:t>
              </a:r>
              <a:r>
                <a:rPr lang="en-US" sz="1600" dirty="0">
                  <a:solidFill>
                    <a:prstClr val="black"/>
                  </a:solidFill>
                  <a:latin typeface="Consolas" pitchFamily="49" charset="0"/>
                  <a:cs typeface="Consolas" pitchFamily="49" charset="0"/>
                </a:rPr>
                <a:t> more;</a:t>
              </a:r>
            </a:p>
            <a:p>
              <a:r>
                <a:rPr lang="en-US" sz="1600" dirty="0">
                  <a:solidFill>
                    <a:prstClr val="black"/>
                  </a:solidFill>
                  <a:latin typeface="Consolas" pitchFamily="49" charset="0"/>
                  <a:cs typeface="Consolas" pitchFamily="49" charset="0"/>
                </a:rPr>
                <a:t>}</a:t>
              </a:r>
            </a:p>
            <a:p>
              <a:r>
                <a:rPr lang="en-US" sz="1600" dirty="0">
                  <a:solidFill>
                    <a:prstClr val="black"/>
                  </a:solidFill>
                  <a:latin typeface="Consolas" pitchFamily="49" charset="0"/>
                  <a:cs typeface="Consolas" pitchFamily="49" charset="0"/>
                </a:rPr>
                <a:t>done: </a:t>
              </a:r>
              <a:r>
                <a:rPr lang="en-US" sz="1600" dirty="0">
                  <a:solidFill>
                    <a:srgbClr val="0000FF"/>
                  </a:solidFill>
                  <a:latin typeface="Consolas" pitchFamily="49" charset="0"/>
                  <a:cs typeface="Consolas" pitchFamily="49" charset="0"/>
                </a:rPr>
                <a:t>if</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really_done</a:t>
              </a:r>
              <a:r>
                <a:rPr lang="en-US" sz="1600" dirty="0">
                  <a:solidFill>
                    <a:prstClr val="black"/>
                  </a:solidFill>
                  <a:latin typeface="Consolas" pitchFamily="49" charset="0"/>
                  <a:cs typeface="Consolas" pitchFamily="49" charset="0"/>
                </a:rPr>
                <a:t>()) </a:t>
              </a:r>
              <a:r>
                <a:rPr lang="en-US" sz="1600" dirty="0" err="1">
                  <a:solidFill>
                    <a:srgbClr val="0000FF"/>
                  </a:solidFill>
                  <a:latin typeface="Consolas" pitchFamily="49" charset="0"/>
                  <a:cs typeface="Consolas" pitchFamily="49" charset="0"/>
                </a:rPr>
                <a:t>goto</a:t>
              </a:r>
              <a:r>
                <a:rPr lang="en-US" sz="1600" dirty="0">
                  <a:solidFill>
                    <a:prstClr val="black"/>
                  </a:solidFill>
                  <a:latin typeface="Consolas" pitchFamily="49" charset="0"/>
                  <a:cs typeface="Consolas" pitchFamily="49" charset="0"/>
                </a:rPr>
                <a:t> more;</a:t>
              </a:r>
            </a:p>
          </p:txBody>
        </p:sp>
      </p:grpSp>
    </p:spTree>
    <p:custDataLst>
      <p:tags r:id="rId1"/>
    </p:custDataLst>
    <p:extLst>
      <p:ext uri="{BB962C8B-B14F-4D97-AF65-F5344CB8AC3E}">
        <p14:creationId xmlns:p14="http://schemas.microsoft.com/office/powerpoint/2010/main" val="338450321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6200" y="562213"/>
            <a:ext cx="7848600" cy="3323987"/>
          </a:xfrm>
          <a:prstGeom prst="rect">
            <a:avLst/>
          </a:prstGeom>
          <a:solidFill>
            <a:schemeClr val="bg1">
              <a:lumMod val="95000"/>
            </a:schemeClr>
          </a:solidFill>
          <a:ln w="6350">
            <a:solidFill>
              <a:schemeClr val="tx1"/>
            </a:solidFill>
          </a:ln>
        </p:spPr>
        <p:txBody>
          <a:bodyPr wrap="square">
            <a:spAutoFit/>
          </a:bodyPr>
          <a:lstStyle/>
          <a:p>
            <a:r>
              <a:rPr lang="en-US" sz="1400" dirty="0">
                <a:solidFill>
                  <a:srgbClr val="0000FF"/>
                </a:solidFill>
                <a:latin typeface="Consolas" pitchFamily="49" charset="0"/>
                <a:cs typeface="Consolas" pitchFamily="49" charset="0"/>
              </a:rPr>
              <a:t>#include</a:t>
            </a:r>
            <a:r>
              <a:rPr lang="en-US" sz="1400" dirty="0">
                <a:solidFill>
                  <a:prstClr val="black"/>
                </a:solidFill>
                <a:latin typeface="Consolas" pitchFamily="49" charset="0"/>
                <a:cs typeface="Consolas" pitchFamily="49" charset="0"/>
              </a:rPr>
              <a:t> </a:t>
            </a:r>
            <a:r>
              <a:rPr lang="en-US" sz="1400" dirty="0">
                <a:solidFill>
                  <a:srgbClr val="A31515"/>
                </a:solidFill>
                <a:latin typeface="Consolas" pitchFamily="49" charset="0"/>
                <a:cs typeface="Consolas" pitchFamily="49" charset="0"/>
              </a:rPr>
              <a:t>&lt;</a:t>
            </a:r>
            <a:r>
              <a:rPr lang="en-US" sz="1400" dirty="0" err="1">
                <a:solidFill>
                  <a:srgbClr val="A31515"/>
                </a:solidFill>
                <a:latin typeface="Consolas" pitchFamily="49" charset="0"/>
                <a:cs typeface="Consolas" pitchFamily="49" charset="0"/>
              </a:rPr>
              <a:t>stdio.h</a:t>
            </a:r>
            <a:r>
              <a:rPr lang="en-US" sz="1400" dirty="0">
                <a:solidFill>
                  <a:srgbClr val="A31515"/>
                </a:solidFill>
                <a:latin typeface="Consolas" pitchFamily="49" charset="0"/>
                <a:cs typeface="Consolas" pitchFamily="49" charset="0"/>
              </a:rPr>
              <a:t>&gt;</a:t>
            </a:r>
          </a:p>
          <a:p>
            <a:r>
              <a:rPr lang="en-US" sz="1400" dirty="0">
                <a:solidFill>
                  <a:srgbClr val="0000FF"/>
                </a:solidFill>
                <a:latin typeface="Consolas" pitchFamily="49" charset="0"/>
                <a:cs typeface="Consolas" pitchFamily="49" charset="0"/>
              </a:rPr>
              <a:t>#include</a:t>
            </a:r>
            <a:r>
              <a:rPr lang="en-US" sz="1400" dirty="0">
                <a:solidFill>
                  <a:prstClr val="black"/>
                </a:solidFill>
                <a:latin typeface="Consolas" pitchFamily="49" charset="0"/>
                <a:cs typeface="Consolas" pitchFamily="49" charset="0"/>
              </a:rPr>
              <a:t> </a:t>
            </a:r>
            <a:r>
              <a:rPr lang="en-US" sz="1400" dirty="0">
                <a:solidFill>
                  <a:srgbClr val="A31515"/>
                </a:solidFill>
                <a:latin typeface="Consolas" pitchFamily="49" charset="0"/>
                <a:cs typeface="Consolas" pitchFamily="49" charset="0"/>
              </a:rPr>
              <a:t>&lt;</a:t>
            </a:r>
            <a:r>
              <a:rPr lang="en-US" sz="1400" dirty="0" err="1">
                <a:solidFill>
                  <a:srgbClr val="A31515"/>
                </a:solidFill>
                <a:latin typeface="Consolas" pitchFamily="49" charset="0"/>
                <a:cs typeface="Consolas" pitchFamily="49" charset="0"/>
              </a:rPr>
              <a:t>omp.h</a:t>
            </a:r>
            <a:r>
              <a:rPr lang="en-US" sz="1400" dirty="0">
                <a:solidFill>
                  <a:srgbClr val="A31515"/>
                </a:solidFill>
                <a:latin typeface="Consolas" pitchFamily="49" charset="0"/>
                <a:cs typeface="Consolas" pitchFamily="49" charset="0"/>
              </a:rPr>
              <a:t>&gt;</a:t>
            </a:r>
          </a:p>
          <a:p>
            <a:endParaRPr lang="en-US" sz="1400" dirty="0">
              <a:solidFill>
                <a:srgbClr val="A31515"/>
              </a:solidFill>
              <a:latin typeface="Consolas" pitchFamily="49" charset="0"/>
              <a:cs typeface="Consolas" pitchFamily="49" charset="0"/>
            </a:endParaRPr>
          </a:p>
          <a:p>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main() {</a:t>
            </a:r>
          </a:p>
          <a:p>
            <a:r>
              <a:rPr lang="en-US" sz="1400" dirty="0">
                <a:solidFill>
                  <a:srgbClr val="0000FF"/>
                </a:solidFill>
                <a:latin typeface="Consolas" pitchFamily="49" charset="0"/>
                <a:cs typeface="Consolas" pitchFamily="49" charset="0"/>
              </a:rPr>
              <a:t>#pragma</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omp</a:t>
            </a:r>
            <a:r>
              <a:rPr lang="en-US" sz="1400" dirty="0">
                <a:solidFill>
                  <a:prstClr val="black"/>
                </a:solidFill>
                <a:latin typeface="Consolas" pitchFamily="49" charset="0"/>
                <a:cs typeface="Consolas" pitchFamily="49" charset="0"/>
              </a:rPr>
              <a:t> parallel</a:t>
            </a:r>
          </a:p>
          <a:p>
            <a:r>
              <a:rPr lang="en-US" sz="1400" dirty="0">
                <a:solidFill>
                  <a:prstClr val="black"/>
                </a:solidFill>
                <a:latin typeface="Consolas" pitchFamily="49" charset="0"/>
                <a:cs typeface="Consolas" pitchFamily="49" charset="0"/>
              </a:rPr>
              <a:t>    {</a:t>
            </a:r>
          </a:p>
          <a:p>
            <a:r>
              <a:rPr lang="en-US" sz="1400" dirty="0">
                <a:solidFill>
                  <a:srgbClr val="0000FF"/>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myId</a:t>
            </a:r>
            <a:r>
              <a:rPr lang="en-US" sz="1400" dirty="0">
                <a:solidFill>
                  <a:prstClr val="black"/>
                </a:solidFill>
                <a:latin typeface="Consolas" pitchFamily="49" charset="0"/>
                <a:cs typeface="Consolas" pitchFamily="49" charset="0"/>
              </a:rPr>
              <a:t> = </a:t>
            </a:r>
            <a:r>
              <a:rPr lang="en-US" sz="1400" dirty="0" err="1">
                <a:solidFill>
                  <a:prstClr val="black"/>
                </a:solidFill>
                <a:latin typeface="Consolas" pitchFamily="49" charset="0"/>
                <a:cs typeface="Consolas" pitchFamily="49" charset="0"/>
              </a:rPr>
              <a:t>omp_get_thread_num</a:t>
            </a:r>
            <a:r>
              <a:rPr lang="en-US" sz="1400" dirty="0">
                <a:solidFill>
                  <a:prstClr val="black"/>
                </a:solidFill>
                <a:latin typeface="Consolas" pitchFamily="49" charset="0"/>
                <a:cs typeface="Consolas" pitchFamily="49" charset="0"/>
              </a:rPr>
              <a:t>();</a:t>
            </a:r>
          </a:p>
          <a:p>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nThreads</a:t>
            </a:r>
            <a:r>
              <a:rPr lang="en-US" sz="1400" dirty="0">
                <a:solidFill>
                  <a:prstClr val="black"/>
                </a:solidFill>
                <a:latin typeface="Consolas" pitchFamily="49" charset="0"/>
                <a:cs typeface="Consolas" pitchFamily="49" charset="0"/>
              </a:rPr>
              <a:t> = </a:t>
            </a:r>
            <a:r>
              <a:rPr lang="en-US" sz="1400" dirty="0" err="1">
                <a:solidFill>
                  <a:prstClr val="black"/>
                </a:solidFill>
                <a:latin typeface="Consolas" pitchFamily="49" charset="0"/>
                <a:cs typeface="Consolas" pitchFamily="49" charset="0"/>
              </a:rPr>
              <a:t>omp_get_num_threads</a:t>
            </a:r>
            <a:r>
              <a:rPr lang="en-US" sz="1400" dirty="0">
                <a:solidFill>
                  <a:prstClr val="black"/>
                </a:solidFill>
                <a:latin typeface="Consolas" pitchFamily="49" charset="0"/>
                <a:cs typeface="Consolas" pitchFamily="49" charset="0"/>
              </a:rPr>
              <a:t>();</a:t>
            </a:r>
          </a:p>
          <a:p>
            <a:endParaRPr lang="en-US" sz="1400" dirty="0">
              <a:solidFill>
                <a:prstClr val="black"/>
              </a:solidFill>
              <a:latin typeface="Consolas" pitchFamily="49" charset="0"/>
              <a:cs typeface="Consolas" pitchFamily="49" charset="0"/>
            </a:endParaRPr>
          </a:p>
          <a:p>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printf</a:t>
            </a:r>
            <a:r>
              <a:rPr lang="en-US" sz="1400" dirty="0">
                <a:solidFill>
                  <a:prstClr val="black"/>
                </a:solidFill>
                <a:latin typeface="Consolas" pitchFamily="49" charset="0"/>
                <a:cs typeface="Consolas" pitchFamily="49" charset="0"/>
              </a:rPr>
              <a:t>(</a:t>
            </a:r>
            <a:r>
              <a:rPr lang="en-US" sz="1400" dirty="0">
                <a:solidFill>
                  <a:srgbClr val="A31515"/>
                </a:solidFill>
                <a:latin typeface="Consolas" pitchFamily="49" charset="0"/>
                <a:cs typeface="Consolas" pitchFamily="49" charset="0"/>
              </a:rPr>
              <a:t>"Hello World.  I'm thread %d out of %d.\n"</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myId</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nThreads</a:t>
            </a:r>
            <a:r>
              <a:rPr lang="en-US" sz="1400" dirty="0">
                <a:solidFill>
                  <a:prstClr val="black"/>
                </a:solidFill>
                <a:latin typeface="Consolas" pitchFamily="49" charset="0"/>
                <a:cs typeface="Consolas" pitchFamily="49" charset="0"/>
              </a:rPr>
              <a:t>);</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for</a:t>
            </a:r>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srgbClr val="0000FF"/>
                </a:solidFill>
                <a:latin typeface="Consolas" pitchFamily="49" charset="0"/>
                <a:cs typeface="Consolas" pitchFamily="49" charset="0"/>
              </a:rPr>
              <a:t> </a:t>
            </a:r>
            <a:r>
              <a:rPr lang="en-US" sz="1400" dirty="0">
                <a:solidFill>
                  <a:prstClr val="black"/>
                </a:solidFill>
                <a:latin typeface="Consolas" pitchFamily="49" charset="0"/>
                <a:cs typeface="Consolas" pitchFamily="49" charset="0"/>
              </a:rPr>
              <a:t>i=0; i&lt;2 ;i++ )</a:t>
            </a:r>
          </a:p>
          <a:p>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printf</a:t>
            </a:r>
            <a:r>
              <a:rPr lang="en-US" sz="1400" dirty="0">
                <a:solidFill>
                  <a:prstClr val="black"/>
                </a:solidFill>
                <a:latin typeface="Consolas" pitchFamily="49" charset="0"/>
                <a:cs typeface="Consolas" pitchFamily="49" charset="0"/>
              </a:rPr>
              <a:t>(</a:t>
            </a:r>
            <a:r>
              <a:rPr lang="en-US" sz="1400" dirty="0">
                <a:solidFill>
                  <a:srgbClr val="A31515"/>
                </a:solidFill>
                <a:latin typeface="Consolas" pitchFamily="49" charset="0"/>
                <a:cs typeface="Consolas" pitchFamily="49" charset="0"/>
              </a:rPr>
              <a:t>"</a:t>
            </a:r>
            <a:r>
              <a:rPr lang="en-US" sz="1400" dirty="0" err="1">
                <a:solidFill>
                  <a:srgbClr val="A31515"/>
                </a:solidFill>
                <a:latin typeface="Consolas" pitchFamily="49" charset="0"/>
                <a:cs typeface="Consolas" pitchFamily="49" charset="0"/>
              </a:rPr>
              <a:t>Iter</a:t>
            </a:r>
            <a:r>
              <a:rPr lang="en-US" sz="1400" dirty="0">
                <a:solidFill>
                  <a:srgbClr val="A31515"/>
                </a:solidFill>
                <a:latin typeface="Consolas" pitchFamily="49" charset="0"/>
                <a:cs typeface="Consolas" pitchFamily="49" charset="0"/>
              </a:rPr>
              <a:t>:%d\</a:t>
            </a:r>
            <a:r>
              <a:rPr lang="en-US" sz="1400" dirty="0" err="1">
                <a:solidFill>
                  <a:srgbClr val="A31515"/>
                </a:solidFill>
                <a:latin typeface="Consolas" pitchFamily="49" charset="0"/>
                <a:cs typeface="Consolas" pitchFamily="49" charset="0"/>
              </a:rPr>
              <a:t>n"</a:t>
            </a:r>
            <a:r>
              <a:rPr lang="en-US" sz="1400" dirty="0" err="1">
                <a:solidFill>
                  <a:prstClr val="black"/>
                </a:solidFill>
                <a:latin typeface="Consolas" pitchFamily="49" charset="0"/>
                <a:cs typeface="Consolas" pitchFamily="49" charset="0"/>
              </a:rPr>
              <a:t>,i</a:t>
            </a:r>
            <a:r>
              <a:rPr lang="en-US" sz="1400" dirty="0">
                <a:solidFill>
                  <a:prstClr val="black"/>
                </a:solidFill>
                <a:latin typeface="Consolas" pitchFamily="49" charset="0"/>
                <a:cs typeface="Consolas" pitchFamily="49" charset="0"/>
              </a:rPr>
              <a:t>);</a:t>
            </a:r>
          </a:p>
          <a:p>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printf</a:t>
            </a:r>
            <a:r>
              <a:rPr lang="en-US" sz="1400" dirty="0">
                <a:solidFill>
                  <a:prstClr val="black"/>
                </a:solidFill>
                <a:latin typeface="Consolas" pitchFamily="49" charset="0"/>
                <a:cs typeface="Consolas" pitchFamily="49" charset="0"/>
              </a:rPr>
              <a:t>(</a:t>
            </a:r>
            <a:r>
              <a:rPr lang="en-US" sz="1400" dirty="0">
                <a:solidFill>
                  <a:srgbClr val="A31515"/>
                </a:solidFill>
                <a:latin typeface="Consolas" pitchFamily="49" charset="0"/>
                <a:cs typeface="Consolas" pitchFamily="49" charset="0"/>
              </a:rPr>
              <a:t>"</a:t>
            </a:r>
            <a:r>
              <a:rPr lang="en-US" sz="1400" dirty="0" err="1">
                <a:solidFill>
                  <a:srgbClr val="A31515"/>
                </a:solidFill>
                <a:latin typeface="Consolas" pitchFamily="49" charset="0"/>
                <a:cs typeface="Consolas" pitchFamily="49" charset="0"/>
              </a:rPr>
              <a:t>GoodBye</a:t>
            </a:r>
            <a:r>
              <a:rPr lang="en-US" sz="1400" dirty="0">
                <a:solidFill>
                  <a:srgbClr val="A31515"/>
                </a:solidFill>
                <a:latin typeface="Consolas" pitchFamily="49" charset="0"/>
                <a:cs typeface="Consolas" pitchFamily="49" charset="0"/>
              </a:rPr>
              <a:t> World\n"</a:t>
            </a:r>
            <a:r>
              <a:rPr lang="en-US" sz="1400" dirty="0">
                <a:solidFill>
                  <a:prstClr val="black"/>
                </a:solidFill>
                <a:latin typeface="Consolas" pitchFamily="49" charset="0"/>
                <a:cs typeface="Consolas" pitchFamily="49" charset="0"/>
              </a:rPr>
              <a:t>);</a:t>
            </a:r>
          </a:p>
          <a:p>
            <a:r>
              <a:rPr lang="en-US" sz="1400" dirty="0">
                <a:solidFill>
                  <a:prstClr val="black"/>
                </a:solidFill>
                <a:latin typeface="Consolas" pitchFamily="49" charset="0"/>
                <a:cs typeface="Consolas" pitchFamily="49" charset="0"/>
              </a:rPr>
              <a:t>}</a:t>
            </a:r>
            <a:endParaRPr lang="en-US" sz="1400" dirty="0">
              <a:latin typeface="Consolas" pitchFamily="49" charset="0"/>
              <a:cs typeface="Consolas" pitchFamily="49" charset="0"/>
            </a:endParaRPr>
          </a:p>
        </p:txBody>
      </p:sp>
      <p:sp>
        <p:nvSpPr>
          <p:cNvPr id="3" name="Slide Number Placeholder 2"/>
          <p:cNvSpPr>
            <a:spLocks noGrp="1"/>
          </p:cNvSpPr>
          <p:nvPr>
            <p:ph type="sldNum" sz="quarter" idx="13"/>
          </p:nvPr>
        </p:nvSpPr>
        <p:spPr/>
        <p:txBody>
          <a:bodyPr/>
          <a:lstStyle/>
          <a:p>
            <a:fld id="{04A7C484-7E24-447E-8CB0-5149A4D34DEF}" type="slidenum">
              <a:rPr lang="en-US" altLang="en-US" smtClean="0"/>
              <a:pPr/>
              <a:t>17</a:t>
            </a:fld>
            <a:endParaRPr lang="en-US" altLang="en-US"/>
          </a:p>
        </p:txBody>
      </p:sp>
      <p:sp>
        <p:nvSpPr>
          <p:cNvPr id="520194" name="Rectangle 2"/>
          <p:cNvSpPr>
            <a:spLocks noGrp="1" noChangeArrowheads="1"/>
          </p:cNvSpPr>
          <p:nvPr>
            <p:ph type="title"/>
          </p:nvPr>
        </p:nvSpPr>
        <p:spPr>
          <a:xfrm>
            <a:off x="227013" y="76200"/>
            <a:ext cx="7303340" cy="535863"/>
          </a:xfrm>
        </p:spPr>
        <p:txBody>
          <a:bodyPr>
            <a:normAutofit fontScale="90000"/>
          </a:bodyPr>
          <a:lstStyle/>
          <a:p>
            <a:r>
              <a:rPr lang="en-US" sz="3200" dirty="0"/>
              <a:t>Example: Hello World</a:t>
            </a:r>
          </a:p>
        </p:txBody>
      </p:sp>
      <p:sp>
        <p:nvSpPr>
          <p:cNvPr id="2" name="Rectangle 1"/>
          <p:cNvSpPr/>
          <p:nvPr/>
        </p:nvSpPr>
        <p:spPr>
          <a:xfrm>
            <a:off x="152400" y="4343400"/>
            <a:ext cx="4572000" cy="1508105"/>
          </a:xfrm>
          <a:prstGeom prst="rect">
            <a:avLst/>
          </a:prstGeom>
          <a:ln>
            <a:solidFill>
              <a:schemeClr val="tx1"/>
            </a:solidFill>
          </a:ln>
        </p:spPr>
        <p:txBody>
          <a:bodyPr>
            <a:spAutoFit/>
          </a:bodyPr>
          <a:lstStyle/>
          <a:p>
            <a:pPr marL="285750" indent="-285750">
              <a:buFont typeface="Arial" pitchFamily="34" charset="0"/>
              <a:buChar char="•"/>
            </a:pPr>
            <a:r>
              <a:rPr lang="en-US" sz="2000" dirty="0"/>
              <a:t>Here’s a 12 core machine:</a:t>
            </a:r>
          </a:p>
          <a:p>
            <a:endParaRPr lang="en-US" dirty="0"/>
          </a:p>
          <a:p>
            <a:r>
              <a:rPr lang="en-US" dirty="0"/>
              <a:t>Two Intel Xeon X5650 </a:t>
            </a:r>
            <a:r>
              <a:rPr lang="en-US" dirty="0" err="1"/>
              <a:t>Westmere</a:t>
            </a:r>
            <a:r>
              <a:rPr lang="en-US" dirty="0"/>
              <a:t> 2.66GHz 12MB L3 Cache LGA 1366 95Watts Six-Core Processors</a:t>
            </a:r>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2860073"/>
            <a:ext cx="3059951" cy="3969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76200" y="6513129"/>
            <a:ext cx="2194832" cy="261610"/>
          </a:xfrm>
          <a:prstGeom prst="rect">
            <a:avLst/>
          </a:prstGeom>
        </p:spPr>
        <p:txBody>
          <a:bodyPr wrap="none">
            <a:spAutoFit/>
          </a:bodyPr>
          <a:lstStyle/>
          <a:p>
            <a:r>
              <a:rPr lang="en-US" sz="1100" dirty="0"/>
              <a:t>Credit: OpenMP code from IOMPP</a:t>
            </a:r>
          </a:p>
        </p:txBody>
      </p:sp>
    </p:spTree>
    <p:custDataLst>
      <p:tags r:id="rId1"/>
    </p:custDataLst>
    <p:extLst>
      <p:ext uri="{BB962C8B-B14F-4D97-AF65-F5344CB8AC3E}">
        <p14:creationId xmlns:p14="http://schemas.microsoft.com/office/powerpoint/2010/main" val="98028904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325" y="287339"/>
            <a:ext cx="7543800" cy="627062"/>
          </a:xfrm>
        </p:spPr>
        <p:txBody>
          <a:bodyPr/>
          <a:lstStyle/>
          <a:p>
            <a:r>
              <a:rPr lang="en-US" dirty="0"/>
              <a:t>OpenMP: Important Remark</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18</a:t>
            </a:fld>
            <a:endParaRPr lang="en-US" altLang="en-US"/>
          </a:p>
        </p:txBody>
      </p:sp>
      <p:sp>
        <p:nvSpPr>
          <p:cNvPr id="3" name="Content Placeholder 2"/>
          <p:cNvSpPr>
            <a:spLocks noGrp="1"/>
          </p:cNvSpPr>
          <p:nvPr>
            <p:ph idx="4294967295"/>
          </p:nvPr>
        </p:nvSpPr>
        <p:spPr>
          <a:xfrm>
            <a:off x="457200" y="1033463"/>
            <a:ext cx="8229600" cy="5427477"/>
          </a:xfrm>
          <a:prstGeom prst="rect">
            <a:avLst/>
          </a:prstGeom>
        </p:spPr>
        <p:txBody>
          <a:bodyPr/>
          <a:lstStyle/>
          <a:p>
            <a:r>
              <a:rPr lang="en-US" sz="2400" dirty="0"/>
              <a:t>One of the key tenets of OpenMP is that of </a:t>
            </a:r>
            <a:r>
              <a:rPr lang="en-US" sz="2400" b="1" dirty="0">
                <a:solidFill>
                  <a:srgbClr val="FF0000"/>
                </a:solidFill>
              </a:rPr>
              <a:t>data independence across parallel jobs</a:t>
            </a:r>
          </a:p>
          <a:p>
            <a:endParaRPr lang="en-US" sz="2400" dirty="0"/>
          </a:p>
          <a:p>
            <a:r>
              <a:rPr lang="en-US" sz="2400" dirty="0"/>
              <a:t>Specifically, when distributing work among parallel threads it is assumed that there is no data dependency</a:t>
            </a:r>
          </a:p>
          <a:p>
            <a:endParaRPr lang="en-US" sz="2400" dirty="0"/>
          </a:p>
          <a:p>
            <a:r>
              <a:rPr lang="en-US" sz="2400" dirty="0"/>
              <a:t>Since you place the </a:t>
            </a:r>
            <a:r>
              <a:rPr lang="en-US" sz="2400" dirty="0" err="1">
                <a:solidFill>
                  <a:srgbClr val="0000FF"/>
                </a:solidFill>
              </a:rPr>
              <a:t>omp</a:t>
            </a:r>
            <a:r>
              <a:rPr lang="en-US" sz="2400" dirty="0">
                <a:solidFill>
                  <a:srgbClr val="0000FF"/>
                </a:solidFill>
              </a:rPr>
              <a:t> parallel</a:t>
            </a:r>
            <a:r>
              <a:rPr lang="en-US" sz="2400" dirty="0"/>
              <a:t> directive around some code, it is </a:t>
            </a:r>
            <a:r>
              <a:rPr lang="en-US" sz="2400" u="sng" dirty="0"/>
              <a:t>your responsibility</a:t>
            </a:r>
            <a:r>
              <a:rPr lang="en-US" sz="2400" dirty="0"/>
              <a:t> to make sure that data dependency is ruled out</a:t>
            </a:r>
          </a:p>
          <a:p>
            <a:pPr lvl="1"/>
            <a:r>
              <a:rPr lang="en-US" sz="2000" dirty="0"/>
              <a:t>Compilers are not smart enough and sometimes it is outright impossible to rule out data dependency between what might look as independent parallel jobs</a:t>
            </a:r>
          </a:p>
        </p:txBody>
      </p:sp>
    </p:spTree>
    <p:extLst>
      <p:ext uri="{BB962C8B-B14F-4D97-AF65-F5344CB8AC3E}">
        <p14:creationId xmlns:p14="http://schemas.microsoft.com/office/powerpoint/2010/main" val="4195875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normAutofit/>
          </a:bodyPr>
          <a:lstStyle/>
          <a:p>
            <a:r>
              <a:rPr lang="en-US" dirty="0"/>
              <a:t>Work Plan</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19</a:t>
            </a:fld>
            <a:endParaRPr lang="en-US" altLang="en-US"/>
          </a:p>
        </p:txBody>
      </p:sp>
      <p:sp>
        <p:nvSpPr>
          <p:cNvPr id="522243" name="Rectangle 3"/>
          <p:cNvSpPr>
            <a:spLocks noGrp="1" noChangeArrowheads="1"/>
          </p:cNvSpPr>
          <p:nvPr>
            <p:ph type="body" idx="4294967295"/>
          </p:nvPr>
        </p:nvSpPr>
        <p:spPr>
          <a:xfrm>
            <a:off x="0" y="1701800"/>
            <a:ext cx="8229600" cy="4318000"/>
          </a:xfrm>
          <a:prstGeom prst="rect">
            <a:avLst/>
          </a:prstGeom>
        </p:spPr>
        <p:txBody>
          <a:bodyPr/>
          <a:lstStyle/>
          <a:p>
            <a:r>
              <a:rPr lang="en-US" sz="3600" dirty="0">
                <a:solidFill>
                  <a:schemeClr val="bg1">
                    <a:lumMod val="85000"/>
                  </a:schemeClr>
                </a:solidFill>
              </a:rPr>
              <a:t>What is OpenMP?</a:t>
            </a:r>
          </a:p>
          <a:p>
            <a:pPr lvl="1">
              <a:lnSpc>
                <a:spcPct val="94000"/>
              </a:lnSpc>
              <a:buFont typeface="Wingdings" pitchFamily="2" charset="2"/>
              <a:buNone/>
            </a:pPr>
            <a:r>
              <a:rPr lang="en-US" sz="3200" dirty="0">
                <a:solidFill>
                  <a:schemeClr val="bg1">
                    <a:lumMod val="85000"/>
                  </a:schemeClr>
                </a:solidFill>
              </a:rPr>
              <a:t>Parallel regions</a:t>
            </a:r>
          </a:p>
          <a:p>
            <a:pPr lvl="1">
              <a:lnSpc>
                <a:spcPct val="94000"/>
              </a:lnSpc>
              <a:buFont typeface="Wingdings" pitchFamily="2" charset="2"/>
              <a:buNone/>
            </a:pPr>
            <a:r>
              <a:rPr lang="en-US" sz="3200" dirty="0">
                <a:solidFill>
                  <a:schemeClr val="tx2"/>
                </a:solidFill>
              </a:rPr>
              <a:t>Work sharing – Parallel For</a:t>
            </a:r>
          </a:p>
          <a:p>
            <a:pPr lvl="1">
              <a:lnSpc>
                <a:spcPct val="94000"/>
              </a:lnSpc>
              <a:buFont typeface="Wingdings" pitchFamily="2" charset="2"/>
              <a:buNone/>
            </a:pPr>
            <a:r>
              <a:rPr lang="en-US" sz="3200" dirty="0"/>
              <a:t>Data environment </a:t>
            </a:r>
          </a:p>
          <a:p>
            <a:pPr lvl="1">
              <a:lnSpc>
                <a:spcPct val="94000"/>
              </a:lnSpc>
              <a:buFont typeface="Wingdings" pitchFamily="2" charset="2"/>
              <a:buNone/>
            </a:pPr>
            <a:r>
              <a:rPr lang="en-US" sz="3200" dirty="0"/>
              <a:t>Synchronization</a:t>
            </a:r>
          </a:p>
          <a:p>
            <a:r>
              <a:rPr lang="en-US" sz="3600" dirty="0"/>
              <a:t>Advanced topics</a:t>
            </a:r>
          </a:p>
        </p:txBody>
      </p:sp>
      <p:sp>
        <p:nvSpPr>
          <p:cNvPr id="5" name="Rectangle 4"/>
          <p:cNvSpPr/>
          <p:nvPr/>
        </p:nvSpPr>
        <p:spPr>
          <a:xfrm>
            <a:off x="76200" y="6513129"/>
            <a:ext cx="1040670" cy="261610"/>
          </a:xfrm>
          <a:prstGeom prst="rect">
            <a:avLst/>
          </a:prstGeom>
        </p:spPr>
        <p:txBody>
          <a:bodyPr wrap="none">
            <a:spAutoFit/>
          </a:bodyPr>
          <a:lstStyle/>
          <a:p>
            <a:r>
              <a:rPr lang="en-US" sz="1100" dirty="0"/>
              <a:t>Credit: IOMPP</a:t>
            </a:r>
          </a:p>
        </p:txBody>
      </p:sp>
    </p:spTree>
    <p:custDataLst>
      <p:tags r:id="rId1"/>
    </p:custDataLst>
    <p:extLst>
      <p:ext uri="{BB962C8B-B14F-4D97-AF65-F5344CB8AC3E}">
        <p14:creationId xmlns:p14="http://schemas.microsoft.com/office/powerpoint/2010/main" val="2419197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lstStyle/>
          <a:p>
            <a:r>
              <a:rPr lang="en-US" sz="2000" dirty="0"/>
              <a:t>Based on slides prepared by </a:t>
            </a:r>
            <a:r>
              <a:rPr lang="nl-NL" sz="2000" dirty="0"/>
              <a:t>Dan Negrut from UW-Madison</a:t>
            </a:r>
          </a:p>
          <a:p>
            <a:endParaRPr lang="en-US" sz="2000" dirty="0"/>
          </a:p>
          <a:p>
            <a:r>
              <a:rPr lang="en-US" sz="2000" dirty="0"/>
              <a:t>Many of slides used for discussing OpenMP issues are from Intel’s library of presentations for promoting OpenMP </a:t>
            </a:r>
            <a:br>
              <a:rPr lang="en-US" sz="2000" dirty="0"/>
            </a:br>
            <a:endParaRPr lang="en-US" sz="2000" dirty="0"/>
          </a:p>
          <a:p>
            <a:r>
              <a:rPr lang="en-US" sz="2000" dirty="0"/>
              <a:t>“Credit: IOMPP” or “Includes material from IOMPP” message at the bottom of the slide</a:t>
            </a:r>
          </a:p>
          <a:p>
            <a:pPr lvl="1"/>
            <a:r>
              <a:rPr lang="en-US" sz="1600" dirty="0"/>
              <a:t>IOMPP stands for “Intel OpenMP Presentation”</a:t>
            </a:r>
          </a:p>
        </p:txBody>
      </p:sp>
      <p:sp>
        <p:nvSpPr>
          <p:cNvPr id="5" name="Slide Number Placeholder 4"/>
          <p:cNvSpPr>
            <a:spLocks noGrp="1"/>
          </p:cNvSpPr>
          <p:nvPr>
            <p:ph type="sldNum" sz="quarter" idx="12"/>
          </p:nvPr>
        </p:nvSpPr>
        <p:spPr/>
        <p:txBody>
          <a:bodyPr/>
          <a:lstStyle/>
          <a:p>
            <a:fld id="{04A7C484-7E24-447E-8CB0-5149A4D34DEF}" type="slidenum">
              <a:rPr lang="en-US" altLang="en-US" smtClean="0"/>
              <a:pPr/>
              <a:t>2</a:t>
            </a:fld>
            <a:endParaRPr lang="en-US" altLang="en-US"/>
          </a:p>
        </p:txBody>
      </p:sp>
    </p:spTree>
    <p:extLst>
      <p:ext uri="{BB962C8B-B14F-4D97-AF65-F5344CB8AC3E}">
        <p14:creationId xmlns:p14="http://schemas.microsoft.com/office/powerpoint/2010/main" val="3101554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a:xfrm>
            <a:off x="822325" y="287339"/>
            <a:ext cx="7543800" cy="627062"/>
          </a:xfrm>
        </p:spPr>
        <p:txBody>
          <a:bodyPr/>
          <a:lstStyle/>
          <a:p>
            <a:r>
              <a:rPr lang="en-US" dirty="0"/>
              <a:t>Work Sharing:</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20</a:t>
            </a:fld>
            <a:endParaRPr lang="en-US" altLang="en-US"/>
          </a:p>
        </p:txBody>
      </p:sp>
      <p:sp>
        <p:nvSpPr>
          <p:cNvPr id="524291" name="Rectangle 3"/>
          <p:cNvSpPr>
            <a:spLocks noGrp="1" noChangeArrowheads="1"/>
          </p:cNvSpPr>
          <p:nvPr>
            <p:ph type="body" idx="4294967295"/>
          </p:nvPr>
        </p:nvSpPr>
        <p:spPr>
          <a:xfrm>
            <a:off x="390525" y="1295400"/>
            <a:ext cx="8362950" cy="2982912"/>
          </a:xfrm>
          <a:prstGeom prst="rect">
            <a:avLst/>
          </a:prstGeom>
        </p:spPr>
        <p:txBody>
          <a:bodyPr/>
          <a:lstStyle/>
          <a:p>
            <a:pPr>
              <a:lnSpc>
                <a:spcPct val="94000"/>
              </a:lnSpc>
            </a:pPr>
            <a:r>
              <a:rPr lang="en-US" sz="2400" b="1" dirty="0"/>
              <a:t>Work sharing</a:t>
            </a:r>
            <a:r>
              <a:rPr lang="en-US" sz="2400" dirty="0"/>
              <a:t> is the general term used in OpenMP to describe distribution of work across threads</a:t>
            </a:r>
          </a:p>
          <a:p>
            <a:pPr>
              <a:lnSpc>
                <a:spcPct val="94000"/>
              </a:lnSpc>
            </a:pPr>
            <a:endParaRPr lang="en-US" sz="2400" dirty="0"/>
          </a:p>
          <a:p>
            <a:r>
              <a:rPr lang="en-US" sz="2400" dirty="0"/>
              <a:t>Three categories of </a:t>
            </a:r>
            <a:r>
              <a:rPr lang="en-US" sz="2400" dirty="0" err="1"/>
              <a:t>worksharing</a:t>
            </a:r>
            <a:r>
              <a:rPr lang="en-US" sz="2400" dirty="0"/>
              <a:t> in OpenMP:</a:t>
            </a:r>
          </a:p>
          <a:p>
            <a:pPr lvl="1"/>
            <a:r>
              <a:rPr lang="en-US" sz="2000" dirty="0"/>
              <a:t>“</a:t>
            </a:r>
            <a:r>
              <a:rPr lang="en-US" sz="2000" dirty="0" err="1">
                <a:solidFill>
                  <a:srgbClr val="0000FF"/>
                </a:solidFill>
              </a:rPr>
              <a:t>omp</a:t>
            </a:r>
            <a:r>
              <a:rPr lang="en-US" sz="2000" dirty="0">
                <a:solidFill>
                  <a:srgbClr val="0000FF"/>
                </a:solidFill>
              </a:rPr>
              <a:t> for</a:t>
            </a:r>
            <a:r>
              <a:rPr lang="en-US" sz="2000" dirty="0"/>
              <a:t>” construct</a:t>
            </a:r>
          </a:p>
          <a:p>
            <a:pPr lvl="1"/>
            <a:r>
              <a:rPr lang="en-US" sz="2000" dirty="0"/>
              <a:t>“</a:t>
            </a:r>
            <a:r>
              <a:rPr lang="en-US" sz="2000" dirty="0" err="1">
                <a:solidFill>
                  <a:srgbClr val="0000FF"/>
                </a:solidFill>
              </a:rPr>
              <a:t>omp</a:t>
            </a:r>
            <a:r>
              <a:rPr lang="en-US" sz="2000" dirty="0">
                <a:solidFill>
                  <a:srgbClr val="0000FF"/>
                </a:solidFill>
              </a:rPr>
              <a:t> sections</a:t>
            </a:r>
            <a:r>
              <a:rPr lang="en-US" sz="2000" dirty="0"/>
              <a:t>” construct</a:t>
            </a:r>
          </a:p>
          <a:p>
            <a:pPr lvl="1"/>
            <a:r>
              <a:rPr lang="en-US" sz="2000" dirty="0"/>
              <a:t>“</a:t>
            </a:r>
            <a:r>
              <a:rPr lang="en-US" sz="2000" dirty="0" err="1">
                <a:solidFill>
                  <a:srgbClr val="0000FF"/>
                </a:solidFill>
              </a:rPr>
              <a:t>omp</a:t>
            </a:r>
            <a:r>
              <a:rPr lang="en-US" sz="2000" dirty="0">
                <a:solidFill>
                  <a:srgbClr val="0000FF"/>
                </a:solidFill>
              </a:rPr>
              <a:t> task</a:t>
            </a:r>
            <a:r>
              <a:rPr lang="en-US" sz="2000" dirty="0"/>
              <a:t>” construct</a:t>
            </a:r>
          </a:p>
          <a:p>
            <a:endParaRPr lang="en-US" sz="2400" dirty="0"/>
          </a:p>
        </p:txBody>
      </p:sp>
      <p:sp>
        <p:nvSpPr>
          <p:cNvPr id="524292" name="Text Box 4"/>
          <p:cNvSpPr txBox="1">
            <a:spLocks noChangeArrowheads="1"/>
          </p:cNvSpPr>
          <p:nvPr/>
        </p:nvSpPr>
        <p:spPr bwMode="auto">
          <a:xfrm>
            <a:off x="1335088" y="4583112"/>
            <a:ext cx="6473825" cy="1066800"/>
          </a:xfrm>
          <a:prstGeom prst="rect">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a:spAutoFit/>
          </a:bodyPr>
          <a:lstStyle/>
          <a:p>
            <a:pPr algn="ctr" eaLnBrk="0" hangingPunct="0">
              <a:spcBef>
                <a:spcPct val="50000"/>
              </a:spcBef>
            </a:pPr>
            <a:r>
              <a:rPr lang="en-US" sz="3200" dirty="0">
                <a:solidFill>
                  <a:schemeClr val="bg1"/>
                </a:solidFill>
                <a:latin typeface="Verdana" pitchFamily="34" charset="0"/>
              </a:rPr>
              <a:t>Automatically divides work among threads</a:t>
            </a:r>
          </a:p>
        </p:txBody>
      </p:sp>
      <p:sp>
        <p:nvSpPr>
          <p:cNvPr id="6" name="Rectangle 5"/>
          <p:cNvSpPr/>
          <p:nvPr/>
        </p:nvSpPr>
        <p:spPr>
          <a:xfrm>
            <a:off x="76200" y="6513129"/>
            <a:ext cx="1040670" cy="261610"/>
          </a:xfrm>
          <a:prstGeom prst="rect">
            <a:avLst/>
          </a:prstGeom>
        </p:spPr>
        <p:txBody>
          <a:bodyPr wrap="none">
            <a:spAutoFit/>
          </a:bodyPr>
          <a:lstStyle/>
          <a:p>
            <a:r>
              <a:rPr lang="en-US" sz="1100" dirty="0"/>
              <a:t>Credit: IOMPP</a:t>
            </a:r>
          </a:p>
        </p:txBody>
      </p:sp>
    </p:spTree>
    <p:custDataLst>
      <p:tags r:id="rId1"/>
    </p:custDataLst>
    <p:extLst>
      <p:ext uri="{BB962C8B-B14F-4D97-AF65-F5344CB8AC3E}">
        <p14:creationId xmlns:p14="http://schemas.microsoft.com/office/powerpoint/2010/main" val="3959186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title"/>
          </p:nvPr>
        </p:nvSpPr>
        <p:spPr>
          <a:xfrm>
            <a:off x="822325" y="287338"/>
            <a:ext cx="7543800" cy="612988"/>
          </a:xfrm>
          <a:noFill/>
          <a:ln/>
          <a:extLst>
            <a:ext uri="{AF507438-7753-43E0-B8FC-AC1667EBCBE1}">
              <a14:hiddenEffects xmlns:a14="http://schemas.microsoft.com/office/drawing/2010/main">
                <a:effectLst>
                  <a:outerShdw dist="25400" dir="5400000" algn="ctr" rotWithShape="0">
                    <a:schemeClr val="bg2"/>
                  </a:outerShdw>
                </a:effectLst>
              </a14:hiddenEffects>
            </a:ext>
          </a:extLst>
        </p:spPr>
        <p:txBody>
          <a:bodyPr lIns="90488" tIns="44450" rIns="90488" bIns="44450" anchor="t">
            <a:spAutoFit/>
          </a:bodyPr>
          <a:lstStyle/>
          <a:p>
            <a:r>
              <a:rPr lang="en-US" dirty="0"/>
              <a:t>“</a:t>
            </a:r>
            <a:r>
              <a:rPr lang="en-US" dirty="0" err="1">
                <a:solidFill>
                  <a:srgbClr val="0000FF"/>
                </a:solidFill>
              </a:rPr>
              <a:t>omp</a:t>
            </a:r>
            <a:r>
              <a:rPr lang="en-US" dirty="0">
                <a:solidFill>
                  <a:srgbClr val="0000FF"/>
                </a:solidFill>
              </a:rPr>
              <a:t> </a:t>
            </a:r>
            <a:r>
              <a:rPr lang="en-US" b="1" dirty="0">
                <a:solidFill>
                  <a:srgbClr val="0000FF"/>
                </a:solidFill>
              </a:rPr>
              <a:t>for</a:t>
            </a:r>
            <a:r>
              <a:rPr lang="en-US" b="1" dirty="0"/>
              <a:t>”</a:t>
            </a:r>
            <a:r>
              <a:rPr lang="en-US" dirty="0"/>
              <a:t> construct:</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21</a:t>
            </a:fld>
            <a:endParaRPr lang="en-US" altLang="en-US"/>
          </a:p>
        </p:txBody>
      </p:sp>
      <p:sp>
        <p:nvSpPr>
          <p:cNvPr id="526339" name="Rectangle 3"/>
          <p:cNvSpPr>
            <a:spLocks noGrp="1" noChangeArrowheads="1"/>
          </p:cNvSpPr>
          <p:nvPr>
            <p:ph type="body" idx="4294967295"/>
          </p:nvPr>
        </p:nvSpPr>
        <p:spPr>
          <a:xfrm>
            <a:off x="0" y="3894138"/>
            <a:ext cx="4559300" cy="2049462"/>
          </a:xfrm>
          <a:prstGeom prst="rect">
            <a:avLst/>
          </a:prstGeom>
          <a:noFill/>
          <a:ln/>
          <a:extLst>
            <a:ext uri="{AF507438-7753-43E0-B8FC-AC1667EBCBE1}">
              <a14:hiddenEffects xmlns:a14="http://schemas.microsoft.com/office/drawing/2010/main">
                <a:effectLst>
                  <a:outerShdw dist="25400" dir="5400000" algn="ctr" rotWithShape="0">
                    <a:schemeClr val="bg2"/>
                  </a:outerShdw>
                </a:effectLst>
              </a14:hiddenEffects>
            </a:ext>
          </a:extLst>
        </p:spPr>
        <p:txBody>
          <a:bodyPr lIns="90488" tIns="44450" rIns="90488" bIns="44450"/>
          <a:lstStyle/>
          <a:p>
            <a:pPr>
              <a:lnSpc>
                <a:spcPct val="85000"/>
              </a:lnSpc>
            </a:pPr>
            <a:r>
              <a:rPr lang="en-US" sz="2400" dirty="0"/>
              <a:t>Threads are assigned an independent set of iterations</a:t>
            </a:r>
          </a:p>
          <a:p>
            <a:pPr>
              <a:lnSpc>
                <a:spcPct val="85000"/>
              </a:lnSpc>
            </a:pPr>
            <a:endParaRPr lang="en-US" sz="2400" dirty="0"/>
          </a:p>
          <a:p>
            <a:pPr>
              <a:lnSpc>
                <a:spcPct val="85000"/>
              </a:lnSpc>
            </a:pPr>
            <a:r>
              <a:rPr lang="en-US" sz="2400" dirty="0"/>
              <a:t>Threads must wait at the end of work-sharing construct</a:t>
            </a:r>
          </a:p>
        </p:txBody>
      </p:sp>
      <p:grpSp>
        <p:nvGrpSpPr>
          <p:cNvPr id="526340" name="Group 4"/>
          <p:cNvGrpSpPr>
            <a:grpSpLocks/>
          </p:cNvGrpSpPr>
          <p:nvPr/>
        </p:nvGrpSpPr>
        <p:grpSpPr bwMode="auto">
          <a:xfrm>
            <a:off x="5600700" y="1143000"/>
            <a:ext cx="3124200" cy="5045075"/>
            <a:chOff x="3696" y="912"/>
            <a:chExt cx="1968" cy="3178"/>
          </a:xfrm>
        </p:grpSpPr>
        <p:sp>
          <p:nvSpPr>
            <p:cNvPr id="526341" name="Line 5"/>
            <p:cNvSpPr>
              <a:spLocks noChangeShapeType="1"/>
            </p:cNvSpPr>
            <p:nvPr/>
          </p:nvSpPr>
          <p:spPr bwMode="auto">
            <a:xfrm>
              <a:off x="5376" y="1920"/>
              <a:ext cx="0" cy="2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6342" name="Line 6"/>
            <p:cNvSpPr>
              <a:spLocks noChangeShapeType="1"/>
            </p:cNvSpPr>
            <p:nvPr/>
          </p:nvSpPr>
          <p:spPr bwMode="auto">
            <a:xfrm>
              <a:off x="4656" y="1968"/>
              <a:ext cx="0" cy="192"/>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6343" name="Line 7"/>
            <p:cNvSpPr>
              <a:spLocks noChangeShapeType="1"/>
            </p:cNvSpPr>
            <p:nvPr/>
          </p:nvSpPr>
          <p:spPr bwMode="auto">
            <a:xfrm>
              <a:off x="3936" y="1920"/>
              <a:ext cx="0" cy="24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6344" name="Line 8"/>
            <p:cNvSpPr>
              <a:spLocks noChangeShapeType="1"/>
            </p:cNvSpPr>
            <p:nvPr/>
          </p:nvSpPr>
          <p:spPr bwMode="auto">
            <a:xfrm flipV="1">
              <a:off x="5376" y="2699"/>
              <a:ext cx="0" cy="28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6345" name="Line 9"/>
            <p:cNvSpPr>
              <a:spLocks noChangeShapeType="1"/>
            </p:cNvSpPr>
            <p:nvPr/>
          </p:nvSpPr>
          <p:spPr bwMode="auto">
            <a:xfrm flipV="1">
              <a:off x="4656" y="2747"/>
              <a:ext cx="0" cy="192"/>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6346" name="Line 10"/>
            <p:cNvSpPr>
              <a:spLocks noChangeShapeType="1"/>
            </p:cNvSpPr>
            <p:nvPr/>
          </p:nvSpPr>
          <p:spPr bwMode="auto">
            <a:xfrm flipV="1">
              <a:off x="3936" y="2747"/>
              <a:ext cx="0" cy="24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6347" name="Freeform 11"/>
            <p:cNvSpPr>
              <a:spLocks/>
            </p:cNvSpPr>
            <p:nvPr/>
          </p:nvSpPr>
          <p:spPr bwMode="auto">
            <a:xfrm>
              <a:off x="4676" y="1458"/>
              <a:ext cx="743" cy="459"/>
            </a:xfrm>
            <a:custGeom>
              <a:avLst/>
              <a:gdLst>
                <a:gd name="T0" fmla="*/ 0 w 805"/>
                <a:gd name="T1" fmla="*/ 21 h 486"/>
                <a:gd name="T2" fmla="*/ 10 w 805"/>
                <a:gd name="T3" fmla="*/ 0 h 486"/>
                <a:gd name="T4" fmla="*/ 805 w 805"/>
                <a:gd name="T5" fmla="*/ 464 h 486"/>
                <a:gd name="T6" fmla="*/ 794 w 805"/>
                <a:gd name="T7" fmla="*/ 486 h 486"/>
                <a:gd name="T8" fmla="*/ 0 w 805"/>
                <a:gd name="T9" fmla="*/ 21 h 486"/>
              </a:gdLst>
              <a:ahLst/>
              <a:cxnLst>
                <a:cxn ang="0">
                  <a:pos x="T0" y="T1"/>
                </a:cxn>
                <a:cxn ang="0">
                  <a:pos x="T2" y="T3"/>
                </a:cxn>
                <a:cxn ang="0">
                  <a:pos x="T4" y="T5"/>
                </a:cxn>
                <a:cxn ang="0">
                  <a:pos x="T6" y="T7"/>
                </a:cxn>
                <a:cxn ang="0">
                  <a:pos x="T8" y="T9"/>
                </a:cxn>
              </a:cxnLst>
              <a:rect l="0" t="0" r="r" b="b"/>
              <a:pathLst>
                <a:path w="805" h="486">
                  <a:moveTo>
                    <a:pt x="0" y="21"/>
                  </a:moveTo>
                  <a:lnTo>
                    <a:pt x="10" y="0"/>
                  </a:lnTo>
                  <a:lnTo>
                    <a:pt x="805" y="464"/>
                  </a:lnTo>
                  <a:lnTo>
                    <a:pt x="794" y="486"/>
                  </a:lnTo>
                  <a:lnTo>
                    <a:pt x="0" y="2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6348" name="Freeform 12"/>
            <p:cNvSpPr>
              <a:spLocks/>
            </p:cNvSpPr>
            <p:nvPr/>
          </p:nvSpPr>
          <p:spPr bwMode="auto">
            <a:xfrm>
              <a:off x="4676" y="3070"/>
              <a:ext cx="743" cy="396"/>
            </a:xfrm>
            <a:custGeom>
              <a:avLst/>
              <a:gdLst>
                <a:gd name="T0" fmla="*/ 805 w 805"/>
                <a:gd name="T1" fmla="*/ 21 h 419"/>
                <a:gd name="T2" fmla="*/ 794 w 805"/>
                <a:gd name="T3" fmla="*/ 0 h 419"/>
                <a:gd name="T4" fmla="*/ 0 w 805"/>
                <a:gd name="T5" fmla="*/ 398 h 419"/>
                <a:gd name="T6" fmla="*/ 10 w 805"/>
                <a:gd name="T7" fmla="*/ 419 h 419"/>
                <a:gd name="T8" fmla="*/ 805 w 805"/>
                <a:gd name="T9" fmla="*/ 21 h 419"/>
              </a:gdLst>
              <a:ahLst/>
              <a:cxnLst>
                <a:cxn ang="0">
                  <a:pos x="T0" y="T1"/>
                </a:cxn>
                <a:cxn ang="0">
                  <a:pos x="T2" y="T3"/>
                </a:cxn>
                <a:cxn ang="0">
                  <a:pos x="T4" y="T5"/>
                </a:cxn>
                <a:cxn ang="0">
                  <a:pos x="T6" y="T7"/>
                </a:cxn>
                <a:cxn ang="0">
                  <a:pos x="T8" y="T9"/>
                </a:cxn>
              </a:cxnLst>
              <a:rect l="0" t="0" r="r" b="b"/>
              <a:pathLst>
                <a:path w="805" h="419">
                  <a:moveTo>
                    <a:pt x="805" y="21"/>
                  </a:moveTo>
                  <a:lnTo>
                    <a:pt x="794" y="0"/>
                  </a:lnTo>
                  <a:lnTo>
                    <a:pt x="0" y="398"/>
                  </a:lnTo>
                  <a:lnTo>
                    <a:pt x="10" y="419"/>
                  </a:lnTo>
                  <a:lnTo>
                    <a:pt x="805" y="2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6349" name="Rectangle 13"/>
            <p:cNvSpPr>
              <a:spLocks noChangeArrowheads="1"/>
            </p:cNvSpPr>
            <p:nvPr/>
          </p:nvSpPr>
          <p:spPr bwMode="auto">
            <a:xfrm>
              <a:off x="4670" y="3080"/>
              <a:ext cx="22" cy="25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26350" name="Freeform 14"/>
            <p:cNvSpPr>
              <a:spLocks/>
            </p:cNvSpPr>
            <p:nvPr/>
          </p:nvSpPr>
          <p:spPr bwMode="auto">
            <a:xfrm>
              <a:off x="3942" y="3070"/>
              <a:ext cx="743" cy="396"/>
            </a:xfrm>
            <a:custGeom>
              <a:avLst/>
              <a:gdLst>
                <a:gd name="T0" fmla="*/ 0 w 805"/>
                <a:gd name="T1" fmla="*/ 21 h 419"/>
                <a:gd name="T2" fmla="*/ 11 w 805"/>
                <a:gd name="T3" fmla="*/ 0 h 419"/>
                <a:gd name="T4" fmla="*/ 805 w 805"/>
                <a:gd name="T5" fmla="*/ 398 h 419"/>
                <a:gd name="T6" fmla="*/ 795 w 805"/>
                <a:gd name="T7" fmla="*/ 419 h 419"/>
                <a:gd name="T8" fmla="*/ 0 w 805"/>
                <a:gd name="T9" fmla="*/ 21 h 419"/>
              </a:gdLst>
              <a:ahLst/>
              <a:cxnLst>
                <a:cxn ang="0">
                  <a:pos x="T0" y="T1"/>
                </a:cxn>
                <a:cxn ang="0">
                  <a:pos x="T2" y="T3"/>
                </a:cxn>
                <a:cxn ang="0">
                  <a:pos x="T4" y="T5"/>
                </a:cxn>
                <a:cxn ang="0">
                  <a:pos x="T6" y="T7"/>
                </a:cxn>
                <a:cxn ang="0">
                  <a:pos x="T8" y="T9"/>
                </a:cxn>
              </a:cxnLst>
              <a:rect l="0" t="0" r="r" b="b"/>
              <a:pathLst>
                <a:path w="805" h="419">
                  <a:moveTo>
                    <a:pt x="0" y="21"/>
                  </a:moveTo>
                  <a:lnTo>
                    <a:pt x="11" y="0"/>
                  </a:lnTo>
                  <a:lnTo>
                    <a:pt x="805" y="398"/>
                  </a:lnTo>
                  <a:lnTo>
                    <a:pt x="795" y="419"/>
                  </a:lnTo>
                  <a:lnTo>
                    <a:pt x="0" y="21"/>
                  </a:ln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26351" name="Rectangle 15"/>
            <p:cNvSpPr>
              <a:spLocks noChangeArrowheads="1"/>
            </p:cNvSpPr>
            <p:nvPr/>
          </p:nvSpPr>
          <p:spPr bwMode="auto">
            <a:xfrm>
              <a:off x="4670" y="1531"/>
              <a:ext cx="22" cy="37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26352" name="Freeform 16"/>
            <p:cNvSpPr>
              <a:spLocks/>
            </p:cNvSpPr>
            <p:nvPr/>
          </p:nvSpPr>
          <p:spPr bwMode="auto">
            <a:xfrm>
              <a:off x="3942" y="1521"/>
              <a:ext cx="743" cy="396"/>
            </a:xfrm>
            <a:custGeom>
              <a:avLst/>
              <a:gdLst>
                <a:gd name="T0" fmla="*/ 805 w 805"/>
                <a:gd name="T1" fmla="*/ 21 h 419"/>
                <a:gd name="T2" fmla="*/ 795 w 805"/>
                <a:gd name="T3" fmla="*/ 0 h 419"/>
                <a:gd name="T4" fmla="*/ 0 w 805"/>
                <a:gd name="T5" fmla="*/ 397 h 419"/>
                <a:gd name="T6" fmla="*/ 11 w 805"/>
                <a:gd name="T7" fmla="*/ 419 h 419"/>
                <a:gd name="T8" fmla="*/ 805 w 805"/>
                <a:gd name="T9" fmla="*/ 21 h 419"/>
              </a:gdLst>
              <a:ahLst/>
              <a:cxnLst>
                <a:cxn ang="0">
                  <a:pos x="T0" y="T1"/>
                </a:cxn>
                <a:cxn ang="0">
                  <a:pos x="T2" y="T3"/>
                </a:cxn>
                <a:cxn ang="0">
                  <a:pos x="T4" y="T5"/>
                </a:cxn>
                <a:cxn ang="0">
                  <a:pos x="T6" y="T7"/>
                </a:cxn>
                <a:cxn ang="0">
                  <a:pos x="T8" y="T9"/>
                </a:cxn>
              </a:cxnLst>
              <a:rect l="0" t="0" r="r" b="b"/>
              <a:pathLst>
                <a:path w="805" h="419">
                  <a:moveTo>
                    <a:pt x="805" y="21"/>
                  </a:moveTo>
                  <a:lnTo>
                    <a:pt x="795" y="0"/>
                  </a:lnTo>
                  <a:lnTo>
                    <a:pt x="0" y="397"/>
                  </a:lnTo>
                  <a:lnTo>
                    <a:pt x="11" y="419"/>
                  </a:lnTo>
                  <a:lnTo>
                    <a:pt x="805" y="2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6353" name="AutoShape 17"/>
            <p:cNvSpPr>
              <a:spLocks noChangeArrowheads="1"/>
            </p:cNvSpPr>
            <p:nvPr/>
          </p:nvSpPr>
          <p:spPr bwMode="auto">
            <a:xfrm>
              <a:off x="4436" y="2160"/>
              <a:ext cx="489" cy="672"/>
            </a:xfrm>
            <a:prstGeom prst="roundRect">
              <a:avLst>
                <a:gd name="adj" fmla="val 24671"/>
              </a:avLst>
            </a:prstGeom>
            <a:solidFill>
              <a:srgbClr val="FFFF66"/>
            </a:solidFill>
            <a:ln w="11113">
              <a:solidFill>
                <a:srgbClr val="000000"/>
              </a:solidFill>
              <a:round/>
              <a:headEnd/>
              <a:tailEnd/>
            </a:ln>
            <a:effectLst>
              <a:outerShdw dist="107763" dir="2700000" algn="ctr" rotWithShape="0">
                <a:srgbClr val="808080">
                  <a:alpha val="50000"/>
                </a:srgbClr>
              </a:outerShdw>
            </a:effectLst>
          </p:spPr>
          <p:txBody>
            <a:bodyPr/>
            <a:lstStyle/>
            <a:p>
              <a:pPr eaLnBrk="0" hangingPunct="0"/>
              <a:endParaRPr lang="en-US" sz="2000">
                <a:solidFill>
                  <a:srgbClr val="000000"/>
                </a:solidFill>
                <a:effectLst>
                  <a:outerShdw blurRad="38100" dist="38100" dir="2700000" algn="tl">
                    <a:srgbClr val="FFFFFF"/>
                  </a:outerShdw>
                </a:effectLst>
                <a:latin typeface="SegoeBook" pitchFamily="68" charset="0"/>
              </a:endParaRPr>
            </a:p>
          </p:txBody>
        </p:sp>
        <p:sp>
          <p:nvSpPr>
            <p:cNvPr id="526354" name="AutoShape 18"/>
            <p:cNvSpPr>
              <a:spLocks noChangeArrowheads="1"/>
            </p:cNvSpPr>
            <p:nvPr/>
          </p:nvSpPr>
          <p:spPr bwMode="auto">
            <a:xfrm>
              <a:off x="3696" y="2160"/>
              <a:ext cx="490" cy="672"/>
            </a:xfrm>
            <a:prstGeom prst="roundRect">
              <a:avLst>
                <a:gd name="adj" fmla="val 24671"/>
              </a:avLst>
            </a:prstGeom>
            <a:solidFill>
              <a:srgbClr val="FFCCCC"/>
            </a:solidFill>
            <a:ln w="11113">
              <a:solidFill>
                <a:srgbClr val="000000"/>
              </a:solidFill>
              <a:round/>
              <a:headEnd/>
              <a:tailEnd/>
            </a:ln>
            <a:effectLst>
              <a:outerShdw dist="107763" dir="2700000" algn="ctr" rotWithShape="0">
                <a:srgbClr val="808080">
                  <a:alpha val="50000"/>
                </a:srgbClr>
              </a:outerShdw>
            </a:effectLst>
          </p:spPr>
          <p:txBody>
            <a:bodyPr/>
            <a:lstStyle/>
            <a:p>
              <a:endParaRPr lang="en-US"/>
            </a:p>
          </p:txBody>
        </p:sp>
        <p:sp>
          <p:nvSpPr>
            <p:cNvPr id="526355" name="AutoShape 19"/>
            <p:cNvSpPr>
              <a:spLocks noChangeArrowheads="1"/>
            </p:cNvSpPr>
            <p:nvPr/>
          </p:nvSpPr>
          <p:spPr bwMode="auto">
            <a:xfrm>
              <a:off x="5162" y="2160"/>
              <a:ext cx="490" cy="672"/>
            </a:xfrm>
            <a:prstGeom prst="roundRect">
              <a:avLst>
                <a:gd name="adj" fmla="val 24671"/>
              </a:avLst>
            </a:prstGeom>
            <a:solidFill>
              <a:srgbClr val="99FF99"/>
            </a:solidFill>
            <a:ln w="11113">
              <a:solidFill>
                <a:srgbClr val="000000"/>
              </a:solidFill>
              <a:round/>
              <a:headEnd/>
              <a:tailEnd/>
            </a:ln>
            <a:effectLst>
              <a:outerShdw dist="107763" dir="2700000" algn="ctr" rotWithShape="0">
                <a:srgbClr val="808080">
                  <a:alpha val="50000"/>
                </a:srgbClr>
              </a:outerShdw>
            </a:effectLst>
          </p:spPr>
          <p:txBody>
            <a:bodyPr/>
            <a:lstStyle/>
            <a:p>
              <a:endParaRPr lang="en-US"/>
            </a:p>
          </p:txBody>
        </p:sp>
        <p:sp>
          <p:nvSpPr>
            <p:cNvPr id="526356" name="Oval 20"/>
            <p:cNvSpPr>
              <a:spLocks noChangeArrowheads="1"/>
            </p:cNvSpPr>
            <p:nvPr/>
          </p:nvSpPr>
          <p:spPr bwMode="auto">
            <a:xfrm>
              <a:off x="3702" y="1406"/>
              <a:ext cx="1957" cy="251"/>
            </a:xfrm>
            <a:prstGeom prst="ellipse">
              <a:avLst/>
            </a:prstGeom>
            <a:solidFill>
              <a:schemeClr val="accent1"/>
            </a:solidFill>
            <a:ln w="11113">
              <a:solidFill>
                <a:srgbClr val="000000"/>
              </a:solidFill>
              <a:round/>
              <a:headEnd/>
              <a:tailEnd/>
            </a:ln>
            <a:effectLst>
              <a:outerShdw dist="107763" dir="2700000" algn="ctr" rotWithShape="0">
                <a:srgbClr val="808080">
                  <a:alpha val="50000"/>
                </a:srgbClr>
              </a:outerShdw>
            </a:effectLst>
          </p:spPr>
          <p:txBody>
            <a:bodyPr/>
            <a:lstStyle/>
            <a:p>
              <a:endParaRPr lang="en-US"/>
            </a:p>
          </p:txBody>
        </p:sp>
        <p:sp>
          <p:nvSpPr>
            <p:cNvPr id="526357" name="Rectangle 21"/>
            <p:cNvSpPr>
              <a:spLocks noChangeArrowheads="1"/>
            </p:cNvSpPr>
            <p:nvPr/>
          </p:nvSpPr>
          <p:spPr bwMode="auto">
            <a:xfrm>
              <a:off x="3982" y="1451"/>
              <a:ext cx="1540" cy="154"/>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600" b="1" dirty="0">
                  <a:solidFill>
                    <a:srgbClr val="0000FF"/>
                  </a:solidFill>
                  <a:latin typeface="Courier New" pitchFamily="49" charset="0"/>
                </a:rPr>
                <a:t>#pragma </a:t>
              </a:r>
              <a:r>
                <a:rPr lang="en-US" sz="1600" b="1" dirty="0" err="1">
                  <a:solidFill>
                    <a:srgbClr val="0000FF"/>
                  </a:solidFill>
                  <a:latin typeface="Courier New" pitchFamily="49" charset="0"/>
                </a:rPr>
                <a:t>omp</a:t>
              </a:r>
              <a:r>
                <a:rPr lang="en-US" sz="1600" b="1" dirty="0">
                  <a:solidFill>
                    <a:srgbClr val="0000FF"/>
                  </a:solidFill>
                  <a:latin typeface="Courier New" pitchFamily="49" charset="0"/>
                </a:rPr>
                <a:t> parallel</a:t>
              </a:r>
              <a:endParaRPr lang="en-US" sz="1600" dirty="0">
                <a:solidFill>
                  <a:srgbClr val="0000FF"/>
                </a:solidFill>
                <a:latin typeface="Courier New" pitchFamily="49" charset="0"/>
              </a:endParaRPr>
            </a:p>
          </p:txBody>
        </p:sp>
        <p:sp>
          <p:nvSpPr>
            <p:cNvPr id="526358" name="Rectangle 22"/>
            <p:cNvSpPr>
              <a:spLocks noChangeArrowheads="1"/>
            </p:cNvSpPr>
            <p:nvPr/>
          </p:nvSpPr>
          <p:spPr bwMode="auto">
            <a:xfrm>
              <a:off x="4670" y="912"/>
              <a:ext cx="22" cy="3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26359" name="Freeform 23"/>
            <p:cNvSpPr>
              <a:spLocks/>
            </p:cNvSpPr>
            <p:nvPr/>
          </p:nvSpPr>
          <p:spPr bwMode="auto">
            <a:xfrm>
              <a:off x="4617" y="1257"/>
              <a:ext cx="127" cy="149"/>
            </a:xfrm>
            <a:custGeom>
              <a:avLst/>
              <a:gdLst>
                <a:gd name="T0" fmla="*/ 69 w 138"/>
                <a:gd name="T1" fmla="*/ 0 h 157"/>
                <a:gd name="T2" fmla="*/ 0 w 138"/>
                <a:gd name="T3" fmla="*/ 0 h 157"/>
                <a:gd name="T4" fmla="*/ 69 w 138"/>
                <a:gd name="T5" fmla="*/ 157 h 157"/>
                <a:gd name="T6" fmla="*/ 138 w 138"/>
                <a:gd name="T7" fmla="*/ 0 h 157"/>
                <a:gd name="T8" fmla="*/ 69 w 138"/>
                <a:gd name="T9" fmla="*/ 0 h 157"/>
              </a:gdLst>
              <a:ahLst/>
              <a:cxnLst>
                <a:cxn ang="0">
                  <a:pos x="T0" y="T1"/>
                </a:cxn>
                <a:cxn ang="0">
                  <a:pos x="T2" y="T3"/>
                </a:cxn>
                <a:cxn ang="0">
                  <a:pos x="T4" y="T5"/>
                </a:cxn>
                <a:cxn ang="0">
                  <a:pos x="T6" y="T7"/>
                </a:cxn>
                <a:cxn ang="0">
                  <a:pos x="T8" y="T9"/>
                </a:cxn>
              </a:cxnLst>
              <a:rect l="0" t="0" r="r" b="b"/>
              <a:pathLst>
                <a:path w="138" h="157">
                  <a:moveTo>
                    <a:pt x="69" y="0"/>
                  </a:moveTo>
                  <a:lnTo>
                    <a:pt x="0" y="0"/>
                  </a:lnTo>
                  <a:lnTo>
                    <a:pt x="69" y="157"/>
                  </a:lnTo>
                  <a:lnTo>
                    <a:pt x="138" y="0"/>
                  </a:lnTo>
                  <a:lnTo>
                    <a:pt x="6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6360" name="Rectangle 24"/>
            <p:cNvSpPr>
              <a:spLocks noChangeArrowheads="1"/>
            </p:cNvSpPr>
            <p:nvPr/>
          </p:nvSpPr>
          <p:spPr bwMode="auto">
            <a:xfrm>
              <a:off x="4670" y="3581"/>
              <a:ext cx="22" cy="361"/>
            </a:xfrm>
            <a:prstGeom prst="rect">
              <a:avLst/>
            </a:prstGeom>
            <a:solidFill>
              <a:schemeClr val="tx1"/>
            </a:solidFill>
            <a:ln w="9525">
              <a:solidFill>
                <a:schemeClr val="tx1"/>
              </a:solidFill>
              <a:miter lim="800000"/>
              <a:headEnd/>
              <a:tailEnd/>
            </a:ln>
          </p:spPr>
          <p:txBody>
            <a:bodyPr/>
            <a:lstStyle/>
            <a:p>
              <a:endParaRPr lang="en-US"/>
            </a:p>
          </p:txBody>
        </p:sp>
        <p:sp>
          <p:nvSpPr>
            <p:cNvPr id="526361" name="Freeform 25"/>
            <p:cNvSpPr>
              <a:spLocks/>
            </p:cNvSpPr>
            <p:nvPr/>
          </p:nvSpPr>
          <p:spPr bwMode="auto">
            <a:xfrm>
              <a:off x="4617" y="3942"/>
              <a:ext cx="127" cy="148"/>
            </a:xfrm>
            <a:custGeom>
              <a:avLst/>
              <a:gdLst>
                <a:gd name="T0" fmla="*/ 69 w 138"/>
                <a:gd name="T1" fmla="*/ 0 h 157"/>
                <a:gd name="T2" fmla="*/ 0 w 138"/>
                <a:gd name="T3" fmla="*/ 0 h 157"/>
                <a:gd name="T4" fmla="*/ 69 w 138"/>
                <a:gd name="T5" fmla="*/ 157 h 157"/>
                <a:gd name="T6" fmla="*/ 138 w 138"/>
                <a:gd name="T7" fmla="*/ 0 h 157"/>
                <a:gd name="T8" fmla="*/ 69 w 138"/>
                <a:gd name="T9" fmla="*/ 0 h 157"/>
              </a:gdLst>
              <a:ahLst/>
              <a:cxnLst>
                <a:cxn ang="0">
                  <a:pos x="T0" y="T1"/>
                </a:cxn>
                <a:cxn ang="0">
                  <a:pos x="T2" y="T3"/>
                </a:cxn>
                <a:cxn ang="0">
                  <a:pos x="T4" y="T5"/>
                </a:cxn>
                <a:cxn ang="0">
                  <a:pos x="T6" y="T7"/>
                </a:cxn>
                <a:cxn ang="0">
                  <a:pos x="T8" y="T9"/>
                </a:cxn>
              </a:cxnLst>
              <a:rect l="0" t="0" r="r" b="b"/>
              <a:pathLst>
                <a:path w="138" h="157">
                  <a:moveTo>
                    <a:pt x="69" y="0"/>
                  </a:moveTo>
                  <a:lnTo>
                    <a:pt x="0" y="0"/>
                  </a:lnTo>
                  <a:lnTo>
                    <a:pt x="69" y="157"/>
                  </a:lnTo>
                  <a:lnTo>
                    <a:pt x="138" y="0"/>
                  </a:lnTo>
                  <a:lnTo>
                    <a:pt x="6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6362" name="Oval 26"/>
            <p:cNvSpPr>
              <a:spLocks noChangeArrowheads="1"/>
            </p:cNvSpPr>
            <p:nvPr/>
          </p:nvSpPr>
          <p:spPr bwMode="auto">
            <a:xfrm>
              <a:off x="4608" y="3312"/>
              <a:ext cx="144" cy="288"/>
            </a:xfrm>
            <a:prstGeom prst="ellipse">
              <a:avLst/>
            </a:prstGeom>
            <a:solidFill>
              <a:schemeClr val="accent1"/>
            </a:solidFill>
            <a:ln w="11113">
              <a:solidFill>
                <a:srgbClr val="000000"/>
              </a:solidFill>
              <a:round/>
              <a:headEnd/>
              <a:tailEnd/>
            </a:ln>
            <a:effectLst>
              <a:outerShdw dist="107763" dir="2700000" algn="ctr" rotWithShape="0">
                <a:srgbClr val="808080">
                  <a:alpha val="50000"/>
                </a:srgbClr>
              </a:outerShdw>
            </a:effectLst>
          </p:spPr>
          <p:txBody>
            <a:bodyPr/>
            <a:lstStyle/>
            <a:p>
              <a:endParaRPr lang="en-US"/>
            </a:p>
          </p:txBody>
        </p:sp>
        <p:sp>
          <p:nvSpPr>
            <p:cNvPr id="526363" name="Oval 27"/>
            <p:cNvSpPr>
              <a:spLocks noChangeArrowheads="1"/>
            </p:cNvSpPr>
            <p:nvPr/>
          </p:nvSpPr>
          <p:spPr bwMode="auto">
            <a:xfrm>
              <a:off x="3696" y="1728"/>
              <a:ext cx="1957" cy="251"/>
            </a:xfrm>
            <a:prstGeom prst="ellipse">
              <a:avLst/>
            </a:prstGeom>
            <a:solidFill>
              <a:schemeClr val="accent1"/>
            </a:solidFill>
            <a:ln w="11113">
              <a:solidFill>
                <a:srgbClr val="000000"/>
              </a:solidFill>
              <a:round/>
              <a:headEnd/>
              <a:tailEnd/>
            </a:ln>
            <a:effectLst>
              <a:outerShdw dist="107763" dir="2700000" algn="ctr" rotWithShape="0">
                <a:srgbClr val="808080">
                  <a:alpha val="50000"/>
                </a:srgbClr>
              </a:outerShdw>
            </a:effectLst>
          </p:spPr>
          <p:txBody>
            <a:bodyPr/>
            <a:lstStyle/>
            <a:p>
              <a:endParaRPr lang="en-US"/>
            </a:p>
          </p:txBody>
        </p:sp>
        <p:sp>
          <p:nvSpPr>
            <p:cNvPr id="526364" name="Rectangle 28"/>
            <p:cNvSpPr>
              <a:spLocks noChangeArrowheads="1"/>
            </p:cNvSpPr>
            <p:nvPr/>
          </p:nvSpPr>
          <p:spPr bwMode="auto">
            <a:xfrm>
              <a:off x="4080" y="1776"/>
              <a:ext cx="1155" cy="154"/>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600" b="1" dirty="0">
                  <a:solidFill>
                    <a:srgbClr val="0000FF"/>
                  </a:solidFill>
                  <a:latin typeface="Courier New" pitchFamily="49" charset="0"/>
                </a:rPr>
                <a:t>#pragma </a:t>
              </a:r>
              <a:r>
                <a:rPr lang="en-US" sz="1600" b="1" dirty="0" err="1">
                  <a:solidFill>
                    <a:srgbClr val="0000FF"/>
                  </a:solidFill>
                  <a:latin typeface="Courier New" pitchFamily="49" charset="0"/>
                </a:rPr>
                <a:t>omp</a:t>
              </a:r>
              <a:r>
                <a:rPr lang="en-US" sz="1600" b="1" dirty="0">
                  <a:solidFill>
                    <a:srgbClr val="0000FF"/>
                  </a:solidFill>
                  <a:latin typeface="Courier New" pitchFamily="49" charset="0"/>
                </a:rPr>
                <a:t> for</a:t>
              </a:r>
              <a:endParaRPr lang="en-US" sz="1600" dirty="0">
                <a:solidFill>
                  <a:srgbClr val="0000FF"/>
                </a:solidFill>
                <a:latin typeface="Courier New" pitchFamily="49" charset="0"/>
              </a:endParaRPr>
            </a:p>
          </p:txBody>
        </p:sp>
        <p:sp>
          <p:nvSpPr>
            <p:cNvPr id="526365" name="Oval 29"/>
            <p:cNvSpPr>
              <a:spLocks noChangeArrowheads="1"/>
            </p:cNvSpPr>
            <p:nvPr/>
          </p:nvSpPr>
          <p:spPr bwMode="auto">
            <a:xfrm flipV="1">
              <a:off x="3696" y="2928"/>
              <a:ext cx="1957" cy="251"/>
            </a:xfrm>
            <a:prstGeom prst="ellipse">
              <a:avLst/>
            </a:prstGeom>
            <a:solidFill>
              <a:schemeClr val="accent1"/>
            </a:solidFill>
            <a:ln w="11113">
              <a:solidFill>
                <a:srgbClr val="000000"/>
              </a:solidFill>
              <a:round/>
              <a:headEnd/>
              <a:tailEnd/>
            </a:ln>
            <a:effectLst>
              <a:outerShdw dist="107763" dir="2700000" algn="ctr" rotWithShape="0">
                <a:srgbClr val="808080">
                  <a:alpha val="50000"/>
                </a:srgbClr>
              </a:outerShdw>
            </a:effectLst>
          </p:spPr>
          <p:txBody>
            <a:bodyPr/>
            <a:lstStyle/>
            <a:p>
              <a:endParaRPr lang="en-US"/>
            </a:p>
          </p:txBody>
        </p:sp>
        <p:sp>
          <p:nvSpPr>
            <p:cNvPr id="526366" name="Rectangle 30"/>
            <p:cNvSpPr>
              <a:spLocks noChangeArrowheads="1"/>
            </p:cNvSpPr>
            <p:nvPr/>
          </p:nvSpPr>
          <p:spPr bwMode="auto">
            <a:xfrm>
              <a:off x="4320" y="3006"/>
              <a:ext cx="656" cy="116"/>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200" b="1" dirty="0">
                  <a:solidFill>
                    <a:srgbClr val="0000FF"/>
                  </a:solidFill>
                  <a:latin typeface="Times" pitchFamily="18" charset="0"/>
                </a:rPr>
                <a:t>Implicit barrier</a:t>
              </a:r>
              <a:endParaRPr lang="en-US" sz="1200" dirty="0">
                <a:solidFill>
                  <a:srgbClr val="0000FF"/>
                </a:solidFill>
              </a:endParaRPr>
            </a:p>
          </p:txBody>
        </p:sp>
        <p:sp>
          <p:nvSpPr>
            <p:cNvPr id="526367" name="Text Box 31"/>
            <p:cNvSpPr txBox="1">
              <a:spLocks noChangeArrowheads="1"/>
            </p:cNvSpPr>
            <p:nvPr/>
          </p:nvSpPr>
          <p:spPr bwMode="auto">
            <a:xfrm>
              <a:off x="3696" y="2160"/>
              <a:ext cx="528" cy="6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1200" b="1">
                  <a:solidFill>
                    <a:srgbClr val="000000"/>
                  </a:solidFill>
                  <a:latin typeface="Tahoma" pitchFamily="34" charset="0"/>
                </a:rPr>
                <a:t>i = 1</a:t>
              </a:r>
            </a:p>
            <a:p>
              <a:pPr algn="ctr" eaLnBrk="0" hangingPunct="0">
                <a:spcBef>
                  <a:spcPct val="50000"/>
                </a:spcBef>
              </a:pPr>
              <a:r>
                <a:rPr lang="en-US" sz="1200" b="1">
                  <a:solidFill>
                    <a:srgbClr val="000000"/>
                  </a:solidFill>
                  <a:latin typeface="Tahoma" pitchFamily="34" charset="0"/>
                </a:rPr>
                <a:t>i = 2</a:t>
              </a:r>
            </a:p>
            <a:p>
              <a:pPr algn="ctr" eaLnBrk="0" hangingPunct="0">
                <a:spcBef>
                  <a:spcPct val="50000"/>
                </a:spcBef>
              </a:pPr>
              <a:r>
                <a:rPr lang="en-US" sz="1200" b="1">
                  <a:solidFill>
                    <a:srgbClr val="000000"/>
                  </a:solidFill>
                  <a:latin typeface="Tahoma" pitchFamily="34" charset="0"/>
                </a:rPr>
                <a:t>i = 3</a:t>
              </a:r>
            </a:p>
            <a:p>
              <a:pPr algn="ctr" eaLnBrk="0" hangingPunct="0">
                <a:spcBef>
                  <a:spcPct val="50000"/>
                </a:spcBef>
              </a:pPr>
              <a:r>
                <a:rPr lang="en-US" sz="1200" b="1">
                  <a:solidFill>
                    <a:srgbClr val="000000"/>
                  </a:solidFill>
                  <a:latin typeface="Tahoma" pitchFamily="34" charset="0"/>
                </a:rPr>
                <a:t>i = 4</a:t>
              </a:r>
            </a:p>
          </p:txBody>
        </p:sp>
        <p:sp>
          <p:nvSpPr>
            <p:cNvPr id="526368" name="Text Box 32"/>
            <p:cNvSpPr txBox="1">
              <a:spLocks noChangeArrowheads="1"/>
            </p:cNvSpPr>
            <p:nvPr/>
          </p:nvSpPr>
          <p:spPr bwMode="auto">
            <a:xfrm>
              <a:off x="4416" y="2160"/>
              <a:ext cx="528" cy="6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1200" b="1">
                  <a:solidFill>
                    <a:srgbClr val="000000"/>
                  </a:solidFill>
                  <a:latin typeface="Tahoma" pitchFamily="34" charset="0"/>
                </a:rPr>
                <a:t>i = 5</a:t>
              </a:r>
            </a:p>
            <a:p>
              <a:pPr algn="ctr" eaLnBrk="0" hangingPunct="0">
                <a:spcBef>
                  <a:spcPct val="50000"/>
                </a:spcBef>
              </a:pPr>
              <a:r>
                <a:rPr lang="en-US" sz="1200" b="1">
                  <a:solidFill>
                    <a:srgbClr val="000000"/>
                  </a:solidFill>
                  <a:latin typeface="Tahoma" pitchFamily="34" charset="0"/>
                </a:rPr>
                <a:t>i = 6</a:t>
              </a:r>
            </a:p>
            <a:p>
              <a:pPr algn="ctr" eaLnBrk="0" hangingPunct="0">
                <a:spcBef>
                  <a:spcPct val="50000"/>
                </a:spcBef>
              </a:pPr>
              <a:r>
                <a:rPr lang="en-US" sz="1200" b="1">
                  <a:solidFill>
                    <a:srgbClr val="000000"/>
                  </a:solidFill>
                  <a:latin typeface="Tahoma" pitchFamily="34" charset="0"/>
                </a:rPr>
                <a:t>i = 7</a:t>
              </a:r>
            </a:p>
            <a:p>
              <a:pPr algn="ctr" eaLnBrk="0" hangingPunct="0">
                <a:spcBef>
                  <a:spcPct val="50000"/>
                </a:spcBef>
              </a:pPr>
              <a:r>
                <a:rPr lang="en-US" sz="1200" b="1">
                  <a:solidFill>
                    <a:srgbClr val="000000"/>
                  </a:solidFill>
                  <a:latin typeface="Tahoma" pitchFamily="34" charset="0"/>
                </a:rPr>
                <a:t>i = 8</a:t>
              </a:r>
            </a:p>
          </p:txBody>
        </p:sp>
        <p:sp>
          <p:nvSpPr>
            <p:cNvPr id="526369" name="Text Box 33"/>
            <p:cNvSpPr txBox="1">
              <a:spLocks noChangeArrowheads="1"/>
            </p:cNvSpPr>
            <p:nvPr/>
          </p:nvSpPr>
          <p:spPr bwMode="auto">
            <a:xfrm>
              <a:off x="5136" y="2160"/>
              <a:ext cx="528" cy="6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1200" b="1">
                  <a:solidFill>
                    <a:srgbClr val="000000"/>
                  </a:solidFill>
                  <a:latin typeface="Tahoma" pitchFamily="34" charset="0"/>
                </a:rPr>
                <a:t>i = 9</a:t>
              </a:r>
            </a:p>
            <a:p>
              <a:pPr algn="ctr" eaLnBrk="0" hangingPunct="0">
                <a:spcBef>
                  <a:spcPct val="50000"/>
                </a:spcBef>
              </a:pPr>
              <a:r>
                <a:rPr lang="en-US" sz="1200" b="1">
                  <a:solidFill>
                    <a:srgbClr val="000000"/>
                  </a:solidFill>
                  <a:latin typeface="Tahoma" pitchFamily="34" charset="0"/>
                </a:rPr>
                <a:t>i = 10</a:t>
              </a:r>
            </a:p>
            <a:p>
              <a:pPr algn="ctr" eaLnBrk="0" hangingPunct="0">
                <a:spcBef>
                  <a:spcPct val="50000"/>
                </a:spcBef>
              </a:pPr>
              <a:r>
                <a:rPr lang="en-US" sz="1200" b="1">
                  <a:solidFill>
                    <a:srgbClr val="000000"/>
                  </a:solidFill>
                  <a:latin typeface="Tahoma" pitchFamily="34" charset="0"/>
                </a:rPr>
                <a:t>i = 11</a:t>
              </a:r>
            </a:p>
            <a:p>
              <a:pPr algn="ctr" eaLnBrk="0" hangingPunct="0">
                <a:spcBef>
                  <a:spcPct val="50000"/>
                </a:spcBef>
              </a:pPr>
              <a:r>
                <a:rPr lang="en-US" sz="1200" b="1">
                  <a:solidFill>
                    <a:srgbClr val="000000"/>
                  </a:solidFill>
                  <a:latin typeface="Tahoma" pitchFamily="34" charset="0"/>
                </a:rPr>
                <a:t>i = 12</a:t>
              </a:r>
            </a:p>
          </p:txBody>
        </p:sp>
      </p:grpSp>
      <p:sp>
        <p:nvSpPr>
          <p:cNvPr id="2" name="Rectangle 1"/>
          <p:cNvSpPr/>
          <p:nvPr/>
        </p:nvSpPr>
        <p:spPr>
          <a:xfrm>
            <a:off x="472646" y="1456372"/>
            <a:ext cx="4572000" cy="1477328"/>
          </a:xfrm>
          <a:prstGeom prst="rect">
            <a:avLst/>
          </a:prstGeom>
          <a:solidFill>
            <a:schemeClr val="bg1">
              <a:lumMod val="95000"/>
            </a:schemeClr>
          </a:solidFill>
          <a:ln>
            <a:solidFill>
              <a:schemeClr val="tx1"/>
            </a:solidFill>
          </a:ln>
        </p:spPr>
        <p:txBody>
          <a:bodyPr>
            <a:spAutoFit/>
          </a:bodyPr>
          <a:lstStyle/>
          <a:p>
            <a:r>
              <a:rPr lang="en-US" dirty="0">
                <a:solidFill>
                  <a:srgbClr val="008000"/>
                </a:solidFill>
                <a:latin typeface="Consolas" pitchFamily="49" charset="0"/>
                <a:cs typeface="Consolas" pitchFamily="49" charset="0"/>
              </a:rPr>
              <a:t>// assume N=12</a:t>
            </a: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parallel</a:t>
            </a: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for</a:t>
            </a:r>
          </a:p>
          <a:p>
            <a:r>
              <a:rPr lang="nn-NO" dirty="0">
                <a:solidFill>
                  <a:prstClr val="black"/>
                </a:solidFill>
                <a:latin typeface="Consolas" pitchFamily="49" charset="0"/>
                <a:cs typeface="Consolas" pitchFamily="49" charset="0"/>
              </a:rPr>
              <a:t>    </a:t>
            </a:r>
            <a:r>
              <a:rPr lang="nn-NO" dirty="0">
                <a:solidFill>
                  <a:srgbClr val="0000FF"/>
                </a:solidFill>
                <a:latin typeface="Consolas" pitchFamily="49" charset="0"/>
                <a:cs typeface="Consolas" pitchFamily="49" charset="0"/>
              </a:rPr>
              <a:t>for</a:t>
            </a:r>
            <a:r>
              <a:rPr lang="nn-NO" dirty="0">
                <a:solidFill>
                  <a:prstClr val="black"/>
                </a:solidFill>
                <a:latin typeface="Consolas" pitchFamily="49" charset="0"/>
                <a:cs typeface="Consolas" pitchFamily="49" charset="0"/>
              </a:rPr>
              <a:t>(i = 1, i &lt; N+1, i++) </a:t>
            </a:r>
          </a:p>
          <a:p>
            <a:r>
              <a:rPr lang="en-US" dirty="0">
                <a:solidFill>
                  <a:prstClr val="black"/>
                </a:solidFill>
                <a:latin typeface="Consolas" pitchFamily="49" charset="0"/>
                <a:cs typeface="Consolas" pitchFamily="49" charset="0"/>
              </a:rPr>
              <a:t>        c[i] = a[i] + b[i];</a:t>
            </a:r>
          </a:p>
        </p:txBody>
      </p:sp>
      <p:sp>
        <p:nvSpPr>
          <p:cNvPr id="37" name="Rectangle 36"/>
          <p:cNvSpPr/>
          <p:nvPr/>
        </p:nvSpPr>
        <p:spPr>
          <a:xfrm>
            <a:off x="76200" y="6513129"/>
            <a:ext cx="1040670" cy="261610"/>
          </a:xfrm>
          <a:prstGeom prst="rect">
            <a:avLst/>
          </a:prstGeom>
        </p:spPr>
        <p:txBody>
          <a:bodyPr wrap="none">
            <a:spAutoFit/>
          </a:bodyPr>
          <a:lstStyle/>
          <a:p>
            <a:r>
              <a:rPr lang="en-US" sz="1100" dirty="0"/>
              <a:t>Credit: IOMPP</a:t>
            </a:r>
          </a:p>
        </p:txBody>
      </p:sp>
    </p:spTree>
    <p:custDataLst>
      <p:tags r:id="rId1"/>
    </p:custDataLst>
    <p:extLst>
      <p:ext uri="{BB962C8B-B14F-4D97-AF65-F5344CB8AC3E}">
        <p14:creationId xmlns:p14="http://schemas.microsoft.com/office/powerpoint/2010/main" val="330866269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ChangeArrowheads="1"/>
          </p:cNvSpPr>
          <p:nvPr/>
        </p:nvSpPr>
        <p:spPr bwMode="auto">
          <a:xfrm>
            <a:off x="4572000" y="2057400"/>
            <a:ext cx="3967163" cy="428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342900" indent="-342900">
              <a:lnSpc>
                <a:spcPct val="80000"/>
              </a:lnSpc>
              <a:spcBef>
                <a:spcPct val="20000"/>
              </a:spcBef>
            </a:pPr>
            <a:endParaRPr lang="en-US" sz="2400"/>
          </a:p>
        </p:txBody>
      </p:sp>
      <p:sp>
        <p:nvSpPr>
          <p:cNvPr id="528387" name="Rectangle 3"/>
          <p:cNvSpPr>
            <a:spLocks noGrp="1" noChangeArrowheads="1"/>
          </p:cNvSpPr>
          <p:nvPr>
            <p:ph type="title"/>
          </p:nvPr>
        </p:nvSpPr>
        <p:spPr/>
        <p:txBody>
          <a:bodyPr>
            <a:normAutofit/>
          </a:bodyPr>
          <a:lstStyle/>
          <a:p>
            <a:r>
              <a:rPr lang="en-US" dirty="0"/>
              <a:t>Combining Constructs</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22</a:t>
            </a:fld>
            <a:endParaRPr lang="en-US" altLang="en-US"/>
          </a:p>
        </p:txBody>
      </p:sp>
      <p:sp>
        <p:nvSpPr>
          <p:cNvPr id="528388" name="Rectangle 4"/>
          <p:cNvSpPr>
            <a:spLocks noGrp="1" noChangeArrowheads="1"/>
          </p:cNvSpPr>
          <p:nvPr>
            <p:ph type="body" idx="4294967295"/>
          </p:nvPr>
        </p:nvSpPr>
        <p:spPr>
          <a:xfrm>
            <a:off x="0" y="1295400"/>
            <a:ext cx="8229600" cy="674687"/>
          </a:xfrm>
          <a:prstGeom prst="rect">
            <a:avLst/>
          </a:prstGeom>
        </p:spPr>
        <p:txBody>
          <a:bodyPr/>
          <a:lstStyle/>
          <a:p>
            <a:r>
              <a:rPr lang="en-US" dirty="0"/>
              <a:t>These two code segments are equivalent</a:t>
            </a:r>
          </a:p>
        </p:txBody>
      </p:sp>
      <p:sp>
        <p:nvSpPr>
          <p:cNvPr id="14" name="Rectangle 13"/>
          <p:cNvSpPr/>
          <p:nvPr/>
        </p:nvSpPr>
        <p:spPr>
          <a:xfrm>
            <a:off x="76200" y="6513129"/>
            <a:ext cx="1040670" cy="261610"/>
          </a:xfrm>
          <a:prstGeom prst="rect">
            <a:avLst/>
          </a:prstGeom>
        </p:spPr>
        <p:txBody>
          <a:bodyPr wrap="none">
            <a:spAutoFit/>
          </a:bodyPr>
          <a:lstStyle/>
          <a:p>
            <a:r>
              <a:rPr lang="en-US" sz="1100" dirty="0"/>
              <a:t>Credit: IOMPP</a:t>
            </a:r>
          </a:p>
        </p:txBody>
      </p:sp>
      <p:sp>
        <p:nvSpPr>
          <p:cNvPr id="2" name="Rectangle 1"/>
          <p:cNvSpPr/>
          <p:nvPr/>
        </p:nvSpPr>
        <p:spPr>
          <a:xfrm>
            <a:off x="228600" y="2252563"/>
            <a:ext cx="4267200" cy="2308324"/>
          </a:xfrm>
          <a:prstGeom prst="rect">
            <a:avLst/>
          </a:prstGeom>
          <a:solidFill>
            <a:schemeClr val="bg1">
              <a:lumMod val="95000"/>
            </a:schemeClr>
          </a:solidFill>
          <a:ln>
            <a:solidFill>
              <a:schemeClr val="tx1"/>
            </a:solidFill>
          </a:ln>
        </p:spPr>
        <p:txBody>
          <a:bodyPr wrap="square">
            <a:spAutoFit/>
          </a:bodyPr>
          <a:lstStyle/>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parallel </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for</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 ( </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i=0;i&lt; MAX; i++) {	</a:t>
            </a:r>
          </a:p>
          <a:p>
            <a:r>
              <a:rPr lang="en-US" dirty="0">
                <a:solidFill>
                  <a:prstClr val="black"/>
                </a:solidFill>
                <a:latin typeface="Consolas" pitchFamily="49" charset="0"/>
                <a:cs typeface="Consolas" pitchFamily="49" charset="0"/>
              </a:rPr>
              <a:t>        res[i] = huge();</a:t>
            </a:r>
          </a:p>
          <a:p>
            <a:r>
              <a:rPr lang="en-US" dirty="0">
                <a:solidFill>
                  <a:prstClr val="black"/>
                </a:solidFill>
                <a:latin typeface="Consolas" pitchFamily="49" charset="0"/>
                <a:cs typeface="Consolas" pitchFamily="49" charset="0"/>
              </a:rPr>
              <a:t>    } </a:t>
            </a:r>
          </a:p>
          <a:p>
            <a:r>
              <a:rPr lang="en-US" dirty="0">
                <a:solidFill>
                  <a:prstClr val="black"/>
                </a:solidFill>
                <a:latin typeface="Consolas" pitchFamily="49" charset="0"/>
                <a:cs typeface="Consolas" pitchFamily="49" charset="0"/>
              </a:rPr>
              <a:t>}	</a:t>
            </a:r>
          </a:p>
        </p:txBody>
      </p:sp>
      <p:sp>
        <p:nvSpPr>
          <p:cNvPr id="4" name="Rectangle 3"/>
          <p:cNvSpPr/>
          <p:nvPr/>
        </p:nvSpPr>
        <p:spPr>
          <a:xfrm>
            <a:off x="4802981" y="4484687"/>
            <a:ext cx="4112419" cy="1200329"/>
          </a:xfrm>
          <a:prstGeom prst="rect">
            <a:avLst/>
          </a:prstGeom>
          <a:solidFill>
            <a:schemeClr val="bg1">
              <a:lumMod val="95000"/>
            </a:schemeClr>
          </a:solidFill>
          <a:ln>
            <a:solidFill>
              <a:schemeClr val="tx1"/>
            </a:solidFill>
          </a:ln>
        </p:spPr>
        <p:txBody>
          <a:bodyPr wrap="square">
            <a:spAutoFit/>
          </a:bodyPr>
          <a:lstStyle/>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parallel </a:t>
            </a:r>
            <a:r>
              <a:rPr lang="en-US" dirty="0">
                <a:solidFill>
                  <a:srgbClr val="0000FF"/>
                </a:solidFill>
                <a:latin typeface="Consolas" pitchFamily="49" charset="0"/>
                <a:cs typeface="Consolas" pitchFamily="49" charset="0"/>
              </a:rPr>
              <a:t>for</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 (</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i=0;i&lt; MAX; i++) {</a:t>
            </a:r>
          </a:p>
          <a:p>
            <a:r>
              <a:rPr lang="en-US" dirty="0">
                <a:solidFill>
                  <a:prstClr val="black"/>
                </a:solidFill>
                <a:latin typeface="Consolas" pitchFamily="49" charset="0"/>
                <a:cs typeface="Consolas" pitchFamily="49" charset="0"/>
              </a:rPr>
              <a:t>         res[i] = huge();</a:t>
            </a:r>
          </a:p>
          <a:p>
            <a:r>
              <a:rPr lang="en-US" dirty="0">
                <a:solidFill>
                  <a:prstClr val="black"/>
                </a:solidFill>
                <a:latin typeface="Consolas" pitchFamily="49" charset="0"/>
                <a:cs typeface="Consolas" pitchFamily="49" charset="0"/>
              </a:rPr>
              <a:t>    }</a:t>
            </a:r>
          </a:p>
        </p:txBody>
      </p:sp>
    </p:spTree>
    <p:custDataLst>
      <p:tags r:id="rId1"/>
    </p:custDataLst>
    <p:extLst>
      <p:ext uri="{BB962C8B-B14F-4D97-AF65-F5344CB8AC3E}">
        <p14:creationId xmlns:p14="http://schemas.microsoft.com/office/powerpoint/2010/main" val="273842495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normAutofit/>
          </a:bodyPr>
          <a:lstStyle/>
          <a:p>
            <a:r>
              <a:rPr lang="en-US"/>
              <a:t>The Private Clause</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23</a:t>
            </a:fld>
            <a:endParaRPr lang="en-US" altLang="en-US"/>
          </a:p>
        </p:txBody>
      </p:sp>
      <p:sp>
        <p:nvSpPr>
          <p:cNvPr id="530435" name="Rectangle 3"/>
          <p:cNvSpPr>
            <a:spLocks noGrp="1" noChangeArrowheads="1"/>
          </p:cNvSpPr>
          <p:nvPr>
            <p:ph type="body" idx="4294967295"/>
          </p:nvPr>
        </p:nvSpPr>
        <p:spPr>
          <a:xfrm>
            <a:off x="0" y="990600"/>
            <a:ext cx="8229600" cy="3276600"/>
          </a:xfrm>
          <a:prstGeom prst="rect">
            <a:avLst/>
          </a:prstGeom>
        </p:spPr>
        <p:txBody>
          <a:bodyPr/>
          <a:lstStyle/>
          <a:p>
            <a:r>
              <a:rPr lang="en-US" dirty="0"/>
              <a:t>Reproduces the variable for each task</a:t>
            </a:r>
          </a:p>
          <a:p>
            <a:pPr lvl="2"/>
            <a:r>
              <a:rPr lang="en-US" dirty="0"/>
              <a:t>Variables are un-initialized; C++ object is default constructed</a:t>
            </a:r>
          </a:p>
          <a:p>
            <a:pPr lvl="2"/>
            <a:r>
              <a:rPr lang="en-US" dirty="0"/>
              <a:t>Any value external to the parallel region is undefined</a:t>
            </a:r>
          </a:p>
          <a:p>
            <a:pPr lvl="2"/>
            <a:r>
              <a:rPr lang="en-US" dirty="0">
                <a:solidFill>
                  <a:srgbClr val="C00000"/>
                </a:solidFill>
              </a:rPr>
              <a:t>By declaring a variable as being private it means that each thread will have a private copy of that variable</a:t>
            </a:r>
          </a:p>
          <a:p>
            <a:pPr lvl="3"/>
            <a:r>
              <a:rPr lang="en-US" dirty="0"/>
              <a:t>The value that thread 1 stores in x is different than the value that thread 2 stores in the variable x</a:t>
            </a:r>
          </a:p>
        </p:txBody>
      </p:sp>
      <p:sp>
        <p:nvSpPr>
          <p:cNvPr id="530436" name="Rectangle 4"/>
          <p:cNvSpPr>
            <a:spLocks noChangeArrowheads="1"/>
          </p:cNvSpPr>
          <p:nvPr/>
        </p:nvSpPr>
        <p:spPr bwMode="auto">
          <a:xfrm>
            <a:off x="4572000" y="2057400"/>
            <a:ext cx="3967163" cy="428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342900" indent="-342900">
              <a:lnSpc>
                <a:spcPct val="80000"/>
              </a:lnSpc>
              <a:spcBef>
                <a:spcPct val="20000"/>
              </a:spcBef>
            </a:pPr>
            <a:endParaRPr lang="en-US" sz="2400"/>
          </a:p>
        </p:txBody>
      </p:sp>
      <p:sp>
        <p:nvSpPr>
          <p:cNvPr id="9" name="Rectangle 8"/>
          <p:cNvSpPr/>
          <p:nvPr/>
        </p:nvSpPr>
        <p:spPr>
          <a:xfrm>
            <a:off x="76200" y="6513129"/>
            <a:ext cx="1040670" cy="261610"/>
          </a:xfrm>
          <a:prstGeom prst="rect">
            <a:avLst/>
          </a:prstGeom>
        </p:spPr>
        <p:txBody>
          <a:bodyPr wrap="none">
            <a:spAutoFit/>
          </a:bodyPr>
          <a:lstStyle/>
          <a:p>
            <a:r>
              <a:rPr lang="en-US" sz="1100" dirty="0"/>
              <a:t>Credit: IOMPP</a:t>
            </a:r>
          </a:p>
        </p:txBody>
      </p:sp>
      <p:sp>
        <p:nvSpPr>
          <p:cNvPr id="2" name="Rectangle 1"/>
          <p:cNvSpPr/>
          <p:nvPr/>
        </p:nvSpPr>
        <p:spPr>
          <a:xfrm>
            <a:off x="1981200" y="4038600"/>
            <a:ext cx="5029200" cy="2308324"/>
          </a:xfrm>
          <a:prstGeom prst="rect">
            <a:avLst/>
          </a:prstGeom>
          <a:solidFill>
            <a:schemeClr val="bg1">
              <a:lumMod val="95000"/>
            </a:schemeClr>
          </a:solidFill>
          <a:ln>
            <a:solidFill>
              <a:schemeClr val="tx1"/>
            </a:solidFill>
          </a:ln>
        </p:spPr>
        <p:txBody>
          <a:bodyPr wrap="square">
            <a:spAutoFit/>
          </a:bodyPr>
          <a:lstStyle/>
          <a:p>
            <a:r>
              <a:rPr lang="en-US" dirty="0">
                <a:solidFill>
                  <a:srgbClr val="0000FF"/>
                </a:solidFill>
                <a:latin typeface="Consolas" pitchFamily="49" charset="0"/>
                <a:cs typeface="Consolas" pitchFamily="49" charset="0"/>
              </a:rPr>
              <a:t>void</a:t>
            </a:r>
            <a:r>
              <a:rPr lang="en-US" dirty="0">
                <a:solidFill>
                  <a:prstClr val="black"/>
                </a:solidFill>
                <a:latin typeface="Consolas" pitchFamily="49" charset="0"/>
                <a:cs typeface="Consolas" pitchFamily="49" charset="0"/>
              </a:rPr>
              <a:t>* work(</a:t>
            </a:r>
            <a:r>
              <a:rPr lang="en-US" dirty="0">
                <a:solidFill>
                  <a:srgbClr val="0000FF"/>
                </a:solidFill>
                <a:latin typeface="Consolas" pitchFamily="49" charset="0"/>
                <a:cs typeface="Consolas" pitchFamily="49" charset="0"/>
              </a:rPr>
              <a:t>float</a:t>
            </a:r>
            <a:r>
              <a:rPr lang="en-US" dirty="0">
                <a:solidFill>
                  <a:prstClr val="black"/>
                </a:solidFill>
                <a:latin typeface="Consolas" pitchFamily="49" charset="0"/>
                <a:cs typeface="Consolas" pitchFamily="49" charset="0"/>
              </a:rPr>
              <a:t>* c, </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N) {</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float</a:t>
            </a:r>
            <a:r>
              <a:rPr lang="en-US" dirty="0">
                <a:solidFill>
                  <a:prstClr val="black"/>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x, y</a:t>
            </a:r>
            <a:r>
              <a:rPr lang="en-US" dirty="0">
                <a:solidFill>
                  <a:prstClr val="black"/>
                </a:solidFill>
                <a:latin typeface="Consolas" pitchFamily="49" charset="0"/>
                <a:cs typeface="Consolas" pitchFamily="49" charset="0"/>
              </a:rPr>
              <a:t>; </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i;</a:t>
            </a:r>
          </a:p>
          <a:p>
            <a:r>
              <a:rPr lang="nb-NO" dirty="0">
                <a:solidFill>
                  <a:srgbClr val="0000FF"/>
                </a:solidFill>
                <a:latin typeface="Consolas" pitchFamily="49" charset="0"/>
                <a:cs typeface="Consolas" pitchFamily="49" charset="0"/>
              </a:rPr>
              <a:t>#pragma</a:t>
            </a:r>
            <a:r>
              <a:rPr lang="nb-NO" dirty="0">
                <a:solidFill>
                  <a:prstClr val="black"/>
                </a:solidFill>
                <a:latin typeface="Consolas" pitchFamily="49" charset="0"/>
                <a:cs typeface="Consolas" pitchFamily="49" charset="0"/>
              </a:rPr>
              <a:t> omp parallel </a:t>
            </a:r>
            <a:r>
              <a:rPr lang="nb-NO" dirty="0">
                <a:solidFill>
                  <a:srgbClr val="0000FF"/>
                </a:solidFill>
                <a:latin typeface="Consolas" pitchFamily="49" charset="0"/>
                <a:cs typeface="Consolas" pitchFamily="49" charset="0"/>
              </a:rPr>
              <a:t>for</a:t>
            </a:r>
            <a:r>
              <a:rPr lang="nb-NO" dirty="0">
                <a:solidFill>
                  <a:prstClr val="black"/>
                </a:solidFill>
                <a:latin typeface="Consolas" pitchFamily="49" charset="0"/>
                <a:cs typeface="Consolas" pitchFamily="49" charset="0"/>
              </a:rPr>
              <a:t> </a:t>
            </a:r>
            <a:r>
              <a:rPr lang="nb-NO" dirty="0">
                <a:solidFill>
                  <a:srgbClr val="0000FF"/>
                </a:solidFill>
                <a:latin typeface="Consolas" pitchFamily="49" charset="0"/>
                <a:cs typeface="Consolas" pitchFamily="49" charset="0"/>
              </a:rPr>
              <a:t>private</a:t>
            </a:r>
            <a:r>
              <a:rPr lang="nb-NO" dirty="0">
                <a:solidFill>
                  <a:prstClr val="black"/>
                </a:solidFill>
                <a:latin typeface="Consolas" pitchFamily="49" charset="0"/>
                <a:cs typeface="Consolas" pitchFamily="49" charset="0"/>
              </a:rPr>
              <a:t>(</a:t>
            </a:r>
            <a:r>
              <a:rPr lang="nb-NO" dirty="0">
                <a:solidFill>
                  <a:srgbClr val="C00000"/>
                </a:solidFill>
                <a:latin typeface="Consolas" pitchFamily="49" charset="0"/>
                <a:cs typeface="Consolas" pitchFamily="49" charset="0"/>
              </a:rPr>
              <a:t>x,y</a:t>
            </a:r>
            <a:r>
              <a:rPr lang="nb-NO"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(i=0; i&lt;N; i++) {</a:t>
            </a:r>
          </a:p>
          <a:p>
            <a:r>
              <a:rPr lang="en-US" dirty="0">
                <a:solidFill>
                  <a:prstClr val="black"/>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x</a:t>
            </a:r>
            <a:r>
              <a:rPr lang="en-US" dirty="0">
                <a:solidFill>
                  <a:prstClr val="black"/>
                </a:solidFill>
                <a:latin typeface="Consolas" pitchFamily="49" charset="0"/>
                <a:cs typeface="Consolas" pitchFamily="49" charset="0"/>
              </a:rPr>
              <a:t> = a[i]; </a:t>
            </a:r>
            <a:r>
              <a:rPr lang="en-US" dirty="0">
                <a:solidFill>
                  <a:srgbClr val="C00000"/>
                </a:solidFill>
                <a:latin typeface="Consolas" pitchFamily="49" charset="0"/>
                <a:cs typeface="Consolas" pitchFamily="49" charset="0"/>
              </a:rPr>
              <a:t>y</a:t>
            </a:r>
            <a:r>
              <a:rPr lang="en-US" dirty="0">
                <a:solidFill>
                  <a:prstClr val="black"/>
                </a:solidFill>
                <a:latin typeface="Consolas" pitchFamily="49" charset="0"/>
                <a:cs typeface="Consolas" pitchFamily="49" charset="0"/>
              </a:rPr>
              <a:t> = b[i];</a:t>
            </a:r>
          </a:p>
          <a:p>
            <a:r>
              <a:rPr lang="en-US" dirty="0">
                <a:solidFill>
                  <a:prstClr val="black"/>
                </a:solidFill>
                <a:latin typeface="Consolas" pitchFamily="49" charset="0"/>
                <a:cs typeface="Consolas" pitchFamily="49" charset="0"/>
              </a:rPr>
              <a:t>        c[i] = </a:t>
            </a:r>
            <a:r>
              <a:rPr lang="en-US" dirty="0">
                <a:solidFill>
                  <a:srgbClr val="C00000"/>
                </a:solidFill>
                <a:latin typeface="Consolas" pitchFamily="49" charset="0"/>
                <a:cs typeface="Consolas" pitchFamily="49" charset="0"/>
              </a:rPr>
              <a:t>x + y</a:t>
            </a:r>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a:t>
            </a:r>
          </a:p>
        </p:txBody>
      </p:sp>
    </p:spTree>
    <p:custDataLst>
      <p:tags r:id="rId1"/>
    </p:custDataLst>
    <p:extLst>
      <p:ext uri="{BB962C8B-B14F-4D97-AF65-F5344CB8AC3E}">
        <p14:creationId xmlns:p14="http://schemas.microsoft.com/office/powerpoint/2010/main" val="245323624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p:txBody>
          <a:bodyPr/>
          <a:lstStyle/>
          <a:p>
            <a:r>
              <a:rPr lang="en-US" dirty="0"/>
              <a:t>Example: Parallel Mandelbrot</a:t>
            </a:r>
            <a:endParaRPr lang="en-US" dirty="0">
              <a:ea typeface="PMingLiU" pitchFamily="18" charset="-120"/>
            </a:endParaRP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24</a:t>
            </a:fld>
            <a:endParaRPr lang="en-US" altLang="en-US"/>
          </a:p>
        </p:txBody>
      </p:sp>
      <p:sp>
        <p:nvSpPr>
          <p:cNvPr id="532483" name="Rectangle 3"/>
          <p:cNvSpPr>
            <a:spLocks noGrp="1" noChangeArrowheads="1"/>
          </p:cNvSpPr>
          <p:nvPr>
            <p:ph type="body" idx="4294967295"/>
          </p:nvPr>
        </p:nvSpPr>
        <p:spPr>
          <a:xfrm>
            <a:off x="636588" y="1143000"/>
            <a:ext cx="8507412" cy="1395412"/>
          </a:xfrm>
          <a:prstGeom prst="rect">
            <a:avLst/>
          </a:prstGeom>
          <a:noFill/>
          <a:ln/>
        </p:spPr>
        <p:txBody>
          <a:bodyPr lIns="0" tIns="0" rIns="0" bIns="0"/>
          <a:lstStyle/>
          <a:p>
            <a:r>
              <a:rPr lang="en-US" sz="2400" dirty="0"/>
              <a:t>Objective: create a parallel version of Mandelbrot using OpenMP work sharing clauses to parallelize the computation of Mandelbrot. </a:t>
            </a:r>
          </a:p>
        </p:txBody>
      </p:sp>
      <p:pic>
        <p:nvPicPr>
          <p:cNvPr id="5324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849005"/>
            <a:ext cx="2924175"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2743200"/>
            <a:ext cx="3009900"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76200" y="6513129"/>
            <a:ext cx="1928733" cy="261610"/>
          </a:xfrm>
          <a:prstGeom prst="rect">
            <a:avLst/>
          </a:prstGeom>
        </p:spPr>
        <p:txBody>
          <a:bodyPr wrap="none">
            <a:spAutoFit/>
          </a:bodyPr>
          <a:lstStyle/>
          <a:p>
            <a:r>
              <a:rPr lang="en-US" sz="1100" dirty="0"/>
              <a:t>Includes material from IOMPP</a:t>
            </a:r>
          </a:p>
        </p:txBody>
      </p:sp>
    </p:spTree>
    <p:custDataLst>
      <p:tags r:id="rId1"/>
    </p:custDataLst>
    <p:extLst>
      <p:ext uri="{BB962C8B-B14F-4D97-AF65-F5344CB8AC3E}">
        <p14:creationId xmlns:p14="http://schemas.microsoft.com/office/powerpoint/2010/main" val="238778610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4162" y="1340108"/>
            <a:ext cx="8923638" cy="4832092"/>
          </a:xfrm>
          <a:prstGeom prst="rect">
            <a:avLst/>
          </a:prstGeom>
          <a:solidFill>
            <a:schemeClr val="bg1">
              <a:lumMod val="95000"/>
            </a:schemeClr>
          </a:solidFill>
          <a:ln>
            <a:solidFill>
              <a:schemeClr val="tx1"/>
            </a:solidFill>
          </a:ln>
        </p:spPr>
        <p:txBody>
          <a:bodyPr wrap="square">
            <a:spAutoFit/>
          </a:bodyPr>
          <a:lstStyle/>
          <a:p>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Mandelbrot (</a:t>
            </a:r>
            <a:r>
              <a:rPr lang="en-US" sz="1400" dirty="0">
                <a:solidFill>
                  <a:srgbClr val="0000FF"/>
                </a:solidFill>
                <a:latin typeface="Consolas" pitchFamily="49" charset="0"/>
                <a:cs typeface="Consolas" pitchFamily="49" charset="0"/>
              </a:rPr>
              <a:t>float</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z_r</a:t>
            </a:r>
            <a:r>
              <a:rPr lang="en-US" sz="1400" dirty="0">
                <a:solidFill>
                  <a:prstClr val="black"/>
                </a:solidFill>
                <a:latin typeface="Consolas" pitchFamily="49" charset="0"/>
                <a:cs typeface="Consolas" pitchFamily="49" charset="0"/>
              </a:rPr>
              <a:t>[][JMAX],</a:t>
            </a:r>
            <a:r>
              <a:rPr lang="en-US" sz="1400" dirty="0">
                <a:solidFill>
                  <a:srgbClr val="0000FF"/>
                </a:solidFill>
                <a:latin typeface="Consolas" pitchFamily="49" charset="0"/>
                <a:cs typeface="Consolas" pitchFamily="49" charset="0"/>
              </a:rPr>
              <a:t>float</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z_i</a:t>
            </a:r>
            <a:r>
              <a:rPr lang="en-US" sz="1400" dirty="0">
                <a:solidFill>
                  <a:prstClr val="black"/>
                </a:solidFill>
                <a:latin typeface="Consolas" pitchFamily="49" charset="0"/>
                <a:cs typeface="Consolas" pitchFamily="49" charset="0"/>
              </a:rPr>
              <a:t>[][JMAX],</a:t>
            </a:r>
            <a:r>
              <a:rPr lang="en-US" sz="1400" dirty="0">
                <a:solidFill>
                  <a:srgbClr val="0000FF"/>
                </a:solidFill>
                <a:latin typeface="Consolas" pitchFamily="49" charset="0"/>
                <a:cs typeface="Consolas" pitchFamily="49" charset="0"/>
              </a:rPr>
              <a:t>float</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z_color</a:t>
            </a:r>
            <a:r>
              <a:rPr lang="en-US" sz="1400" dirty="0">
                <a:solidFill>
                  <a:prstClr val="black"/>
                </a:solidFill>
                <a:latin typeface="Consolas" pitchFamily="49" charset="0"/>
                <a:cs typeface="Consolas" pitchFamily="49" charset="0"/>
              </a:rPr>
              <a:t>[][JMAX], </a:t>
            </a:r>
            <a:r>
              <a:rPr lang="en-US" sz="1400" dirty="0">
                <a:solidFill>
                  <a:srgbClr val="0000FF"/>
                </a:solidFill>
                <a:latin typeface="Consolas" pitchFamily="49" charset="0"/>
                <a:cs typeface="Consolas" pitchFamily="49" charset="0"/>
              </a:rPr>
              <a:t>char</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gAxis</a:t>
            </a:r>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float</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xinc</a:t>
            </a:r>
            <a:r>
              <a:rPr lang="en-US" sz="1400" dirty="0">
                <a:solidFill>
                  <a:prstClr val="black"/>
                </a:solidFill>
                <a:latin typeface="Consolas" pitchFamily="49" charset="0"/>
                <a:cs typeface="Consolas" pitchFamily="49" charset="0"/>
              </a:rPr>
              <a:t> = (</a:t>
            </a:r>
            <a:r>
              <a:rPr lang="en-US" sz="1400" dirty="0">
                <a:solidFill>
                  <a:srgbClr val="0000FF"/>
                </a:solidFill>
                <a:latin typeface="Consolas" pitchFamily="49" charset="0"/>
                <a:cs typeface="Consolas" pitchFamily="49" charset="0"/>
              </a:rPr>
              <a:t>float</a:t>
            </a:r>
            <a:r>
              <a:rPr lang="en-US" sz="1400" dirty="0">
                <a:solidFill>
                  <a:prstClr val="black"/>
                </a:solidFill>
                <a:latin typeface="Consolas" pitchFamily="49" charset="0"/>
                <a:cs typeface="Consolas" pitchFamily="49" charset="0"/>
              </a:rPr>
              <a:t>)XDELTA/(IMAX-1);</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float</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yinc</a:t>
            </a:r>
            <a:r>
              <a:rPr lang="en-US" sz="1400" dirty="0">
                <a:solidFill>
                  <a:prstClr val="black"/>
                </a:solidFill>
                <a:latin typeface="Consolas" pitchFamily="49" charset="0"/>
                <a:cs typeface="Consolas" pitchFamily="49" charset="0"/>
              </a:rPr>
              <a:t> = (</a:t>
            </a:r>
            <a:r>
              <a:rPr lang="en-US" sz="1400" dirty="0">
                <a:solidFill>
                  <a:srgbClr val="0000FF"/>
                </a:solidFill>
                <a:latin typeface="Consolas" pitchFamily="49" charset="0"/>
                <a:cs typeface="Consolas" pitchFamily="49" charset="0"/>
              </a:rPr>
              <a:t>float</a:t>
            </a:r>
            <a:r>
              <a:rPr lang="en-US" sz="1400" dirty="0">
                <a:solidFill>
                  <a:prstClr val="black"/>
                </a:solidFill>
                <a:latin typeface="Consolas" pitchFamily="49" charset="0"/>
                <a:cs typeface="Consolas" pitchFamily="49" charset="0"/>
              </a:rPr>
              <a:t>)YDELTA/(JMAX-1);</a:t>
            </a:r>
          </a:p>
          <a:p>
            <a:endParaRPr lang="en-US" sz="1400" dirty="0">
              <a:solidFill>
                <a:prstClr val="black"/>
              </a:solidFill>
              <a:latin typeface="Consolas" pitchFamily="49" charset="0"/>
              <a:cs typeface="Consolas" pitchFamily="49" charset="0"/>
            </a:endParaRPr>
          </a:p>
          <a:p>
            <a:r>
              <a:rPr lang="en-US" sz="1400" dirty="0">
                <a:solidFill>
                  <a:srgbClr val="0000FF"/>
                </a:solidFill>
                <a:latin typeface="Consolas" pitchFamily="49" charset="0"/>
                <a:cs typeface="Consolas" pitchFamily="49" charset="0"/>
              </a:rPr>
              <a:t>#pragma</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omp</a:t>
            </a:r>
            <a:r>
              <a:rPr lang="en-US" sz="1400" dirty="0">
                <a:solidFill>
                  <a:prstClr val="black"/>
                </a:solidFill>
                <a:latin typeface="Consolas" pitchFamily="49" charset="0"/>
                <a:cs typeface="Consolas" pitchFamily="49" charset="0"/>
              </a:rPr>
              <a:t> parallel </a:t>
            </a:r>
            <a:r>
              <a:rPr lang="en-US" sz="1400" dirty="0">
                <a:solidFill>
                  <a:srgbClr val="0000FF"/>
                </a:solidFill>
                <a:latin typeface="Consolas" pitchFamily="49" charset="0"/>
                <a:cs typeface="Consolas" pitchFamily="49" charset="0"/>
              </a:rPr>
              <a:t>for</a:t>
            </a:r>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private</a:t>
            </a:r>
            <a:r>
              <a:rPr lang="en-US" sz="1400" dirty="0">
                <a:solidFill>
                  <a:prstClr val="black"/>
                </a:solidFill>
                <a:latin typeface="Consolas" pitchFamily="49" charset="0"/>
                <a:cs typeface="Consolas" pitchFamily="49" charset="0"/>
              </a:rPr>
              <a:t>(</a:t>
            </a:r>
            <a:r>
              <a:rPr lang="en-US" sz="1400" dirty="0" err="1">
                <a:solidFill>
                  <a:prstClr val="black"/>
                </a:solidFill>
                <a:latin typeface="Consolas" pitchFamily="49" charset="0"/>
                <a:cs typeface="Consolas" pitchFamily="49" charset="0"/>
              </a:rPr>
              <a:t>i,j</a:t>
            </a:r>
            <a:r>
              <a:rPr lang="en-US" sz="1400" dirty="0">
                <a:solidFill>
                  <a:prstClr val="black"/>
                </a:solidFill>
                <a:latin typeface="Consolas" pitchFamily="49" charset="0"/>
                <a:cs typeface="Consolas" pitchFamily="49" charset="0"/>
              </a:rPr>
              <a:t>) schedule(</a:t>
            </a:r>
            <a:r>
              <a:rPr lang="en-US" sz="1400" dirty="0">
                <a:solidFill>
                  <a:srgbClr val="0000FF"/>
                </a:solidFill>
                <a:latin typeface="Consolas" pitchFamily="49" charset="0"/>
                <a:cs typeface="Consolas" pitchFamily="49" charset="0"/>
              </a:rPr>
              <a:t>static</a:t>
            </a:r>
            <a:r>
              <a:rPr lang="en-US" sz="1400" dirty="0">
                <a:solidFill>
                  <a:prstClr val="black"/>
                </a:solidFill>
                <a:latin typeface="Consolas" pitchFamily="49" charset="0"/>
                <a:cs typeface="Consolas" pitchFamily="49" charset="0"/>
              </a:rPr>
              <a:t>,8)</a:t>
            </a:r>
          </a:p>
          <a:p>
            <a:r>
              <a:rPr lang="nn-NO" sz="1400" dirty="0">
                <a:solidFill>
                  <a:prstClr val="black"/>
                </a:solidFill>
                <a:latin typeface="Consolas" pitchFamily="49" charset="0"/>
                <a:cs typeface="Consolas" pitchFamily="49" charset="0"/>
              </a:rPr>
              <a:t>    </a:t>
            </a:r>
            <a:r>
              <a:rPr lang="nn-NO" sz="1400" dirty="0">
                <a:solidFill>
                  <a:srgbClr val="0000FF"/>
                </a:solidFill>
                <a:latin typeface="Consolas" pitchFamily="49" charset="0"/>
                <a:cs typeface="Consolas" pitchFamily="49" charset="0"/>
              </a:rPr>
              <a:t>for</a:t>
            </a:r>
            <a:r>
              <a:rPr lang="nn-NO" sz="1400" dirty="0">
                <a:solidFill>
                  <a:prstClr val="black"/>
                </a:solidFill>
                <a:latin typeface="Consolas" pitchFamily="49" charset="0"/>
                <a:cs typeface="Consolas" pitchFamily="49" charset="0"/>
              </a:rPr>
              <a:t> (</a:t>
            </a:r>
            <a:r>
              <a:rPr lang="nn-NO" sz="1400" dirty="0">
                <a:solidFill>
                  <a:srgbClr val="0000FF"/>
                </a:solidFill>
                <a:latin typeface="Consolas" pitchFamily="49" charset="0"/>
                <a:cs typeface="Consolas" pitchFamily="49" charset="0"/>
              </a:rPr>
              <a:t>int</a:t>
            </a:r>
            <a:r>
              <a:rPr lang="nn-NO" sz="1400" dirty="0">
                <a:solidFill>
                  <a:prstClr val="black"/>
                </a:solidFill>
                <a:latin typeface="Consolas" pitchFamily="49" charset="0"/>
                <a:cs typeface="Consolas" pitchFamily="49" charset="0"/>
              </a:rPr>
              <a:t> i=0; i&lt;IMAX; i++) {</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for</a:t>
            </a:r>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j=0; j&lt;JMAX; j++) {</a:t>
            </a:r>
          </a:p>
          <a:p>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z_r</a:t>
            </a:r>
            <a:r>
              <a:rPr lang="en-US" sz="1400" dirty="0">
                <a:solidFill>
                  <a:prstClr val="black"/>
                </a:solidFill>
                <a:latin typeface="Consolas" pitchFamily="49" charset="0"/>
                <a:cs typeface="Consolas" pitchFamily="49" charset="0"/>
              </a:rPr>
              <a:t>[i][j] = (</a:t>
            </a:r>
            <a:r>
              <a:rPr lang="en-US" sz="1400" dirty="0">
                <a:solidFill>
                  <a:srgbClr val="0000FF"/>
                </a:solidFill>
                <a:latin typeface="Consolas" pitchFamily="49" charset="0"/>
                <a:cs typeface="Consolas" pitchFamily="49" charset="0"/>
              </a:rPr>
              <a:t>float</a:t>
            </a:r>
            <a:r>
              <a:rPr lang="en-US" sz="1400" dirty="0">
                <a:solidFill>
                  <a:prstClr val="black"/>
                </a:solidFill>
                <a:latin typeface="Consolas" pitchFamily="49" charset="0"/>
                <a:cs typeface="Consolas" pitchFamily="49" charset="0"/>
              </a:rPr>
              <a:t>) -1.0*XDELTA/2.0 + </a:t>
            </a:r>
            <a:r>
              <a:rPr lang="en-US" sz="1400" dirty="0" err="1">
                <a:solidFill>
                  <a:prstClr val="black"/>
                </a:solidFill>
                <a:latin typeface="Consolas" pitchFamily="49" charset="0"/>
                <a:cs typeface="Consolas" pitchFamily="49" charset="0"/>
              </a:rPr>
              <a:t>xinc</a:t>
            </a:r>
            <a:r>
              <a:rPr lang="en-US" sz="1400" dirty="0">
                <a:solidFill>
                  <a:prstClr val="black"/>
                </a:solidFill>
                <a:latin typeface="Consolas" pitchFamily="49" charset="0"/>
                <a:cs typeface="Consolas" pitchFamily="49" charset="0"/>
              </a:rPr>
              <a:t> * i;</a:t>
            </a:r>
          </a:p>
          <a:p>
            <a:r>
              <a:rPr lang="pl-PL" sz="1400" dirty="0">
                <a:solidFill>
                  <a:prstClr val="black"/>
                </a:solidFill>
                <a:latin typeface="Consolas" pitchFamily="49" charset="0"/>
                <a:cs typeface="Consolas" pitchFamily="49" charset="0"/>
              </a:rPr>
              <a:t>            z_i[i][j] = (</a:t>
            </a:r>
            <a:r>
              <a:rPr lang="pl-PL" sz="1400" dirty="0">
                <a:solidFill>
                  <a:srgbClr val="0000FF"/>
                </a:solidFill>
                <a:latin typeface="Consolas" pitchFamily="49" charset="0"/>
                <a:cs typeface="Consolas" pitchFamily="49" charset="0"/>
              </a:rPr>
              <a:t>float</a:t>
            </a:r>
            <a:r>
              <a:rPr lang="pl-PL" sz="1400" dirty="0">
                <a:solidFill>
                  <a:prstClr val="black"/>
                </a:solidFill>
                <a:latin typeface="Consolas" pitchFamily="49" charset="0"/>
                <a:cs typeface="Consolas" pitchFamily="49" charset="0"/>
              </a:rPr>
              <a:t>) 1.0*YDELTA/2.0 - yinc * j;</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switch</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gAxis</a:t>
            </a:r>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case</a:t>
            </a:r>
            <a:r>
              <a:rPr lang="en-US" sz="1400" dirty="0">
                <a:solidFill>
                  <a:prstClr val="black"/>
                </a:solidFill>
                <a:latin typeface="Consolas" pitchFamily="49" charset="0"/>
                <a:cs typeface="Consolas" pitchFamily="49" charset="0"/>
              </a:rPr>
              <a:t> </a:t>
            </a:r>
            <a:r>
              <a:rPr lang="en-US" sz="1400" dirty="0">
                <a:solidFill>
                  <a:srgbClr val="A31515"/>
                </a:solidFill>
                <a:latin typeface="Consolas" pitchFamily="49" charset="0"/>
                <a:cs typeface="Consolas" pitchFamily="49" charset="0"/>
              </a:rPr>
              <a:t>'V'</a:t>
            </a:r>
            <a:r>
              <a:rPr lang="en-US" sz="1400" dirty="0">
                <a:solidFill>
                  <a:prstClr val="black"/>
                </a:solidFill>
                <a:latin typeface="Consolas" pitchFamily="49" charset="0"/>
                <a:cs typeface="Consolas" pitchFamily="49" charset="0"/>
              </a:rPr>
              <a:t>:	</a:t>
            </a:r>
          </a:p>
          <a:p>
            <a:r>
              <a:rPr lang="pl-PL" sz="1400" dirty="0">
                <a:solidFill>
                  <a:prstClr val="black"/>
                </a:solidFill>
                <a:latin typeface="Consolas" pitchFamily="49" charset="0"/>
                <a:cs typeface="Consolas" pitchFamily="49" charset="0"/>
              </a:rPr>
              <a:t>                    z_color[i][j] = CalcMandelbrot(z_r[i][j], z_i[i][j] ) /1.0001;</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break</a:t>
            </a:r>
            <a:r>
              <a:rPr lang="en-US" sz="1400" dirty="0">
                <a:solidFill>
                  <a:prstClr val="black"/>
                </a:solidFill>
                <a:latin typeface="Consolas" pitchFamily="49" charset="0"/>
                <a:cs typeface="Consolas" pitchFamily="49" charset="0"/>
              </a:rPr>
              <a:t>;</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case</a:t>
            </a:r>
            <a:r>
              <a:rPr lang="en-US" sz="1400" dirty="0">
                <a:solidFill>
                  <a:prstClr val="black"/>
                </a:solidFill>
                <a:latin typeface="Consolas" pitchFamily="49" charset="0"/>
                <a:cs typeface="Consolas" pitchFamily="49" charset="0"/>
              </a:rPr>
              <a:t> </a:t>
            </a:r>
            <a:r>
              <a:rPr lang="en-US" sz="1400" dirty="0">
                <a:solidFill>
                  <a:srgbClr val="A31515"/>
                </a:solidFill>
                <a:latin typeface="Consolas" pitchFamily="49" charset="0"/>
                <a:cs typeface="Consolas" pitchFamily="49" charset="0"/>
              </a:rPr>
              <a:t>'H'</a:t>
            </a:r>
            <a:r>
              <a:rPr lang="en-US" sz="1400" dirty="0">
                <a:solidFill>
                  <a:prstClr val="black"/>
                </a:solidFill>
                <a:latin typeface="Consolas" pitchFamily="49" charset="0"/>
                <a:cs typeface="Consolas" pitchFamily="49" charset="0"/>
              </a:rPr>
              <a:t>:	</a:t>
            </a:r>
          </a:p>
          <a:p>
            <a:r>
              <a:rPr lang="pl-PL" sz="1400" dirty="0">
                <a:solidFill>
                  <a:prstClr val="black"/>
                </a:solidFill>
                <a:latin typeface="Consolas" pitchFamily="49" charset="0"/>
                <a:cs typeface="Consolas" pitchFamily="49" charset="0"/>
              </a:rPr>
              <a:t>                    z_color[i][j] = CalcMandelbrot(z_i[i][j], z_r[i][j] ) /1.0001;</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default</a:t>
            </a:r>
            <a:r>
              <a:rPr lang="en-US" sz="1400" dirty="0">
                <a:solidFill>
                  <a:prstClr val="black"/>
                </a:solidFill>
                <a:latin typeface="Consolas" pitchFamily="49" charset="0"/>
                <a:cs typeface="Consolas" pitchFamily="49" charset="0"/>
              </a:rPr>
              <a:t>:</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break</a:t>
            </a:r>
            <a:r>
              <a:rPr lang="en-US" sz="1400" dirty="0">
                <a:solidFill>
                  <a:prstClr val="black"/>
                </a:solidFill>
                <a:latin typeface="Consolas" pitchFamily="49" charset="0"/>
                <a:cs typeface="Consolas" pitchFamily="49" charset="0"/>
              </a:rPr>
              <a:t>;</a:t>
            </a:r>
          </a:p>
          <a:p>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    }	</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return</a:t>
            </a:r>
            <a:r>
              <a:rPr lang="en-US" sz="1400" dirty="0">
                <a:solidFill>
                  <a:prstClr val="black"/>
                </a:solidFill>
                <a:latin typeface="Consolas" pitchFamily="49" charset="0"/>
                <a:cs typeface="Consolas" pitchFamily="49" charset="0"/>
              </a:rPr>
              <a:t> 1;</a:t>
            </a:r>
          </a:p>
          <a:p>
            <a:r>
              <a:rPr lang="en-US" sz="1400" dirty="0">
                <a:solidFill>
                  <a:prstClr val="black"/>
                </a:solidFill>
                <a:latin typeface="Consolas" pitchFamily="49" charset="0"/>
                <a:cs typeface="Consolas" pitchFamily="49" charset="0"/>
              </a:rPr>
              <a:t>}</a:t>
            </a:r>
          </a:p>
        </p:txBody>
      </p:sp>
      <p:sp>
        <p:nvSpPr>
          <p:cNvPr id="2" name="Title 1"/>
          <p:cNvSpPr>
            <a:spLocks noGrp="1"/>
          </p:cNvSpPr>
          <p:nvPr>
            <p:ph type="title"/>
          </p:nvPr>
        </p:nvSpPr>
        <p:spPr/>
        <p:txBody>
          <a:bodyPr/>
          <a:lstStyle/>
          <a:p>
            <a:r>
              <a:rPr lang="en-US" dirty="0"/>
              <a:t>Example: Parallel Mandelbrot</a:t>
            </a:r>
            <a:br>
              <a:rPr lang="en-US" dirty="0"/>
            </a:br>
            <a:r>
              <a:rPr lang="en-US" sz="1800" dirty="0"/>
              <a:t>[The Important Function; Includes material from IOMPP]</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25</a:t>
            </a:fld>
            <a:endParaRPr lang="en-US" altLang="en-US"/>
          </a:p>
        </p:txBody>
      </p:sp>
    </p:spTree>
    <p:extLst>
      <p:ext uri="{BB962C8B-B14F-4D97-AF65-F5344CB8AC3E}">
        <p14:creationId xmlns:p14="http://schemas.microsoft.com/office/powerpoint/2010/main" val="4020093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4533" name="Rectangle 5"/>
          <p:cNvSpPr>
            <a:spLocks noGrp="1" noChangeArrowheads="1"/>
          </p:cNvSpPr>
          <p:nvPr>
            <p:ph type="title"/>
          </p:nvPr>
        </p:nvSpPr>
        <p:spPr>
          <a:xfrm>
            <a:off x="822325" y="134938"/>
            <a:ext cx="7543800" cy="550862"/>
          </a:xfrm>
        </p:spPr>
        <p:txBody>
          <a:bodyPr/>
          <a:lstStyle/>
          <a:p>
            <a:r>
              <a:rPr lang="en-US" dirty="0"/>
              <a:t>The </a:t>
            </a:r>
            <a:r>
              <a:rPr lang="en-US" dirty="0">
                <a:solidFill>
                  <a:srgbClr val="0000FF"/>
                </a:solidFill>
              </a:rPr>
              <a:t>schedule</a:t>
            </a:r>
            <a:r>
              <a:rPr lang="en-US" dirty="0"/>
              <a:t> Clause:</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26</a:t>
            </a:fld>
            <a:endParaRPr lang="en-US" altLang="en-US"/>
          </a:p>
        </p:txBody>
      </p:sp>
      <p:sp>
        <p:nvSpPr>
          <p:cNvPr id="534534" name="Rectangle 6"/>
          <p:cNvSpPr>
            <a:spLocks noGrp="1" noChangeArrowheads="1"/>
          </p:cNvSpPr>
          <p:nvPr>
            <p:ph type="body" idx="4294967295"/>
          </p:nvPr>
        </p:nvSpPr>
        <p:spPr>
          <a:xfrm>
            <a:off x="0" y="930461"/>
            <a:ext cx="8883650" cy="5530479"/>
          </a:xfrm>
          <a:prstGeom prst="rect">
            <a:avLst/>
          </a:prstGeom>
        </p:spPr>
        <p:txBody>
          <a:bodyPr/>
          <a:lstStyle/>
          <a:p>
            <a:pPr>
              <a:lnSpc>
                <a:spcPct val="85000"/>
              </a:lnSpc>
            </a:pPr>
            <a:r>
              <a:rPr lang="en-US" sz="2000" dirty="0"/>
              <a:t>The </a:t>
            </a:r>
            <a:r>
              <a:rPr lang="en-US" sz="2000" dirty="0">
                <a:solidFill>
                  <a:srgbClr val="0000FF"/>
                </a:solidFill>
              </a:rPr>
              <a:t>schedule </a:t>
            </a:r>
            <a:r>
              <a:rPr lang="en-US" sz="2000" dirty="0"/>
              <a:t>clause</a:t>
            </a:r>
            <a:r>
              <a:rPr lang="en-US" sz="2000" dirty="0">
                <a:solidFill>
                  <a:srgbClr val="0000FF"/>
                </a:solidFill>
              </a:rPr>
              <a:t> </a:t>
            </a:r>
            <a:r>
              <a:rPr lang="en-US" sz="2000" dirty="0"/>
              <a:t>affects how loop iterations are mapped onto threads</a:t>
            </a:r>
          </a:p>
          <a:p>
            <a:pPr>
              <a:lnSpc>
                <a:spcPct val="85000"/>
              </a:lnSpc>
            </a:pPr>
            <a:endParaRPr lang="en-US" sz="2000" dirty="0"/>
          </a:p>
          <a:p>
            <a:pPr lvl="1">
              <a:lnSpc>
                <a:spcPct val="85000"/>
              </a:lnSpc>
              <a:buFont typeface="Wingdings" pitchFamily="2" charset="2"/>
              <a:buNone/>
            </a:pPr>
            <a:r>
              <a:rPr lang="en-US" sz="2000" b="1" dirty="0">
                <a:solidFill>
                  <a:srgbClr val="0000FF"/>
                </a:solidFill>
                <a:latin typeface="Courier New" pitchFamily="49" charset="0"/>
              </a:rPr>
              <a:t>schedule(static [,chunk])</a:t>
            </a:r>
          </a:p>
          <a:p>
            <a:pPr lvl="2">
              <a:lnSpc>
                <a:spcPct val="85000"/>
              </a:lnSpc>
            </a:pPr>
            <a:r>
              <a:rPr lang="en-US" sz="1800" dirty="0"/>
              <a:t>Blocks of iterations of size “chunk” to threads</a:t>
            </a:r>
          </a:p>
          <a:p>
            <a:pPr lvl="2">
              <a:lnSpc>
                <a:spcPct val="85000"/>
              </a:lnSpc>
            </a:pPr>
            <a:r>
              <a:rPr lang="en-US" sz="1800" dirty="0"/>
              <a:t>Round robin distribution: </a:t>
            </a:r>
            <a:r>
              <a:rPr lang="en-US" sz="1800" i="1" dirty="0"/>
              <a:t>time slices are assigned to each process in equal portions and in circular order, handling all processes without priority</a:t>
            </a:r>
          </a:p>
          <a:p>
            <a:pPr lvl="2">
              <a:lnSpc>
                <a:spcPct val="85000"/>
              </a:lnSpc>
            </a:pPr>
            <a:r>
              <a:rPr lang="en-US" sz="1800" dirty="0"/>
              <a:t>Low overhead, may cause load imbalance</a:t>
            </a:r>
            <a:br>
              <a:rPr lang="en-US" sz="1800" dirty="0"/>
            </a:br>
            <a:endParaRPr lang="en-US" sz="1800" dirty="0"/>
          </a:p>
          <a:p>
            <a:pPr lvl="1">
              <a:lnSpc>
                <a:spcPct val="85000"/>
              </a:lnSpc>
              <a:buFont typeface="Wingdings" pitchFamily="2" charset="2"/>
              <a:buNone/>
            </a:pPr>
            <a:r>
              <a:rPr lang="en-US" sz="2000" b="1" dirty="0">
                <a:solidFill>
                  <a:srgbClr val="0000FF"/>
                </a:solidFill>
                <a:latin typeface="Courier New" pitchFamily="49" charset="0"/>
              </a:rPr>
              <a:t>schedule(dynamic[,chunk])</a:t>
            </a:r>
          </a:p>
          <a:p>
            <a:pPr lvl="2">
              <a:lnSpc>
                <a:spcPct val="85000"/>
              </a:lnSpc>
            </a:pPr>
            <a:r>
              <a:rPr lang="en-US" sz="1800" dirty="0"/>
              <a:t>Threads grab “chunk” iterations </a:t>
            </a:r>
          </a:p>
          <a:p>
            <a:pPr lvl="2">
              <a:lnSpc>
                <a:spcPct val="85000"/>
              </a:lnSpc>
            </a:pPr>
            <a:r>
              <a:rPr lang="en-US" sz="1800" dirty="0"/>
              <a:t>When done with iterations, thread requests next set</a:t>
            </a:r>
          </a:p>
          <a:p>
            <a:pPr lvl="2">
              <a:lnSpc>
                <a:spcPct val="85000"/>
              </a:lnSpc>
            </a:pPr>
            <a:r>
              <a:rPr lang="en-US" sz="1800" dirty="0"/>
              <a:t>Higher threading overhead, can reduce load imbalance</a:t>
            </a:r>
          </a:p>
          <a:p>
            <a:pPr lvl="2">
              <a:lnSpc>
                <a:spcPct val="85000"/>
              </a:lnSpc>
            </a:pPr>
            <a:endParaRPr lang="en-US" sz="1800" dirty="0"/>
          </a:p>
          <a:p>
            <a:pPr lvl="1">
              <a:lnSpc>
                <a:spcPct val="85000"/>
              </a:lnSpc>
              <a:buFont typeface="Wingdings" pitchFamily="2" charset="2"/>
              <a:buNone/>
            </a:pPr>
            <a:r>
              <a:rPr lang="en-US" sz="2000" b="1" dirty="0">
                <a:solidFill>
                  <a:srgbClr val="0000FF"/>
                </a:solidFill>
                <a:latin typeface="Courier New" pitchFamily="49" charset="0"/>
              </a:rPr>
              <a:t>schedule(guided[,chunk])</a:t>
            </a:r>
          </a:p>
          <a:p>
            <a:pPr lvl="2">
              <a:lnSpc>
                <a:spcPct val="85000"/>
              </a:lnSpc>
            </a:pPr>
            <a:r>
              <a:rPr lang="en-US" sz="1800" dirty="0"/>
              <a:t>Dynamic schedule starting with large block </a:t>
            </a:r>
          </a:p>
          <a:p>
            <a:pPr lvl="2">
              <a:lnSpc>
                <a:spcPct val="85000"/>
              </a:lnSpc>
            </a:pPr>
            <a:r>
              <a:rPr lang="en-US" sz="1800" dirty="0"/>
              <a:t>Size of the blocks shrink; no smaller than “chunk”</a:t>
            </a:r>
          </a:p>
        </p:txBody>
      </p:sp>
      <p:sp>
        <p:nvSpPr>
          <p:cNvPr id="8" name="Rectangle 7"/>
          <p:cNvSpPr/>
          <p:nvPr/>
        </p:nvSpPr>
        <p:spPr>
          <a:xfrm>
            <a:off x="76200" y="6513129"/>
            <a:ext cx="1040670" cy="261610"/>
          </a:xfrm>
          <a:prstGeom prst="rect">
            <a:avLst/>
          </a:prstGeom>
        </p:spPr>
        <p:txBody>
          <a:bodyPr wrap="none">
            <a:spAutoFit/>
          </a:bodyPr>
          <a:lstStyle/>
          <a:p>
            <a:r>
              <a:rPr lang="en-US" sz="1100" dirty="0"/>
              <a:t>Credit: IOMPP</a:t>
            </a:r>
          </a:p>
        </p:txBody>
      </p:sp>
    </p:spTree>
    <p:custDataLst>
      <p:tags r:id="rId1"/>
    </p:custDataLst>
    <p:extLst>
      <p:ext uri="{BB962C8B-B14F-4D97-AF65-F5344CB8AC3E}">
        <p14:creationId xmlns:p14="http://schemas.microsoft.com/office/powerpoint/2010/main" val="1575532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schedule</a:t>
            </a:r>
            <a:r>
              <a:rPr lang="en-US" dirty="0"/>
              <a:t> Clause Example</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27</a:t>
            </a:fld>
            <a:endParaRPr lang="en-US" altLang="en-US"/>
          </a:p>
        </p:txBody>
      </p:sp>
      <p:sp>
        <p:nvSpPr>
          <p:cNvPr id="3" name="Content Placeholder 2"/>
          <p:cNvSpPr>
            <a:spLocks noGrp="1"/>
          </p:cNvSpPr>
          <p:nvPr>
            <p:ph idx="4294967295"/>
          </p:nvPr>
        </p:nvSpPr>
        <p:spPr>
          <a:xfrm>
            <a:off x="533400" y="3348991"/>
            <a:ext cx="8229600" cy="2547937"/>
          </a:xfrm>
          <a:prstGeom prst="rect">
            <a:avLst/>
          </a:prstGeom>
        </p:spPr>
        <p:txBody>
          <a:bodyPr/>
          <a:lstStyle/>
          <a:p>
            <a:r>
              <a:rPr lang="en-US" sz="2800" dirty="0"/>
              <a:t>Iterations are divided into chunks of 8 </a:t>
            </a:r>
          </a:p>
          <a:p>
            <a:endParaRPr lang="en-US" sz="2800" dirty="0"/>
          </a:p>
          <a:p>
            <a:r>
              <a:rPr lang="en-US" sz="2800" dirty="0"/>
              <a:t>If start = 3, then first chunk is</a:t>
            </a:r>
          </a:p>
          <a:p>
            <a:endParaRPr lang="en-US" sz="2800" dirty="0"/>
          </a:p>
          <a:p>
            <a:pPr marL="1143000" lvl="2" indent="-228600">
              <a:lnSpc>
                <a:spcPct val="85000"/>
              </a:lnSpc>
              <a:buClr>
                <a:srgbClr val="808080"/>
              </a:buClr>
              <a:buSzPct val="65000"/>
              <a:buNone/>
            </a:pPr>
            <a:r>
              <a:rPr lang="en-US" dirty="0"/>
              <a:t>		</a:t>
            </a:r>
            <a:r>
              <a:rPr lang="en-US" sz="2400" b="1" kern="1200" dirty="0">
                <a:solidFill>
                  <a:srgbClr val="000000"/>
                </a:solidFill>
                <a:latin typeface="Courier New" pitchFamily="49" charset="0"/>
                <a:ea typeface="+mn-ea"/>
                <a:cs typeface="+mn-cs"/>
              </a:rPr>
              <a:t>i</a:t>
            </a:r>
            <a:r>
              <a:rPr lang="en-US" sz="2400" kern="1200" dirty="0">
                <a:solidFill>
                  <a:srgbClr val="000000"/>
                </a:solidFill>
                <a:latin typeface="Times New Roman" pitchFamily="18" charset="0"/>
                <a:ea typeface="+mn-ea"/>
                <a:cs typeface="+mn-cs"/>
              </a:rPr>
              <a:t>={3,5,7,9,11,13,15,17}</a:t>
            </a:r>
          </a:p>
        </p:txBody>
      </p:sp>
      <p:sp>
        <p:nvSpPr>
          <p:cNvPr id="6" name="Rectangle 5"/>
          <p:cNvSpPr/>
          <p:nvPr/>
        </p:nvSpPr>
        <p:spPr>
          <a:xfrm>
            <a:off x="76200" y="6513129"/>
            <a:ext cx="1040670" cy="261610"/>
          </a:xfrm>
          <a:prstGeom prst="rect">
            <a:avLst/>
          </a:prstGeom>
        </p:spPr>
        <p:txBody>
          <a:bodyPr wrap="none">
            <a:spAutoFit/>
          </a:bodyPr>
          <a:lstStyle/>
          <a:p>
            <a:r>
              <a:rPr lang="en-US" sz="1100" dirty="0"/>
              <a:t>Credit: IOMPP</a:t>
            </a:r>
          </a:p>
        </p:txBody>
      </p:sp>
      <p:sp>
        <p:nvSpPr>
          <p:cNvPr id="7" name="Rectangle 6"/>
          <p:cNvSpPr/>
          <p:nvPr/>
        </p:nvSpPr>
        <p:spPr>
          <a:xfrm>
            <a:off x="381000" y="1295400"/>
            <a:ext cx="6324600" cy="1477328"/>
          </a:xfrm>
          <a:prstGeom prst="rect">
            <a:avLst/>
          </a:prstGeom>
          <a:solidFill>
            <a:schemeClr val="bg1">
              <a:lumMod val="95000"/>
            </a:schemeClr>
          </a:solidFill>
          <a:ln>
            <a:solidFill>
              <a:schemeClr val="tx1"/>
            </a:solidFill>
          </a:ln>
        </p:spPr>
        <p:txBody>
          <a:bodyPr wrap="square">
            <a:spAutoFit/>
          </a:bodyPr>
          <a:lstStyle/>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parallel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 schedule (</a:t>
            </a:r>
            <a:r>
              <a:rPr lang="en-US" dirty="0">
                <a:solidFill>
                  <a:srgbClr val="0000FF"/>
                </a:solidFill>
                <a:latin typeface="Consolas" pitchFamily="49" charset="0"/>
                <a:cs typeface="Consolas" pitchFamily="49" charset="0"/>
              </a:rPr>
              <a:t>static</a:t>
            </a:r>
            <a:r>
              <a:rPr lang="en-US" dirty="0">
                <a:solidFill>
                  <a:prstClr val="black"/>
                </a:solidFill>
                <a:latin typeface="Consolas" pitchFamily="49" charset="0"/>
                <a:cs typeface="Consolas" pitchFamily="49" charset="0"/>
              </a:rPr>
              <a:t>, 8)</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 </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i = start; i &lt;= end; i += 2 )</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if</a:t>
            </a:r>
            <a:r>
              <a:rPr lang="en-US" dirty="0">
                <a:solidFill>
                  <a:prstClr val="black"/>
                </a:solidFill>
                <a:latin typeface="Consolas" pitchFamily="49" charset="0"/>
                <a:cs typeface="Consolas" pitchFamily="49" charset="0"/>
              </a:rPr>
              <a:t> ( </a:t>
            </a:r>
            <a:r>
              <a:rPr lang="en-US" dirty="0" err="1">
                <a:solidFill>
                  <a:prstClr val="black"/>
                </a:solidFill>
                <a:latin typeface="Consolas" pitchFamily="49" charset="0"/>
                <a:cs typeface="Consolas" pitchFamily="49" charset="0"/>
              </a:rPr>
              <a:t>TestForPrime</a:t>
            </a:r>
            <a:r>
              <a:rPr lang="en-US" dirty="0">
                <a:solidFill>
                  <a:prstClr val="black"/>
                </a:solidFill>
                <a:latin typeface="Consolas" pitchFamily="49" charset="0"/>
                <a:cs typeface="Consolas" pitchFamily="49" charset="0"/>
              </a:rPr>
              <a:t>(i) )  </a:t>
            </a:r>
            <a:r>
              <a:rPr lang="en-US" dirty="0" err="1">
                <a:solidFill>
                  <a:prstClr val="black"/>
                </a:solidFill>
                <a:latin typeface="Consolas" pitchFamily="49" charset="0"/>
                <a:cs typeface="Consolas" pitchFamily="49" charset="0"/>
              </a:rPr>
              <a:t>gPrimesFound</a:t>
            </a:r>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p>
        </p:txBody>
      </p:sp>
    </p:spTree>
    <p:extLst>
      <p:ext uri="{BB962C8B-B14F-4D97-AF65-F5344CB8AC3E}">
        <p14:creationId xmlns:p14="http://schemas.microsoft.com/office/powerpoint/2010/main" val="146450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p:txBody>
          <a:bodyPr>
            <a:normAutofit/>
          </a:bodyPr>
          <a:lstStyle/>
          <a:p>
            <a:r>
              <a:rPr lang="en-US" dirty="0"/>
              <a:t>Work Plan</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28</a:t>
            </a:fld>
            <a:endParaRPr lang="en-US" altLang="en-US"/>
          </a:p>
        </p:txBody>
      </p:sp>
      <p:sp>
        <p:nvSpPr>
          <p:cNvPr id="540675" name="Rectangle 3"/>
          <p:cNvSpPr>
            <a:spLocks noGrp="1" noChangeArrowheads="1"/>
          </p:cNvSpPr>
          <p:nvPr>
            <p:ph type="body" idx="4294967295"/>
          </p:nvPr>
        </p:nvSpPr>
        <p:spPr>
          <a:xfrm>
            <a:off x="0" y="1719263"/>
            <a:ext cx="8229600" cy="4411662"/>
          </a:xfrm>
          <a:prstGeom prst="rect">
            <a:avLst/>
          </a:prstGeom>
        </p:spPr>
        <p:txBody>
          <a:bodyPr/>
          <a:lstStyle/>
          <a:p>
            <a:r>
              <a:rPr lang="en-US" sz="2800" dirty="0">
                <a:solidFill>
                  <a:schemeClr val="bg1">
                    <a:lumMod val="85000"/>
                  </a:schemeClr>
                </a:solidFill>
              </a:rPr>
              <a:t>What is OpenMP?</a:t>
            </a:r>
          </a:p>
          <a:p>
            <a:pPr lvl="1">
              <a:lnSpc>
                <a:spcPct val="94000"/>
              </a:lnSpc>
              <a:buFont typeface="Wingdings" pitchFamily="2" charset="2"/>
              <a:buNone/>
            </a:pPr>
            <a:r>
              <a:rPr lang="en-US" sz="2400" dirty="0">
                <a:solidFill>
                  <a:schemeClr val="bg1">
                    <a:lumMod val="85000"/>
                  </a:schemeClr>
                </a:solidFill>
              </a:rPr>
              <a:t>Parallel regions</a:t>
            </a:r>
          </a:p>
          <a:p>
            <a:pPr lvl="1">
              <a:lnSpc>
                <a:spcPct val="94000"/>
              </a:lnSpc>
              <a:buFont typeface="Wingdings" pitchFamily="2" charset="2"/>
              <a:buNone/>
            </a:pPr>
            <a:r>
              <a:rPr lang="en-US" sz="2400" dirty="0">
                <a:solidFill>
                  <a:schemeClr val="tx2"/>
                </a:solidFill>
              </a:rPr>
              <a:t>Work sharing – Parallel Sections</a:t>
            </a:r>
          </a:p>
          <a:p>
            <a:pPr lvl="1">
              <a:lnSpc>
                <a:spcPct val="94000"/>
              </a:lnSpc>
              <a:buFont typeface="Wingdings" pitchFamily="2" charset="2"/>
              <a:buNone/>
            </a:pPr>
            <a:r>
              <a:rPr lang="en-US" sz="2400" dirty="0"/>
              <a:t>Data environment </a:t>
            </a:r>
          </a:p>
          <a:p>
            <a:pPr lvl="1">
              <a:lnSpc>
                <a:spcPct val="94000"/>
              </a:lnSpc>
              <a:buFont typeface="Wingdings" pitchFamily="2" charset="2"/>
              <a:buNone/>
            </a:pPr>
            <a:r>
              <a:rPr lang="en-US" sz="2400" dirty="0"/>
              <a:t>Synchronization</a:t>
            </a:r>
          </a:p>
          <a:p>
            <a:r>
              <a:rPr lang="en-US" sz="2800" dirty="0"/>
              <a:t>Advanced topics</a:t>
            </a:r>
          </a:p>
        </p:txBody>
      </p:sp>
      <p:sp>
        <p:nvSpPr>
          <p:cNvPr id="5" name="Rectangle 4"/>
          <p:cNvSpPr/>
          <p:nvPr/>
        </p:nvSpPr>
        <p:spPr>
          <a:xfrm>
            <a:off x="76200" y="6513129"/>
            <a:ext cx="1040670" cy="261610"/>
          </a:xfrm>
          <a:prstGeom prst="rect">
            <a:avLst/>
          </a:prstGeom>
        </p:spPr>
        <p:txBody>
          <a:bodyPr wrap="none">
            <a:spAutoFit/>
          </a:bodyPr>
          <a:lstStyle/>
          <a:p>
            <a:r>
              <a:rPr lang="en-US" sz="1100" dirty="0"/>
              <a:t>Credit: IOMPP</a:t>
            </a:r>
          </a:p>
        </p:txBody>
      </p:sp>
    </p:spTree>
    <p:custDataLst>
      <p:tags r:id="rId1"/>
    </p:custDataLst>
    <p:extLst>
      <p:ext uri="{BB962C8B-B14F-4D97-AF65-F5344CB8AC3E}">
        <p14:creationId xmlns:p14="http://schemas.microsoft.com/office/powerpoint/2010/main" val="674546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ChangeArrowheads="1"/>
          </p:cNvSpPr>
          <p:nvPr/>
        </p:nvSpPr>
        <p:spPr bwMode="auto">
          <a:xfrm>
            <a:off x="4364038" y="1558925"/>
            <a:ext cx="4281487" cy="349091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42723" name="Line 3"/>
          <p:cNvSpPr>
            <a:spLocks noChangeShapeType="1"/>
          </p:cNvSpPr>
          <p:nvPr/>
        </p:nvSpPr>
        <p:spPr bwMode="auto">
          <a:xfrm>
            <a:off x="5429250" y="2368550"/>
            <a:ext cx="601663" cy="70643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42724" name="Rectangle 4"/>
          <p:cNvSpPr>
            <a:spLocks noGrp="1" noChangeArrowheads="1"/>
          </p:cNvSpPr>
          <p:nvPr>
            <p:ph type="title"/>
          </p:nvPr>
        </p:nvSpPr>
        <p:spPr/>
        <p:txBody>
          <a:bodyPr/>
          <a:lstStyle/>
          <a:p>
            <a:r>
              <a:rPr lang="en-US" dirty="0"/>
              <a:t>Function Level Parallelism</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29</a:t>
            </a:fld>
            <a:endParaRPr lang="en-US" altLang="en-US"/>
          </a:p>
        </p:txBody>
      </p:sp>
      <p:sp>
        <p:nvSpPr>
          <p:cNvPr id="542726" name="Text Box 6"/>
          <p:cNvSpPr txBox="1">
            <a:spLocks noChangeArrowheads="1"/>
          </p:cNvSpPr>
          <p:nvPr/>
        </p:nvSpPr>
        <p:spPr bwMode="auto">
          <a:xfrm>
            <a:off x="458788" y="4119563"/>
            <a:ext cx="338772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a:latin typeface="Verdana" pitchFamily="34" charset="0"/>
              </a:rPr>
              <a:t>alice,bob, and cy </a:t>
            </a:r>
            <a:br>
              <a:rPr lang="en-US" sz="2800">
                <a:latin typeface="Verdana" pitchFamily="34" charset="0"/>
              </a:rPr>
            </a:br>
            <a:r>
              <a:rPr lang="en-US" sz="2800">
                <a:latin typeface="Verdana" pitchFamily="34" charset="0"/>
              </a:rPr>
              <a:t>can be computed </a:t>
            </a:r>
            <a:br>
              <a:rPr lang="en-US" sz="2800">
                <a:latin typeface="Verdana" pitchFamily="34" charset="0"/>
              </a:rPr>
            </a:br>
            <a:r>
              <a:rPr lang="en-US" sz="2800">
                <a:latin typeface="Verdana" pitchFamily="34" charset="0"/>
              </a:rPr>
              <a:t>in parallel</a:t>
            </a:r>
          </a:p>
        </p:txBody>
      </p:sp>
      <p:sp>
        <p:nvSpPr>
          <p:cNvPr id="542727" name="Line 7"/>
          <p:cNvSpPr>
            <a:spLocks noChangeShapeType="1"/>
          </p:cNvSpPr>
          <p:nvPr/>
        </p:nvSpPr>
        <p:spPr bwMode="auto">
          <a:xfrm flipH="1">
            <a:off x="6524625" y="2363788"/>
            <a:ext cx="708025" cy="706437"/>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42728" name="Line 8"/>
          <p:cNvSpPr>
            <a:spLocks noChangeShapeType="1"/>
          </p:cNvSpPr>
          <p:nvPr/>
        </p:nvSpPr>
        <p:spPr bwMode="auto">
          <a:xfrm flipH="1">
            <a:off x="7580313" y="3378200"/>
            <a:ext cx="708025" cy="70643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42729" name="Line 9"/>
          <p:cNvSpPr>
            <a:spLocks noChangeShapeType="1"/>
          </p:cNvSpPr>
          <p:nvPr/>
        </p:nvSpPr>
        <p:spPr bwMode="auto">
          <a:xfrm>
            <a:off x="6359525" y="3424238"/>
            <a:ext cx="601663" cy="706437"/>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542730" name="Group 10"/>
          <p:cNvGrpSpPr>
            <a:grpSpLocks/>
          </p:cNvGrpSpPr>
          <p:nvPr/>
        </p:nvGrpSpPr>
        <p:grpSpPr bwMode="auto">
          <a:xfrm>
            <a:off x="4992688" y="1890713"/>
            <a:ext cx="893762" cy="893762"/>
            <a:chOff x="3050" y="1846"/>
            <a:chExt cx="563" cy="563"/>
          </a:xfrm>
        </p:grpSpPr>
        <p:sp>
          <p:nvSpPr>
            <p:cNvPr id="542731" name="Oval 11"/>
            <p:cNvSpPr>
              <a:spLocks noChangeArrowheads="1"/>
            </p:cNvSpPr>
            <p:nvPr/>
          </p:nvSpPr>
          <p:spPr bwMode="auto">
            <a:xfrm>
              <a:off x="3050" y="1846"/>
              <a:ext cx="563" cy="563"/>
            </a:xfrm>
            <a:prstGeom prst="ellipse">
              <a:avLst/>
            </a:prstGeom>
            <a:solidFill>
              <a:srgbClr val="FF99FF"/>
            </a:solidFill>
            <a:ln w="9525" algn="ctr">
              <a:solidFill>
                <a:schemeClr val="bg1"/>
              </a:solidFill>
              <a:round/>
              <a:headEnd/>
              <a:tailEnd/>
            </a:ln>
            <a:effectLst>
              <a:outerShdw dist="107763" dir="2700000" algn="ctr" rotWithShape="0">
                <a:schemeClr val="bg2">
                  <a:alpha val="50000"/>
                </a:schemeClr>
              </a:outerShdw>
            </a:effectLst>
          </p:spPr>
          <p:txBody>
            <a:bodyPr wrap="none" anchor="ctr">
              <a:spAutoFit/>
            </a:bodyPr>
            <a:lstStyle/>
            <a:p>
              <a:endParaRPr lang="en-US"/>
            </a:p>
          </p:txBody>
        </p:sp>
        <p:sp>
          <p:nvSpPr>
            <p:cNvPr id="542732" name="Text Box 12"/>
            <p:cNvSpPr txBox="1">
              <a:spLocks noChangeArrowheads="1"/>
            </p:cNvSpPr>
            <p:nvPr/>
          </p:nvSpPr>
          <p:spPr bwMode="auto">
            <a:xfrm>
              <a:off x="3093" y="2008"/>
              <a:ext cx="478" cy="250"/>
            </a:xfrm>
            <a:prstGeom prst="rect">
              <a:avLst/>
            </a:prstGeom>
            <a:solidFill>
              <a:srgbClr val="FF99FF"/>
            </a:solidFill>
            <a:ln>
              <a:noFill/>
            </a:ln>
            <a:effectLst/>
            <a:extLs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000" err="1">
                  <a:solidFill>
                    <a:srgbClr val="0000FF"/>
                  </a:solidFill>
                  <a:latin typeface="Verdana" pitchFamily="34" charset="0"/>
                </a:rPr>
                <a:t>alice</a:t>
              </a:r>
              <a:endParaRPr lang="en-US" sz="2000">
                <a:solidFill>
                  <a:srgbClr val="0000FF"/>
                </a:solidFill>
                <a:latin typeface="Verdana" pitchFamily="34" charset="0"/>
              </a:endParaRPr>
            </a:p>
          </p:txBody>
        </p:sp>
      </p:grpSp>
      <p:grpSp>
        <p:nvGrpSpPr>
          <p:cNvPr id="542733" name="Group 13"/>
          <p:cNvGrpSpPr>
            <a:grpSpLocks/>
          </p:cNvGrpSpPr>
          <p:nvPr/>
        </p:nvGrpSpPr>
        <p:grpSpPr bwMode="auto">
          <a:xfrm>
            <a:off x="6775450" y="1865313"/>
            <a:ext cx="893763" cy="893762"/>
            <a:chOff x="4173" y="1830"/>
            <a:chExt cx="563" cy="563"/>
          </a:xfrm>
        </p:grpSpPr>
        <p:sp>
          <p:nvSpPr>
            <p:cNvPr id="542734" name="Oval 14"/>
            <p:cNvSpPr>
              <a:spLocks noChangeArrowheads="1"/>
            </p:cNvSpPr>
            <p:nvPr/>
          </p:nvSpPr>
          <p:spPr bwMode="auto">
            <a:xfrm>
              <a:off x="4173" y="1830"/>
              <a:ext cx="563" cy="563"/>
            </a:xfrm>
            <a:prstGeom prst="ellipse">
              <a:avLst/>
            </a:prstGeom>
            <a:solidFill>
              <a:srgbClr val="99FF99"/>
            </a:solidFill>
            <a:ln w="9525" algn="ctr">
              <a:solidFill>
                <a:schemeClr val="bg1"/>
              </a:solidFill>
              <a:round/>
              <a:headEnd/>
              <a:tailEnd/>
            </a:ln>
            <a:effectLst>
              <a:outerShdw dist="107763" dir="2700000" algn="ctr" rotWithShape="0">
                <a:schemeClr val="bg2">
                  <a:alpha val="50000"/>
                </a:schemeClr>
              </a:outerShdw>
            </a:effectLst>
          </p:spPr>
          <p:txBody>
            <a:bodyPr wrap="none" anchor="ctr">
              <a:spAutoFit/>
            </a:bodyPr>
            <a:lstStyle/>
            <a:p>
              <a:endParaRPr lang="en-US"/>
            </a:p>
          </p:txBody>
        </p:sp>
        <p:sp>
          <p:nvSpPr>
            <p:cNvPr id="542735" name="Text Box 15"/>
            <p:cNvSpPr txBox="1">
              <a:spLocks noChangeArrowheads="1"/>
            </p:cNvSpPr>
            <p:nvPr/>
          </p:nvSpPr>
          <p:spPr bwMode="auto">
            <a:xfrm>
              <a:off x="4247" y="1983"/>
              <a:ext cx="413" cy="250"/>
            </a:xfrm>
            <a:prstGeom prst="rect">
              <a:avLst/>
            </a:prstGeom>
            <a:solidFill>
              <a:srgbClr val="99FF99"/>
            </a:solidFill>
            <a:ln>
              <a:noFill/>
            </a:ln>
            <a:effectLst/>
            <a:extLs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000">
                  <a:solidFill>
                    <a:srgbClr val="0000FF"/>
                  </a:solidFill>
                  <a:latin typeface="Verdana" pitchFamily="34" charset="0"/>
                </a:rPr>
                <a:t>bob</a:t>
              </a:r>
            </a:p>
          </p:txBody>
        </p:sp>
      </p:grpSp>
      <p:grpSp>
        <p:nvGrpSpPr>
          <p:cNvPr id="542736" name="Group 16"/>
          <p:cNvGrpSpPr>
            <a:grpSpLocks/>
          </p:cNvGrpSpPr>
          <p:nvPr/>
        </p:nvGrpSpPr>
        <p:grpSpPr bwMode="auto">
          <a:xfrm>
            <a:off x="5856288" y="2962275"/>
            <a:ext cx="893762" cy="893763"/>
            <a:chOff x="3594" y="2521"/>
            <a:chExt cx="563" cy="563"/>
          </a:xfrm>
        </p:grpSpPr>
        <p:sp>
          <p:nvSpPr>
            <p:cNvPr id="542737" name="Oval 17"/>
            <p:cNvSpPr>
              <a:spLocks noChangeArrowheads="1"/>
            </p:cNvSpPr>
            <p:nvPr/>
          </p:nvSpPr>
          <p:spPr bwMode="auto">
            <a:xfrm>
              <a:off x="3594" y="2521"/>
              <a:ext cx="563" cy="563"/>
            </a:xfrm>
            <a:prstGeom prst="ellipse">
              <a:avLst/>
            </a:prstGeom>
            <a:solidFill>
              <a:srgbClr val="FFFF99"/>
            </a:solidFill>
            <a:ln w="9525" algn="ctr">
              <a:solidFill>
                <a:schemeClr val="bg1"/>
              </a:solidFill>
              <a:round/>
              <a:headEnd/>
              <a:tailEnd/>
            </a:ln>
            <a:effectLst>
              <a:outerShdw dist="107763" dir="2700000" algn="ctr" rotWithShape="0">
                <a:schemeClr val="bg2">
                  <a:alpha val="50000"/>
                </a:schemeClr>
              </a:outerShdw>
            </a:effectLst>
          </p:spPr>
          <p:txBody>
            <a:bodyPr wrap="none" anchor="ctr">
              <a:spAutoFit/>
            </a:bodyPr>
            <a:lstStyle/>
            <a:p>
              <a:endParaRPr lang="en-US"/>
            </a:p>
          </p:txBody>
        </p:sp>
        <p:sp>
          <p:nvSpPr>
            <p:cNvPr id="542738" name="Text Box 18"/>
            <p:cNvSpPr txBox="1">
              <a:spLocks noChangeArrowheads="1"/>
            </p:cNvSpPr>
            <p:nvPr/>
          </p:nvSpPr>
          <p:spPr bwMode="auto">
            <a:xfrm>
              <a:off x="3632" y="2676"/>
              <a:ext cx="479" cy="250"/>
            </a:xfrm>
            <a:prstGeom prst="rect">
              <a:avLst/>
            </a:prstGeom>
            <a:solidFill>
              <a:srgbClr val="FFFF99"/>
            </a:solidFill>
            <a:ln>
              <a:noFill/>
            </a:ln>
            <a:effectLst/>
            <a:extLs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000">
                  <a:solidFill>
                    <a:srgbClr val="0000FF"/>
                  </a:solidFill>
                  <a:latin typeface="Verdana" pitchFamily="34" charset="0"/>
                </a:rPr>
                <a:t>boss</a:t>
              </a:r>
            </a:p>
          </p:txBody>
        </p:sp>
      </p:grpSp>
      <p:grpSp>
        <p:nvGrpSpPr>
          <p:cNvPr id="542739" name="Group 19"/>
          <p:cNvGrpSpPr>
            <a:grpSpLocks/>
          </p:cNvGrpSpPr>
          <p:nvPr/>
        </p:nvGrpSpPr>
        <p:grpSpPr bwMode="auto">
          <a:xfrm>
            <a:off x="6772275" y="3971925"/>
            <a:ext cx="1052513" cy="893763"/>
            <a:chOff x="4171" y="3157"/>
            <a:chExt cx="663" cy="563"/>
          </a:xfrm>
        </p:grpSpPr>
        <p:sp>
          <p:nvSpPr>
            <p:cNvPr id="542740" name="Oval 20"/>
            <p:cNvSpPr>
              <a:spLocks noChangeArrowheads="1"/>
            </p:cNvSpPr>
            <p:nvPr/>
          </p:nvSpPr>
          <p:spPr bwMode="auto">
            <a:xfrm>
              <a:off x="4204" y="3157"/>
              <a:ext cx="563" cy="563"/>
            </a:xfrm>
            <a:prstGeom prst="ellipse">
              <a:avLst/>
            </a:prstGeom>
            <a:solidFill>
              <a:srgbClr val="9966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lgn="ctr">
                  <a:solidFill>
                    <a:schemeClr val="tx1"/>
                  </a:solidFill>
                  <a:round/>
                  <a:headEnd/>
                  <a:tailEnd/>
                </a14:hiddenLine>
              </a:ext>
            </a:extLst>
          </p:spPr>
          <p:txBody>
            <a:bodyPr wrap="none" anchor="ctr">
              <a:spAutoFit/>
            </a:bodyPr>
            <a:lstStyle/>
            <a:p>
              <a:endParaRPr lang="en-US"/>
            </a:p>
          </p:txBody>
        </p:sp>
        <p:sp>
          <p:nvSpPr>
            <p:cNvPr id="542741" name="Text Box 21"/>
            <p:cNvSpPr txBox="1">
              <a:spLocks noChangeArrowheads="1"/>
            </p:cNvSpPr>
            <p:nvPr/>
          </p:nvSpPr>
          <p:spPr bwMode="auto">
            <a:xfrm>
              <a:off x="4171" y="3349"/>
              <a:ext cx="663" cy="231"/>
            </a:xfrm>
            <a:prstGeom prst="rect">
              <a:avLst/>
            </a:prstGeom>
            <a:noFill/>
            <a:ln>
              <a:noFill/>
            </a:ln>
            <a:effectLst/>
            <a:extLst>
              <a:ext uri="{909E8E84-426E-40DD-AFC4-6F175D3DCCD1}">
                <a14:hiddenFill xmlns:a14="http://schemas.microsoft.com/office/drawing/2010/main">
                  <a:solidFill>
                    <a:srgbClr val="9966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dirty="0" err="1">
                  <a:solidFill>
                    <a:schemeClr val="bg1"/>
                  </a:solidFill>
                  <a:latin typeface="Verdana" pitchFamily="34" charset="0"/>
                </a:rPr>
                <a:t>bigboss</a:t>
              </a:r>
              <a:endParaRPr lang="en-US" dirty="0">
                <a:solidFill>
                  <a:schemeClr val="bg1"/>
                </a:solidFill>
                <a:latin typeface="Verdana" pitchFamily="34" charset="0"/>
              </a:endParaRPr>
            </a:p>
          </p:txBody>
        </p:sp>
      </p:grpSp>
      <p:grpSp>
        <p:nvGrpSpPr>
          <p:cNvPr id="542742" name="Group 22"/>
          <p:cNvGrpSpPr>
            <a:grpSpLocks/>
          </p:cNvGrpSpPr>
          <p:nvPr/>
        </p:nvGrpSpPr>
        <p:grpSpPr bwMode="auto">
          <a:xfrm>
            <a:off x="7810500" y="3003550"/>
            <a:ext cx="893763" cy="893763"/>
            <a:chOff x="4173" y="1830"/>
            <a:chExt cx="563" cy="563"/>
          </a:xfrm>
        </p:grpSpPr>
        <p:sp>
          <p:nvSpPr>
            <p:cNvPr id="542743" name="Oval 23"/>
            <p:cNvSpPr>
              <a:spLocks noChangeArrowheads="1"/>
            </p:cNvSpPr>
            <p:nvPr/>
          </p:nvSpPr>
          <p:spPr bwMode="auto">
            <a:xfrm>
              <a:off x="4173" y="1830"/>
              <a:ext cx="563" cy="563"/>
            </a:xfrm>
            <a:prstGeom prst="ellipse">
              <a:avLst/>
            </a:prstGeom>
            <a:solidFill>
              <a:srgbClr val="FF99CC"/>
            </a:solidFill>
            <a:ln w="9525" algn="ctr">
              <a:solidFill>
                <a:schemeClr val="bg1"/>
              </a:solidFill>
              <a:round/>
              <a:headEnd/>
              <a:tailEnd/>
            </a:ln>
            <a:effectLst>
              <a:outerShdw dist="107763" dir="2700000" algn="ctr" rotWithShape="0">
                <a:schemeClr val="bg2">
                  <a:alpha val="50000"/>
                </a:schemeClr>
              </a:outerShdw>
            </a:effectLst>
          </p:spPr>
          <p:txBody>
            <a:bodyPr wrap="none" anchor="ctr">
              <a:spAutoFit/>
            </a:bodyPr>
            <a:lstStyle/>
            <a:p>
              <a:endParaRPr lang="en-US"/>
            </a:p>
          </p:txBody>
        </p:sp>
        <p:sp>
          <p:nvSpPr>
            <p:cNvPr id="542744" name="Text Box 24"/>
            <p:cNvSpPr txBox="1">
              <a:spLocks noChangeArrowheads="1"/>
            </p:cNvSpPr>
            <p:nvPr/>
          </p:nvSpPr>
          <p:spPr bwMode="auto">
            <a:xfrm>
              <a:off x="4247" y="1983"/>
              <a:ext cx="350" cy="250"/>
            </a:xfrm>
            <a:prstGeom prst="rect">
              <a:avLst/>
            </a:prstGeom>
            <a:solidFill>
              <a:srgbClr val="FF99CC"/>
            </a:solidFill>
            <a:ln>
              <a:noFill/>
            </a:ln>
            <a:effectLst/>
            <a:extLs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000">
                  <a:solidFill>
                    <a:srgbClr val="0000FF"/>
                  </a:solidFill>
                  <a:latin typeface="Verdana" pitchFamily="34" charset="0"/>
                </a:rPr>
                <a:t> cy</a:t>
              </a:r>
            </a:p>
          </p:txBody>
        </p:sp>
      </p:grpSp>
      <p:sp>
        <p:nvSpPr>
          <p:cNvPr id="26" name="Rectangle 25"/>
          <p:cNvSpPr/>
          <p:nvPr/>
        </p:nvSpPr>
        <p:spPr>
          <a:xfrm>
            <a:off x="76200" y="6513129"/>
            <a:ext cx="1040670" cy="261610"/>
          </a:xfrm>
          <a:prstGeom prst="rect">
            <a:avLst/>
          </a:prstGeom>
        </p:spPr>
        <p:txBody>
          <a:bodyPr wrap="none">
            <a:spAutoFit/>
          </a:bodyPr>
          <a:lstStyle/>
          <a:p>
            <a:r>
              <a:rPr lang="en-US" sz="1100" dirty="0"/>
              <a:t>Credit: IOMPP</a:t>
            </a:r>
          </a:p>
        </p:txBody>
      </p:sp>
      <p:sp>
        <p:nvSpPr>
          <p:cNvPr id="2" name="Rectangle 1"/>
          <p:cNvSpPr/>
          <p:nvPr/>
        </p:nvSpPr>
        <p:spPr>
          <a:xfrm>
            <a:off x="152400" y="1837217"/>
            <a:ext cx="4523581" cy="1477328"/>
          </a:xfrm>
          <a:prstGeom prst="rect">
            <a:avLst/>
          </a:prstGeom>
          <a:solidFill>
            <a:schemeClr val="bg1">
              <a:lumMod val="95000"/>
            </a:schemeClr>
          </a:solidFill>
          <a:ln>
            <a:solidFill>
              <a:schemeClr val="tx1"/>
            </a:solidFill>
          </a:ln>
        </p:spPr>
        <p:txBody>
          <a:bodyPr wrap="square">
            <a:spAutoFit/>
          </a:bodyPr>
          <a:lstStyle/>
          <a:p>
            <a:r>
              <a:rPr lang="en-US" dirty="0">
                <a:latin typeface="Consolas" pitchFamily="49" charset="0"/>
                <a:cs typeface="Consolas" pitchFamily="49" charset="0"/>
              </a:rPr>
              <a:t> a = </a:t>
            </a:r>
            <a:r>
              <a:rPr lang="en-US" dirty="0" err="1">
                <a:latin typeface="Consolas" pitchFamily="49" charset="0"/>
                <a:cs typeface="Consolas" pitchFamily="49" charset="0"/>
              </a:rPr>
              <a:t>alice</a:t>
            </a:r>
            <a:r>
              <a:rPr lang="en-US" dirty="0">
                <a:latin typeface="Consolas" pitchFamily="49" charset="0"/>
                <a:cs typeface="Consolas" pitchFamily="49" charset="0"/>
              </a:rPr>
              <a:t>();</a:t>
            </a:r>
          </a:p>
          <a:p>
            <a:r>
              <a:rPr lang="en-US" dirty="0">
                <a:latin typeface="Consolas" pitchFamily="49" charset="0"/>
                <a:cs typeface="Consolas" pitchFamily="49" charset="0"/>
              </a:rPr>
              <a:t> b = bob();</a:t>
            </a:r>
          </a:p>
          <a:p>
            <a:r>
              <a:rPr lang="en-US" dirty="0">
                <a:latin typeface="Consolas" pitchFamily="49" charset="0"/>
                <a:cs typeface="Consolas" pitchFamily="49" charset="0"/>
              </a:rPr>
              <a:t> s = boss(a, b);</a:t>
            </a:r>
          </a:p>
          <a:p>
            <a:r>
              <a:rPr lang="en-US" dirty="0">
                <a:latin typeface="Consolas" pitchFamily="49" charset="0"/>
                <a:cs typeface="Consolas" pitchFamily="49" charset="0"/>
              </a:rPr>
              <a:t> c = cy();</a:t>
            </a:r>
          </a:p>
          <a:p>
            <a:r>
              <a:rPr lang="en-US" dirty="0">
                <a:latin typeface="Consolas" pitchFamily="49" charset="0"/>
                <a:cs typeface="Consolas" pitchFamily="49" charset="0"/>
              </a:rPr>
              <a:t> </a:t>
            </a:r>
            <a:r>
              <a:rPr lang="en-US" dirty="0" err="1">
                <a:latin typeface="Consolas" pitchFamily="49" charset="0"/>
                <a:cs typeface="Consolas" pitchFamily="49" charset="0"/>
              </a:rPr>
              <a:t>printf</a:t>
            </a:r>
            <a:r>
              <a:rPr lang="en-US" dirty="0">
                <a:latin typeface="Consolas" pitchFamily="49" charset="0"/>
                <a:cs typeface="Consolas" pitchFamily="49" charset="0"/>
              </a:rPr>
              <a:t> (</a:t>
            </a:r>
            <a:r>
              <a:rPr lang="en-US" dirty="0">
                <a:solidFill>
                  <a:srgbClr val="A31515"/>
                </a:solidFill>
                <a:latin typeface="Consolas" pitchFamily="49" charset="0"/>
                <a:cs typeface="Consolas" pitchFamily="49" charset="0"/>
              </a:rPr>
              <a:t>"%6.2f\n"</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bigboss</a:t>
            </a:r>
            <a:r>
              <a:rPr lang="en-US" dirty="0">
                <a:solidFill>
                  <a:prstClr val="black"/>
                </a:solidFill>
                <a:latin typeface="Consolas" pitchFamily="49" charset="0"/>
                <a:cs typeface="Consolas" pitchFamily="49" charset="0"/>
              </a:rPr>
              <a:t>(</a:t>
            </a:r>
            <a:r>
              <a:rPr lang="en-US" dirty="0" err="1">
                <a:solidFill>
                  <a:prstClr val="black"/>
                </a:solidFill>
                <a:latin typeface="Consolas" pitchFamily="49" charset="0"/>
                <a:cs typeface="Consolas" pitchFamily="49" charset="0"/>
              </a:rPr>
              <a:t>s,c</a:t>
            </a:r>
            <a:r>
              <a:rPr lang="en-US" dirty="0">
                <a:solidFill>
                  <a:prstClr val="black"/>
                </a:solidFill>
                <a:latin typeface="Consolas" pitchFamily="49" charset="0"/>
                <a:cs typeface="Consolas" pitchFamily="49" charset="0"/>
              </a:rPr>
              <a:t>));</a:t>
            </a:r>
            <a:endParaRPr lang="en-US" dirty="0">
              <a:latin typeface="Consolas" pitchFamily="49" charset="0"/>
              <a:cs typeface="Consolas" pitchFamily="49" charset="0"/>
            </a:endParaRPr>
          </a:p>
        </p:txBody>
      </p:sp>
    </p:spTree>
    <p:custDataLst>
      <p:tags r:id="rId1"/>
    </p:custDataLst>
    <p:extLst>
      <p:ext uri="{BB962C8B-B14F-4D97-AF65-F5344CB8AC3E}">
        <p14:creationId xmlns:p14="http://schemas.microsoft.com/office/powerpoint/2010/main" val="3854261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vs. Task Parallelism</a:t>
            </a:r>
          </a:p>
        </p:txBody>
      </p:sp>
      <p:sp>
        <p:nvSpPr>
          <p:cNvPr id="3" name="Content Placeholder 2"/>
          <p:cNvSpPr>
            <a:spLocks noGrp="1"/>
          </p:cNvSpPr>
          <p:nvPr>
            <p:ph idx="1"/>
          </p:nvPr>
        </p:nvSpPr>
        <p:spPr>
          <a:xfrm>
            <a:off x="457200" y="914400"/>
            <a:ext cx="8229600" cy="5486400"/>
          </a:xfrm>
        </p:spPr>
        <p:txBody>
          <a:bodyPr>
            <a:normAutofit/>
          </a:bodyPr>
          <a:lstStyle/>
          <a:p>
            <a:r>
              <a:rPr lang="en-US" sz="2000" b="1" dirty="0"/>
              <a:t>Data parallelism</a:t>
            </a:r>
          </a:p>
          <a:p>
            <a:pPr lvl="1"/>
            <a:r>
              <a:rPr lang="en-US" sz="1800" dirty="0"/>
              <a:t>You have a large amount of data elements and each data element (or possibly a subset of elements) needs to be processed to produce a result</a:t>
            </a:r>
          </a:p>
          <a:p>
            <a:pPr lvl="1"/>
            <a:r>
              <a:rPr lang="en-US" sz="1800" dirty="0"/>
              <a:t>When this processing can be done in parallel, we have data parallelism</a:t>
            </a:r>
          </a:p>
          <a:p>
            <a:pPr lvl="1"/>
            <a:r>
              <a:rPr lang="en-US" sz="1800" dirty="0"/>
              <a:t>Example: </a:t>
            </a:r>
          </a:p>
          <a:p>
            <a:pPr lvl="2"/>
            <a:r>
              <a:rPr lang="en-US" sz="1500" dirty="0"/>
              <a:t>Adding two long arrays of doubles to produce yet another array of doubles</a:t>
            </a:r>
            <a:endParaRPr lang="en-US" sz="1800" dirty="0"/>
          </a:p>
          <a:p>
            <a:r>
              <a:rPr lang="en-US" sz="2000" b="1" dirty="0"/>
              <a:t>Task parallelism</a:t>
            </a:r>
          </a:p>
          <a:p>
            <a:pPr lvl="1"/>
            <a:r>
              <a:rPr lang="en-US" sz="1800" dirty="0"/>
              <a:t>You have a collection of tasks that need to be completed</a:t>
            </a:r>
          </a:p>
          <a:p>
            <a:pPr lvl="1"/>
            <a:r>
              <a:rPr lang="en-US" sz="1800" dirty="0"/>
              <a:t>If these tasks can be performed in parallel you are faced with a task parallel job</a:t>
            </a:r>
          </a:p>
          <a:p>
            <a:pPr lvl="1"/>
            <a:r>
              <a:rPr lang="en-US" sz="1800" dirty="0"/>
              <a:t>Examples: </a:t>
            </a:r>
          </a:p>
          <a:p>
            <a:pPr lvl="2"/>
            <a:r>
              <a:rPr lang="en-US" sz="1500" dirty="0"/>
              <a:t>Reading the newspaper, drinking coffee, and scratching your back</a:t>
            </a:r>
          </a:p>
          <a:p>
            <a:pPr lvl="2"/>
            <a:r>
              <a:rPr lang="en-US" sz="1500" dirty="0"/>
              <a:t>The breathing your lungs, beating of your heart, liver function, controlling the swallowing, etc.</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a:t>
            </a:fld>
            <a:endParaRPr lang="en-US" altLang="en-US"/>
          </a:p>
        </p:txBody>
      </p:sp>
    </p:spTree>
    <p:extLst>
      <p:ext uri="{BB962C8B-B14F-4D97-AF65-F5344CB8AC3E}">
        <p14:creationId xmlns:p14="http://schemas.microsoft.com/office/powerpoint/2010/main" val="2042071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a:xfrm>
            <a:off x="822325" y="287339"/>
            <a:ext cx="7543800" cy="722136"/>
          </a:xfrm>
        </p:spPr>
        <p:txBody>
          <a:bodyPr/>
          <a:lstStyle/>
          <a:p>
            <a:r>
              <a:rPr lang="en-US" sz="4000" dirty="0" err="1">
                <a:solidFill>
                  <a:srgbClr val="0000FF"/>
                </a:solidFill>
              </a:rPr>
              <a:t>omp</a:t>
            </a:r>
            <a:r>
              <a:rPr lang="en-US" sz="4000" dirty="0">
                <a:solidFill>
                  <a:srgbClr val="0000FF"/>
                </a:solidFill>
              </a:rPr>
              <a:t> sections</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30</a:t>
            </a:fld>
            <a:endParaRPr lang="en-US" altLang="en-US"/>
          </a:p>
        </p:txBody>
      </p:sp>
      <p:sp>
        <p:nvSpPr>
          <p:cNvPr id="544771" name="Rectangle 3"/>
          <p:cNvSpPr>
            <a:spLocks noGrp="1" noChangeArrowheads="1"/>
          </p:cNvSpPr>
          <p:nvPr>
            <p:ph type="body" idx="4294967295"/>
          </p:nvPr>
        </p:nvSpPr>
        <p:spPr>
          <a:xfrm>
            <a:off x="0" y="1514475"/>
            <a:ext cx="8229600" cy="4733925"/>
          </a:xfrm>
          <a:prstGeom prst="rect">
            <a:avLst/>
          </a:prstGeom>
        </p:spPr>
        <p:txBody>
          <a:bodyPr/>
          <a:lstStyle/>
          <a:p>
            <a:pPr>
              <a:lnSpc>
                <a:spcPct val="80000"/>
              </a:lnSpc>
            </a:pPr>
            <a:r>
              <a:rPr lang="en-US" sz="2400" b="1" dirty="0">
                <a:solidFill>
                  <a:srgbClr val="0000FF"/>
                </a:solidFill>
                <a:latin typeface="Courier New" pitchFamily="49" charset="0"/>
              </a:rPr>
              <a:t>#pragma </a:t>
            </a:r>
            <a:r>
              <a:rPr lang="en-US" sz="2400" b="1" dirty="0" err="1">
                <a:solidFill>
                  <a:srgbClr val="0000FF"/>
                </a:solidFill>
                <a:latin typeface="Courier New" pitchFamily="49" charset="0"/>
              </a:rPr>
              <a:t>omp</a:t>
            </a:r>
            <a:r>
              <a:rPr lang="en-US" sz="2400" b="1" dirty="0">
                <a:solidFill>
                  <a:srgbClr val="0000FF"/>
                </a:solidFill>
                <a:latin typeface="Courier New" pitchFamily="49" charset="0"/>
              </a:rPr>
              <a:t> sections</a:t>
            </a:r>
            <a:r>
              <a:rPr lang="en-US" sz="2400" dirty="0">
                <a:solidFill>
                  <a:srgbClr val="0000FF"/>
                </a:solidFill>
              </a:rPr>
              <a:t> </a:t>
            </a:r>
          </a:p>
          <a:p>
            <a:pPr>
              <a:lnSpc>
                <a:spcPct val="80000"/>
              </a:lnSpc>
            </a:pPr>
            <a:r>
              <a:rPr lang="en-US" sz="2400" dirty="0"/>
              <a:t>Must be inside a parallel region</a:t>
            </a:r>
          </a:p>
          <a:p>
            <a:pPr>
              <a:lnSpc>
                <a:spcPct val="80000"/>
              </a:lnSpc>
            </a:pPr>
            <a:r>
              <a:rPr lang="en-US" sz="2400" dirty="0"/>
              <a:t>Precedes a code block containing </a:t>
            </a:r>
            <a:r>
              <a:rPr lang="en-US" sz="2400" i="1" dirty="0"/>
              <a:t>N</a:t>
            </a:r>
            <a:r>
              <a:rPr lang="en-US" sz="2400" dirty="0"/>
              <a:t> sub-blocks of code that may be executed concurrently by </a:t>
            </a:r>
            <a:r>
              <a:rPr lang="en-US" sz="2400" i="1" dirty="0"/>
              <a:t>N</a:t>
            </a:r>
            <a:r>
              <a:rPr lang="en-US" sz="2400" dirty="0"/>
              <a:t> threads</a:t>
            </a:r>
          </a:p>
          <a:p>
            <a:pPr>
              <a:lnSpc>
                <a:spcPct val="80000"/>
              </a:lnSpc>
            </a:pPr>
            <a:r>
              <a:rPr lang="en-US" sz="2400" dirty="0"/>
              <a:t>Encompasses each </a:t>
            </a:r>
            <a:r>
              <a:rPr lang="en-US" sz="2400" dirty="0" err="1"/>
              <a:t>omp</a:t>
            </a:r>
            <a:r>
              <a:rPr lang="en-US" sz="2400" dirty="0"/>
              <a:t> section</a:t>
            </a:r>
          </a:p>
          <a:p>
            <a:pPr>
              <a:lnSpc>
                <a:spcPct val="80000"/>
              </a:lnSpc>
            </a:pPr>
            <a:endParaRPr lang="en-US" sz="2400" dirty="0"/>
          </a:p>
          <a:p>
            <a:pPr>
              <a:lnSpc>
                <a:spcPct val="80000"/>
              </a:lnSpc>
            </a:pPr>
            <a:endParaRPr lang="en-US" sz="2400" dirty="0"/>
          </a:p>
          <a:p>
            <a:pPr>
              <a:lnSpc>
                <a:spcPct val="80000"/>
              </a:lnSpc>
            </a:pPr>
            <a:r>
              <a:rPr lang="en-US" sz="2400" b="1" dirty="0">
                <a:solidFill>
                  <a:srgbClr val="0000FF"/>
                </a:solidFill>
                <a:latin typeface="Courier New" pitchFamily="49" charset="0"/>
              </a:rPr>
              <a:t>#pragma </a:t>
            </a:r>
            <a:r>
              <a:rPr lang="en-US" sz="2400" b="1" dirty="0" err="1">
                <a:solidFill>
                  <a:srgbClr val="0000FF"/>
                </a:solidFill>
                <a:latin typeface="Courier New" pitchFamily="49" charset="0"/>
              </a:rPr>
              <a:t>omp</a:t>
            </a:r>
            <a:r>
              <a:rPr lang="en-US" sz="2400" b="1" dirty="0">
                <a:solidFill>
                  <a:srgbClr val="0000FF"/>
                </a:solidFill>
                <a:latin typeface="Courier New" pitchFamily="49" charset="0"/>
              </a:rPr>
              <a:t> section</a:t>
            </a:r>
          </a:p>
          <a:p>
            <a:pPr>
              <a:lnSpc>
                <a:spcPct val="80000"/>
              </a:lnSpc>
            </a:pPr>
            <a:r>
              <a:rPr lang="en-US" sz="2400" dirty="0"/>
              <a:t>Precedes each sub-block of code within the encompassing block described above</a:t>
            </a:r>
          </a:p>
          <a:p>
            <a:pPr>
              <a:lnSpc>
                <a:spcPct val="80000"/>
              </a:lnSpc>
            </a:pPr>
            <a:r>
              <a:rPr lang="en-US" sz="2400" dirty="0"/>
              <a:t>Enclosed program segments are distributed for parallel execution among available threads</a:t>
            </a:r>
          </a:p>
          <a:p>
            <a:pPr>
              <a:lnSpc>
                <a:spcPct val="80000"/>
              </a:lnSpc>
            </a:pPr>
            <a:endParaRPr lang="en-US" sz="2400" b="1" dirty="0">
              <a:latin typeface="Courier New" pitchFamily="49" charset="0"/>
            </a:endParaRPr>
          </a:p>
        </p:txBody>
      </p:sp>
      <p:sp>
        <p:nvSpPr>
          <p:cNvPr id="5" name="Rectangle 4"/>
          <p:cNvSpPr/>
          <p:nvPr/>
        </p:nvSpPr>
        <p:spPr>
          <a:xfrm>
            <a:off x="76200" y="6513129"/>
            <a:ext cx="1040670" cy="261610"/>
          </a:xfrm>
          <a:prstGeom prst="rect">
            <a:avLst/>
          </a:prstGeom>
        </p:spPr>
        <p:txBody>
          <a:bodyPr wrap="none">
            <a:spAutoFit/>
          </a:bodyPr>
          <a:lstStyle/>
          <a:p>
            <a:r>
              <a:rPr lang="en-US" sz="1100" dirty="0"/>
              <a:t>Credit: IOMPP</a:t>
            </a:r>
          </a:p>
        </p:txBody>
      </p:sp>
      <p:cxnSp>
        <p:nvCxnSpPr>
          <p:cNvPr id="4" name="Straight Arrow Connector 3"/>
          <p:cNvCxnSpPr>
            <a:cxnSpLocks/>
          </p:cNvCxnSpPr>
          <p:nvPr/>
        </p:nvCxnSpPr>
        <p:spPr>
          <a:xfrm flipH="1">
            <a:off x="4114800" y="1249746"/>
            <a:ext cx="1334299" cy="426654"/>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449099" y="1065080"/>
            <a:ext cx="2018501" cy="369332"/>
          </a:xfrm>
          <a:prstGeom prst="rect">
            <a:avLst/>
          </a:prstGeom>
          <a:ln>
            <a:solidFill>
              <a:schemeClr val="tx1"/>
            </a:solidFill>
          </a:ln>
        </p:spPr>
        <p:txBody>
          <a:bodyPr wrap="none">
            <a:spAutoFit/>
          </a:bodyPr>
          <a:lstStyle/>
          <a:p>
            <a:r>
              <a:rPr lang="en-US" dirty="0"/>
              <a:t>There is an “s” here</a:t>
            </a:r>
          </a:p>
        </p:txBody>
      </p:sp>
      <p:grpSp>
        <p:nvGrpSpPr>
          <p:cNvPr id="16" name="Group 15"/>
          <p:cNvGrpSpPr/>
          <p:nvPr/>
        </p:nvGrpSpPr>
        <p:grpSpPr>
          <a:xfrm>
            <a:off x="3925779" y="4038600"/>
            <a:ext cx="3046639" cy="468522"/>
            <a:chOff x="4433785" y="3722132"/>
            <a:chExt cx="3046639" cy="468522"/>
          </a:xfrm>
        </p:grpSpPr>
        <p:cxnSp>
          <p:nvCxnSpPr>
            <p:cNvPr id="13" name="Straight Arrow Connector 12"/>
            <p:cNvCxnSpPr>
              <a:cxnSpLocks/>
            </p:cNvCxnSpPr>
            <p:nvPr/>
          </p:nvCxnSpPr>
          <p:spPr>
            <a:xfrm flipH="1">
              <a:off x="4433785" y="3906798"/>
              <a:ext cx="1015314" cy="283856"/>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449099" y="3722132"/>
              <a:ext cx="2031325" cy="369332"/>
            </a:xfrm>
            <a:prstGeom prst="rect">
              <a:avLst/>
            </a:prstGeom>
            <a:ln>
              <a:solidFill>
                <a:schemeClr val="tx1"/>
              </a:solidFill>
            </a:ln>
          </p:spPr>
          <p:txBody>
            <a:bodyPr wrap="none">
              <a:spAutoFit/>
            </a:bodyPr>
            <a:lstStyle/>
            <a:p>
              <a:r>
                <a:rPr lang="en-US" dirty="0"/>
                <a:t>There is no “s” here</a:t>
              </a:r>
            </a:p>
          </p:txBody>
        </p:sp>
      </p:grpSp>
    </p:spTree>
    <p:custDataLst>
      <p:tags r:id="rId1"/>
    </p:custDataLst>
    <p:extLst>
      <p:ext uri="{BB962C8B-B14F-4D97-AF65-F5344CB8AC3E}">
        <p14:creationId xmlns:p14="http://schemas.microsoft.com/office/powerpoint/2010/main" val="1308260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sz="3600" dirty="0"/>
              <a:t>Functional Level Parallelism Using </a:t>
            </a:r>
            <a:r>
              <a:rPr lang="en-US" sz="3600" dirty="0" err="1">
                <a:solidFill>
                  <a:srgbClr val="0000FF"/>
                </a:solidFill>
              </a:rPr>
              <a:t>omp</a:t>
            </a:r>
            <a:r>
              <a:rPr lang="en-US" sz="3600" dirty="0">
                <a:solidFill>
                  <a:srgbClr val="0000FF"/>
                </a:solidFill>
              </a:rPr>
              <a:t> sections</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31</a:t>
            </a:fld>
            <a:endParaRPr lang="en-US" altLang="en-US"/>
          </a:p>
        </p:txBody>
      </p:sp>
      <p:grpSp>
        <p:nvGrpSpPr>
          <p:cNvPr id="546820" name="Group 4"/>
          <p:cNvGrpSpPr>
            <a:grpSpLocks/>
          </p:cNvGrpSpPr>
          <p:nvPr/>
        </p:nvGrpSpPr>
        <p:grpSpPr bwMode="auto">
          <a:xfrm>
            <a:off x="6569674" y="2787069"/>
            <a:ext cx="2344737" cy="1911350"/>
            <a:chOff x="4087" y="707"/>
            <a:chExt cx="1477" cy="1204"/>
          </a:xfrm>
        </p:grpSpPr>
        <p:sp>
          <p:nvSpPr>
            <p:cNvPr id="546821" name="Rectangle 5"/>
            <p:cNvSpPr>
              <a:spLocks noChangeArrowheads="1"/>
            </p:cNvSpPr>
            <p:nvPr/>
          </p:nvSpPr>
          <p:spPr bwMode="auto">
            <a:xfrm>
              <a:off x="4087" y="707"/>
              <a:ext cx="1477" cy="1204"/>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546822" name="Line 6"/>
            <p:cNvSpPr>
              <a:spLocks noChangeShapeType="1"/>
            </p:cNvSpPr>
            <p:nvPr/>
          </p:nvSpPr>
          <p:spPr bwMode="auto">
            <a:xfrm>
              <a:off x="4395" y="986"/>
              <a:ext cx="208" cy="244"/>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46823" name="Line 7"/>
            <p:cNvSpPr>
              <a:spLocks noChangeShapeType="1"/>
            </p:cNvSpPr>
            <p:nvPr/>
          </p:nvSpPr>
          <p:spPr bwMode="auto">
            <a:xfrm flipH="1">
              <a:off x="4773" y="985"/>
              <a:ext cx="244" cy="243"/>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46824" name="Line 8"/>
            <p:cNvSpPr>
              <a:spLocks noChangeShapeType="1"/>
            </p:cNvSpPr>
            <p:nvPr/>
          </p:nvSpPr>
          <p:spPr bwMode="auto">
            <a:xfrm flipH="1">
              <a:off x="5137" y="1334"/>
              <a:ext cx="245" cy="244"/>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46825" name="Line 9"/>
            <p:cNvSpPr>
              <a:spLocks noChangeShapeType="1"/>
            </p:cNvSpPr>
            <p:nvPr/>
          </p:nvSpPr>
          <p:spPr bwMode="auto">
            <a:xfrm>
              <a:off x="4716" y="1350"/>
              <a:ext cx="208" cy="244"/>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546826" name="Group 10"/>
            <p:cNvGrpSpPr>
              <a:grpSpLocks/>
            </p:cNvGrpSpPr>
            <p:nvPr/>
          </p:nvGrpSpPr>
          <p:grpSpPr bwMode="auto">
            <a:xfrm>
              <a:off x="4228" y="821"/>
              <a:ext cx="325" cy="339"/>
              <a:chOff x="3019" y="1846"/>
              <a:chExt cx="594" cy="618"/>
            </a:xfrm>
          </p:grpSpPr>
          <p:sp>
            <p:nvSpPr>
              <p:cNvPr id="546827" name="Oval 11"/>
              <p:cNvSpPr>
                <a:spLocks noChangeArrowheads="1"/>
              </p:cNvSpPr>
              <p:nvPr/>
            </p:nvSpPr>
            <p:spPr bwMode="auto">
              <a:xfrm>
                <a:off x="3050" y="1846"/>
                <a:ext cx="563" cy="563"/>
              </a:xfrm>
              <a:prstGeom prst="ellipse">
                <a:avLst/>
              </a:prstGeom>
              <a:solidFill>
                <a:srgbClr val="FF99CC"/>
              </a:solidFill>
              <a:ln w="9525"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46828" name="Text Box 12"/>
              <p:cNvSpPr txBox="1">
                <a:spLocks noChangeArrowheads="1"/>
              </p:cNvSpPr>
              <p:nvPr/>
            </p:nvSpPr>
            <p:spPr bwMode="auto">
              <a:xfrm>
                <a:off x="3019" y="2008"/>
                <a:ext cx="212" cy="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sz="2000">
                  <a:solidFill>
                    <a:schemeClr val="bg1"/>
                  </a:solidFill>
                  <a:latin typeface="Verdana" pitchFamily="34" charset="0"/>
                </a:endParaRPr>
              </a:p>
            </p:txBody>
          </p:sp>
        </p:grpSp>
        <p:grpSp>
          <p:nvGrpSpPr>
            <p:cNvPr id="546829" name="Group 13"/>
            <p:cNvGrpSpPr>
              <a:grpSpLocks/>
            </p:cNvGrpSpPr>
            <p:nvPr/>
          </p:nvGrpSpPr>
          <p:grpSpPr bwMode="auto">
            <a:xfrm>
              <a:off x="4860" y="813"/>
              <a:ext cx="308" cy="334"/>
              <a:chOff x="4173" y="1830"/>
              <a:chExt cx="563" cy="611"/>
            </a:xfrm>
          </p:grpSpPr>
          <p:sp>
            <p:nvSpPr>
              <p:cNvPr id="546830" name="Oval 14"/>
              <p:cNvSpPr>
                <a:spLocks noChangeArrowheads="1"/>
              </p:cNvSpPr>
              <p:nvPr/>
            </p:nvSpPr>
            <p:spPr bwMode="auto">
              <a:xfrm>
                <a:off x="4173" y="1830"/>
                <a:ext cx="563" cy="563"/>
              </a:xfrm>
              <a:prstGeom prst="ellipse">
                <a:avLst/>
              </a:prstGeom>
              <a:solidFill>
                <a:srgbClr val="CCFFCC"/>
              </a:solidFill>
              <a:ln w="9525"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46831" name="Text Box 15"/>
              <p:cNvSpPr txBox="1">
                <a:spLocks noChangeArrowheads="1"/>
              </p:cNvSpPr>
              <p:nvPr/>
            </p:nvSpPr>
            <p:spPr bwMode="auto">
              <a:xfrm>
                <a:off x="4199" y="1984"/>
                <a:ext cx="212" cy="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sz="2000">
                  <a:solidFill>
                    <a:schemeClr val="bg1"/>
                  </a:solidFill>
                  <a:latin typeface="Verdana" pitchFamily="34" charset="0"/>
                </a:endParaRPr>
              </a:p>
            </p:txBody>
          </p:sp>
        </p:grpSp>
        <p:grpSp>
          <p:nvGrpSpPr>
            <p:cNvPr id="546832" name="Group 16"/>
            <p:cNvGrpSpPr>
              <a:grpSpLocks/>
            </p:cNvGrpSpPr>
            <p:nvPr/>
          </p:nvGrpSpPr>
          <p:grpSpPr bwMode="auto">
            <a:xfrm>
              <a:off x="4537" y="1191"/>
              <a:ext cx="314" cy="335"/>
              <a:chOff x="3583" y="2521"/>
              <a:chExt cx="574" cy="612"/>
            </a:xfrm>
          </p:grpSpPr>
          <p:sp>
            <p:nvSpPr>
              <p:cNvPr id="546833" name="Oval 17"/>
              <p:cNvSpPr>
                <a:spLocks noChangeArrowheads="1"/>
              </p:cNvSpPr>
              <p:nvPr/>
            </p:nvSpPr>
            <p:spPr bwMode="auto">
              <a:xfrm>
                <a:off x="3594" y="2521"/>
                <a:ext cx="563" cy="563"/>
              </a:xfrm>
              <a:prstGeom prst="ellipse">
                <a:avLst/>
              </a:prstGeom>
              <a:solidFill>
                <a:srgbClr val="FFFF99"/>
              </a:solidFill>
              <a:ln w="9525"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46834" name="Text Box 18"/>
              <p:cNvSpPr txBox="1">
                <a:spLocks noChangeArrowheads="1"/>
              </p:cNvSpPr>
              <p:nvPr/>
            </p:nvSpPr>
            <p:spPr bwMode="auto">
              <a:xfrm>
                <a:off x="3583" y="2676"/>
                <a:ext cx="212" cy="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sz="2000">
                  <a:solidFill>
                    <a:schemeClr val="bg1"/>
                  </a:solidFill>
                  <a:latin typeface="Verdana" pitchFamily="34" charset="0"/>
                </a:endParaRPr>
              </a:p>
            </p:txBody>
          </p:sp>
        </p:grpSp>
        <p:grpSp>
          <p:nvGrpSpPr>
            <p:cNvPr id="546835" name="Group 19"/>
            <p:cNvGrpSpPr>
              <a:grpSpLocks/>
            </p:cNvGrpSpPr>
            <p:nvPr/>
          </p:nvGrpSpPr>
          <p:grpSpPr bwMode="auto">
            <a:xfrm>
              <a:off x="4832" y="1539"/>
              <a:ext cx="353" cy="346"/>
              <a:chOff x="4122" y="3157"/>
              <a:chExt cx="645" cy="632"/>
            </a:xfrm>
          </p:grpSpPr>
          <p:sp>
            <p:nvSpPr>
              <p:cNvPr id="546836" name="Oval 20"/>
              <p:cNvSpPr>
                <a:spLocks noChangeArrowheads="1"/>
              </p:cNvSpPr>
              <p:nvPr/>
            </p:nvSpPr>
            <p:spPr bwMode="auto">
              <a:xfrm>
                <a:off x="4204" y="3157"/>
                <a:ext cx="563" cy="563"/>
              </a:xfrm>
              <a:prstGeom prst="ellipse">
                <a:avLst/>
              </a:prstGeom>
              <a:solidFill>
                <a:srgbClr val="9966FF"/>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46837" name="Text Box 21"/>
              <p:cNvSpPr txBox="1">
                <a:spLocks noChangeArrowheads="1"/>
              </p:cNvSpPr>
              <p:nvPr/>
            </p:nvSpPr>
            <p:spPr bwMode="auto">
              <a:xfrm>
                <a:off x="4122" y="3332"/>
                <a:ext cx="212" cy="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sz="2000">
                  <a:solidFill>
                    <a:schemeClr val="bg1"/>
                  </a:solidFill>
                  <a:latin typeface="Verdana" pitchFamily="34" charset="0"/>
                </a:endParaRPr>
              </a:p>
            </p:txBody>
          </p:sp>
        </p:grpSp>
        <p:grpSp>
          <p:nvGrpSpPr>
            <p:cNvPr id="546838" name="Group 22"/>
            <p:cNvGrpSpPr>
              <a:grpSpLocks/>
            </p:cNvGrpSpPr>
            <p:nvPr/>
          </p:nvGrpSpPr>
          <p:grpSpPr bwMode="auto">
            <a:xfrm>
              <a:off x="5217" y="1205"/>
              <a:ext cx="308" cy="335"/>
              <a:chOff x="4173" y="1830"/>
              <a:chExt cx="563" cy="611"/>
            </a:xfrm>
          </p:grpSpPr>
          <p:sp>
            <p:nvSpPr>
              <p:cNvPr id="546839" name="Oval 23"/>
              <p:cNvSpPr>
                <a:spLocks noChangeArrowheads="1"/>
              </p:cNvSpPr>
              <p:nvPr/>
            </p:nvSpPr>
            <p:spPr bwMode="auto">
              <a:xfrm>
                <a:off x="4173" y="1830"/>
                <a:ext cx="563" cy="563"/>
              </a:xfrm>
              <a:prstGeom prst="ellipse">
                <a:avLst/>
              </a:prstGeom>
              <a:solidFill>
                <a:srgbClr val="FF99CC"/>
              </a:solidFill>
              <a:ln w="9525"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46840" name="Text Box 24"/>
              <p:cNvSpPr txBox="1">
                <a:spLocks noChangeArrowheads="1"/>
              </p:cNvSpPr>
              <p:nvPr/>
            </p:nvSpPr>
            <p:spPr bwMode="auto">
              <a:xfrm>
                <a:off x="4226" y="1984"/>
                <a:ext cx="314" cy="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000">
                    <a:solidFill>
                      <a:schemeClr val="bg1"/>
                    </a:solidFill>
                    <a:latin typeface="Verdana" pitchFamily="34" charset="0"/>
                  </a:rPr>
                  <a:t> </a:t>
                </a:r>
              </a:p>
            </p:txBody>
          </p:sp>
        </p:grpSp>
      </p:grpSp>
      <p:sp>
        <p:nvSpPr>
          <p:cNvPr id="26" name="Rectangle 25"/>
          <p:cNvSpPr/>
          <p:nvPr/>
        </p:nvSpPr>
        <p:spPr>
          <a:xfrm>
            <a:off x="76200" y="6513129"/>
            <a:ext cx="1040670" cy="261610"/>
          </a:xfrm>
          <a:prstGeom prst="rect">
            <a:avLst/>
          </a:prstGeom>
        </p:spPr>
        <p:txBody>
          <a:bodyPr wrap="none">
            <a:spAutoFit/>
          </a:bodyPr>
          <a:lstStyle/>
          <a:p>
            <a:r>
              <a:rPr lang="en-US" sz="1100" dirty="0"/>
              <a:t>Credit: IOMPP</a:t>
            </a:r>
          </a:p>
        </p:txBody>
      </p:sp>
      <p:sp>
        <p:nvSpPr>
          <p:cNvPr id="2" name="Rectangle 1"/>
          <p:cNvSpPr/>
          <p:nvPr/>
        </p:nvSpPr>
        <p:spPr>
          <a:xfrm>
            <a:off x="609600" y="2057400"/>
            <a:ext cx="5105400" cy="3693319"/>
          </a:xfrm>
          <a:prstGeom prst="rect">
            <a:avLst/>
          </a:prstGeom>
          <a:solidFill>
            <a:schemeClr val="bg1">
              <a:lumMod val="95000"/>
            </a:schemeClr>
          </a:solidFill>
          <a:ln>
            <a:solidFill>
              <a:schemeClr val="tx1"/>
            </a:solidFill>
          </a:ln>
        </p:spPr>
        <p:txBody>
          <a:bodyPr wrap="square">
            <a:spAutoFit/>
          </a:bodyPr>
          <a:lstStyle/>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parallel sections </a:t>
            </a:r>
          </a:p>
          <a:p>
            <a:r>
              <a:rPr lang="en-US" dirty="0">
                <a:solidFill>
                  <a:prstClr val="black"/>
                </a:solidFill>
                <a:latin typeface="Consolas" pitchFamily="49" charset="0"/>
                <a:cs typeface="Consolas" pitchFamily="49" charset="0"/>
              </a:rPr>
              <a:t>{   </a:t>
            </a: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section</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double</a:t>
            </a:r>
            <a:r>
              <a:rPr lang="en-US" dirty="0">
                <a:solidFill>
                  <a:prstClr val="black"/>
                </a:solidFill>
                <a:latin typeface="Consolas" pitchFamily="49" charset="0"/>
                <a:cs typeface="Consolas" pitchFamily="49" charset="0"/>
              </a:rPr>
              <a:t> a = </a:t>
            </a:r>
            <a:r>
              <a:rPr lang="en-US" dirty="0" err="1">
                <a:solidFill>
                  <a:prstClr val="black"/>
                </a:solidFill>
                <a:latin typeface="Consolas" pitchFamily="49" charset="0"/>
                <a:cs typeface="Consolas" pitchFamily="49" charset="0"/>
              </a:rPr>
              <a:t>alice</a:t>
            </a:r>
            <a:r>
              <a:rPr lang="en-US" dirty="0">
                <a:solidFill>
                  <a:prstClr val="black"/>
                </a:solidFill>
                <a:latin typeface="Consolas" pitchFamily="49" charset="0"/>
                <a:cs typeface="Consolas" pitchFamily="49" charset="0"/>
              </a:rPr>
              <a:t>();</a:t>
            </a: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section</a:t>
            </a:r>
          </a:p>
          <a:p>
            <a:r>
              <a:rPr lang="en-US" dirty="0">
                <a:solidFill>
                  <a:srgbClr val="0000FF"/>
                </a:solidFill>
                <a:latin typeface="Consolas" pitchFamily="49" charset="0"/>
                <a:cs typeface="Consolas" pitchFamily="49" charset="0"/>
              </a:rPr>
              <a:t>    double</a:t>
            </a:r>
            <a:r>
              <a:rPr lang="en-US" dirty="0">
                <a:solidFill>
                  <a:prstClr val="black"/>
                </a:solidFill>
                <a:latin typeface="Consolas" pitchFamily="49" charset="0"/>
                <a:cs typeface="Consolas" pitchFamily="49" charset="0"/>
              </a:rPr>
              <a:t> b = bob();</a:t>
            </a: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section</a:t>
            </a:r>
          </a:p>
          <a:p>
            <a:r>
              <a:rPr lang="en-US" dirty="0">
                <a:solidFill>
                  <a:srgbClr val="0000FF"/>
                </a:solidFill>
                <a:latin typeface="Consolas" pitchFamily="49" charset="0"/>
                <a:cs typeface="Consolas" pitchFamily="49" charset="0"/>
              </a:rPr>
              <a:t>    double</a:t>
            </a:r>
            <a:r>
              <a:rPr lang="en-US" dirty="0">
                <a:solidFill>
                  <a:prstClr val="black"/>
                </a:solidFill>
                <a:latin typeface="Consolas" pitchFamily="49" charset="0"/>
                <a:cs typeface="Consolas" pitchFamily="49" charset="0"/>
              </a:rPr>
              <a:t> c = cy();</a:t>
            </a:r>
          </a:p>
          <a:p>
            <a:r>
              <a:rPr lang="en-US" dirty="0">
                <a:solidFill>
                  <a:prstClr val="black"/>
                </a:solidFill>
                <a:latin typeface="Consolas" pitchFamily="49" charset="0"/>
                <a:cs typeface="Consolas" pitchFamily="49" charset="0"/>
              </a:rPr>
              <a:t>}</a:t>
            </a:r>
          </a:p>
          <a:p>
            <a:endParaRPr lang="en-US" dirty="0">
              <a:solidFill>
                <a:prstClr val="black"/>
              </a:solidFill>
              <a:latin typeface="Consolas" pitchFamily="49" charset="0"/>
              <a:cs typeface="Consolas" pitchFamily="49" charset="0"/>
            </a:endParaRP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double</a:t>
            </a:r>
            <a:r>
              <a:rPr lang="en-US" dirty="0">
                <a:solidFill>
                  <a:prstClr val="black"/>
                </a:solidFill>
                <a:latin typeface="Consolas" pitchFamily="49" charset="0"/>
                <a:cs typeface="Consolas" pitchFamily="49" charset="0"/>
              </a:rPr>
              <a:t> s = boss(a, b);</a:t>
            </a:r>
          </a:p>
          <a:p>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printf</a:t>
            </a:r>
            <a:r>
              <a:rPr lang="en-US" dirty="0">
                <a:solidFill>
                  <a:prstClr val="black"/>
                </a:solidFill>
                <a:latin typeface="Consolas" pitchFamily="49" charset="0"/>
                <a:cs typeface="Consolas" pitchFamily="49" charset="0"/>
              </a:rPr>
              <a:t> (</a:t>
            </a:r>
            <a:r>
              <a:rPr lang="en-US" dirty="0">
                <a:solidFill>
                  <a:srgbClr val="A31515"/>
                </a:solidFill>
                <a:latin typeface="Consolas" pitchFamily="49" charset="0"/>
                <a:cs typeface="Consolas" pitchFamily="49" charset="0"/>
              </a:rPr>
              <a:t>"%6.2f\n"</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bigboss</a:t>
            </a:r>
            <a:r>
              <a:rPr lang="en-US" dirty="0">
                <a:solidFill>
                  <a:prstClr val="black"/>
                </a:solidFill>
                <a:latin typeface="Consolas" pitchFamily="49" charset="0"/>
                <a:cs typeface="Consolas" pitchFamily="49" charset="0"/>
              </a:rPr>
              <a:t>(</a:t>
            </a:r>
            <a:r>
              <a:rPr lang="en-US" dirty="0" err="1">
                <a:solidFill>
                  <a:prstClr val="black"/>
                </a:solidFill>
                <a:latin typeface="Consolas" pitchFamily="49" charset="0"/>
                <a:cs typeface="Consolas" pitchFamily="49" charset="0"/>
              </a:rPr>
              <a:t>s,c</a:t>
            </a:r>
            <a:r>
              <a:rPr lang="en-US" dirty="0">
                <a:solidFill>
                  <a:prstClr val="black"/>
                </a:solidFill>
                <a:latin typeface="Consolas" pitchFamily="49" charset="0"/>
                <a:cs typeface="Consolas" pitchFamily="49" charset="0"/>
              </a:rPr>
              <a:t>));</a:t>
            </a:r>
          </a:p>
          <a:p>
            <a:endParaRPr lang="en-US" dirty="0">
              <a:solidFill>
                <a:prstClr val="black"/>
              </a:solidFill>
              <a:latin typeface="Consolas" pitchFamily="49" charset="0"/>
              <a:cs typeface="Consolas" pitchFamily="49" charset="0"/>
            </a:endParaRPr>
          </a:p>
        </p:txBody>
      </p:sp>
    </p:spTree>
    <p:custDataLst>
      <p:tags r:id="rId1"/>
    </p:custDataLst>
    <p:extLst>
      <p:ext uri="{BB962C8B-B14F-4D97-AF65-F5344CB8AC3E}">
        <p14:creationId xmlns:p14="http://schemas.microsoft.com/office/powerpoint/2010/main" val="3860099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normAutofit/>
          </a:bodyPr>
          <a:lstStyle/>
          <a:p>
            <a:r>
              <a:rPr lang="en-US"/>
              <a:t>Advantage of Parallel Sections</a:t>
            </a:r>
            <a:endParaRPr lang="en-US" i="1"/>
          </a:p>
        </p:txBody>
      </p:sp>
      <p:sp>
        <p:nvSpPr>
          <p:cNvPr id="3" name="Slide Number Placeholder 2"/>
          <p:cNvSpPr>
            <a:spLocks noGrp="1"/>
          </p:cNvSpPr>
          <p:nvPr>
            <p:ph type="sldNum" sz="quarter" idx="12"/>
          </p:nvPr>
        </p:nvSpPr>
        <p:spPr/>
        <p:txBody>
          <a:bodyPr/>
          <a:lstStyle/>
          <a:p>
            <a:fld id="{D3CBA5F2-BA81-4598-939D-5BFFBD4009F6}" type="slidenum">
              <a:rPr lang="en-US" altLang="en-US" smtClean="0"/>
              <a:pPr/>
              <a:t>32</a:t>
            </a:fld>
            <a:endParaRPr lang="en-US" altLang="en-US"/>
          </a:p>
        </p:txBody>
      </p:sp>
      <p:sp>
        <p:nvSpPr>
          <p:cNvPr id="548867" name="Rectangle 3"/>
          <p:cNvSpPr>
            <a:spLocks noGrp="1" noChangeArrowheads="1"/>
          </p:cNvSpPr>
          <p:nvPr>
            <p:ph type="body" sz="half" idx="4294967295"/>
          </p:nvPr>
        </p:nvSpPr>
        <p:spPr>
          <a:xfrm>
            <a:off x="0" y="1476375"/>
            <a:ext cx="5397500" cy="819150"/>
          </a:xfrm>
          <a:prstGeom prst="rect">
            <a:avLst/>
          </a:prstGeom>
        </p:spPr>
        <p:txBody>
          <a:bodyPr>
            <a:normAutofit fontScale="77500" lnSpcReduction="20000"/>
          </a:bodyPr>
          <a:lstStyle/>
          <a:p>
            <a:r>
              <a:rPr lang="en-US"/>
              <a:t>Independent sections of code can execute concurrently – reduce execution time</a:t>
            </a:r>
          </a:p>
        </p:txBody>
      </p:sp>
      <p:sp>
        <p:nvSpPr>
          <p:cNvPr id="548868" name="Rectangle 4"/>
          <p:cNvSpPr>
            <a:spLocks noChangeArrowheads="1"/>
          </p:cNvSpPr>
          <p:nvPr/>
        </p:nvSpPr>
        <p:spPr bwMode="auto">
          <a:xfrm>
            <a:off x="6157913" y="1862138"/>
            <a:ext cx="228600" cy="990600"/>
          </a:xfrm>
          <a:prstGeom prst="rect">
            <a:avLst/>
          </a:prstGeom>
          <a:solidFill>
            <a:srgbClr val="FF99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8869" name="Rectangle 5"/>
          <p:cNvSpPr>
            <a:spLocks noChangeArrowheads="1"/>
          </p:cNvSpPr>
          <p:nvPr/>
        </p:nvSpPr>
        <p:spPr bwMode="auto">
          <a:xfrm>
            <a:off x="6157913" y="2852738"/>
            <a:ext cx="228600" cy="76200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8870" name="Rectangle 6"/>
          <p:cNvSpPr>
            <a:spLocks noChangeArrowheads="1"/>
          </p:cNvSpPr>
          <p:nvPr/>
        </p:nvSpPr>
        <p:spPr bwMode="auto">
          <a:xfrm>
            <a:off x="6157913" y="3614738"/>
            <a:ext cx="228600" cy="1295400"/>
          </a:xfrm>
          <a:prstGeom prst="rect">
            <a:avLst/>
          </a:prstGeom>
          <a:solidFill>
            <a:srgbClr val="99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8872" name="Rectangle 8"/>
          <p:cNvSpPr>
            <a:spLocks noChangeArrowheads="1"/>
          </p:cNvSpPr>
          <p:nvPr/>
        </p:nvSpPr>
        <p:spPr bwMode="auto">
          <a:xfrm>
            <a:off x="7758113" y="1862138"/>
            <a:ext cx="228600" cy="990600"/>
          </a:xfrm>
          <a:prstGeom prst="rect">
            <a:avLst/>
          </a:prstGeom>
          <a:solidFill>
            <a:srgbClr val="FF99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8873" name="Rectangle 9"/>
          <p:cNvSpPr>
            <a:spLocks noChangeArrowheads="1"/>
          </p:cNvSpPr>
          <p:nvPr/>
        </p:nvSpPr>
        <p:spPr bwMode="auto">
          <a:xfrm>
            <a:off x="7986713" y="1862138"/>
            <a:ext cx="228600" cy="76200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8874" name="Rectangle 10"/>
          <p:cNvSpPr>
            <a:spLocks noChangeArrowheads="1"/>
          </p:cNvSpPr>
          <p:nvPr/>
        </p:nvSpPr>
        <p:spPr bwMode="auto">
          <a:xfrm>
            <a:off x="8215313" y="1862138"/>
            <a:ext cx="228600" cy="1295400"/>
          </a:xfrm>
          <a:prstGeom prst="rect">
            <a:avLst/>
          </a:prstGeom>
          <a:solidFill>
            <a:srgbClr val="99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8875" name="Line 11"/>
          <p:cNvSpPr>
            <a:spLocks noChangeShapeType="1"/>
          </p:cNvSpPr>
          <p:nvPr/>
        </p:nvSpPr>
        <p:spPr bwMode="auto">
          <a:xfrm>
            <a:off x="7740650" y="1585913"/>
            <a:ext cx="17463" cy="36290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8876" name="Line 12"/>
          <p:cNvSpPr>
            <a:spLocks noChangeShapeType="1"/>
          </p:cNvSpPr>
          <p:nvPr/>
        </p:nvSpPr>
        <p:spPr bwMode="auto">
          <a:xfrm>
            <a:off x="7986713" y="1862138"/>
            <a:ext cx="0" cy="1295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8877" name="Line 13"/>
          <p:cNvSpPr>
            <a:spLocks noChangeShapeType="1"/>
          </p:cNvSpPr>
          <p:nvPr/>
        </p:nvSpPr>
        <p:spPr bwMode="auto">
          <a:xfrm>
            <a:off x="8215313" y="1862138"/>
            <a:ext cx="0" cy="1295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8878" name="Line 14"/>
          <p:cNvSpPr>
            <a:spLocks noChangeShapeType="1"/>
          </p:cNvSpPr>
          <p:nvPr/>
        </p:nvSpPr>
        <p:spPr bwMode="auto">
          <a:xfrm flipH="1">
            <a:off x="7758113" y="3157538"/>
            <a:ext cx="685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8879" name="Line 15"/>
          <p:cNvSpPr>
            <a:spLocks noChangeShapeType="1"/>
          </p:cNvSpPr>
          <p:nvPr/>
        </p:nvSpPr>
        <p:spPr bwMode="auto">
          <a:xfrm flipH="1">
            <a:off x="7758113" y="1862138"/>
            <a:ext cx="685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8880" name="AutoShape 16"/>
          <p:cNvSpPr>
            <a:spLocks noChangeArrowheads="1"/>
          </p:cNvSpPr>
          <p:nvPr/>
        </p:nvSpPr>
        <p:spPr bwMode="auto">
          <a:xfrm>
            <a:off x="6615113" y="2166938"/>
            <a:ext cx="838200" cy="533400"/>
          </a:xfrm>
          <a:prstGeom prst="rightArrow">
            <a:avLst>
              <a:gd name="adj1" fmla="val 50000"/>
              <a:gd name="adj2" fmla="val 3928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8881" name="Text Box 17"/>
          <p:cNvSpPr txBox="1">
            <a:spLocks noChangeArrowheads="1"/>
          </p:cNvSpPr>
          <p:nvPr/>
        </p:nvSpPr>
        <p:spPr bwMode="auto">
          <a:xfrm>
            <a:off x="5808663" y="5160963"/>
            <a:ext cx="1014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Serial</a:t>
            </a:r>
          </a:p>
        </p:txBody>
      </p:sp>
      <p:sp>
        <p:nvSpPr>
          <p:cNvPr id="548882" name="Text Box 18"/>
          <p:cNvSpPr txBox="1">
            <a:spLocks noChangeArrowheads="1"/>
          </p:cNvSpPr>
          <p:nvPr/>
        </p:nvSpPr>
        <p:spPr bwMode="auto">
          <a:xfrm>
            <a:off x="7559675" y="5160963"/>
            <a:ext cx="126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Parallel</a:t>
            </a:r>
          </a:p>
        </p:txBody>
      </p:sp>
      <p:sp>
        <p:nvSpPr>
          <p:cNvPr id="22" name="Line 11"/>
          <p:cNvSpPr>
            <a:spLocks noChangeShapeType="1"/>
          </p:cNvSpPr>
          <p:nvPr/>
        </p:nvSpPr>
        <p:spPr bwMode="auto">
          <a:xfrm>
            <a:off x="6153150" y="1547813"/>
            <a:ext cx="17463" cy="36290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Rectangle 20"/>
          <p:cNvSpPr/>
          <p:nvPr/>
        </p:nvSpPr>
        <p:spPr>
          <a:xfrm>
            <a:off x="609600" y="3400425"/>
            <a:ext cx="3973513" cy="2585323"/>
          </a:xfrm>
          <a:prstGeom prst="rect">
            <a:avLst/>
          </a:prstGeom>
          <a:solidFill>
            <a:schemeClr val="bg1">
              <a:lumMod val="95000"/>
            </a:schemeClr>
          </a:solidFill>
          <a:ln>
            <a:solidFill>
              <a:schemeClr val="tx1"/>
            </a:solidFill>
          </a:ln>
        </p:spPr>
        <p:txBody>
          <a:bodyPr wrap="square">
            <a:spAutoFit/>
          </a:bodyPr>
          <a:lstStyle/>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parallel sections </a:t>
            </a:r>
          </a:p>
          <a:p>
            <a:r>
              <a:rPr lang="en-US" dirty="0">
                <a:solidFill>
                  <a:prstClr val="black"/>
                </a:solidFill>
                <a:latin typeface="Consolas" pitchFamily="49" charset="0"/>
                <a:cs typeface="Consolas" pitchFamily="49" charset="0"/>
              </a:rPr>
              <a:t>{   </a:t>
            </a: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section</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phase1</a:t>
            </a:r>
            <a:r>
              <a:rPr lang="en-US" dirty="0">
                <a:solidFill>
                  <a:prstClr val="black"/>
                </a:solidFill>
                <a:latin typeface="Consolas" pitchFamily="49" charset="0"/>
                <a:cs typeface="Consolas" pitchFamily="49" charset="0"/>
              </a:rPr>
              <a:t>();</a:t>
            </a: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section</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phase2</a:t>
            </a:r>
            <a:r>
              <a:rPr lang="en-US" dirty="0">
                <a:solidFill>
                  <a:prstClr val="black"/>
                </a:solidFill>
                <a:latin typeface="Consolas" pitchFamily="49" charset="0"/>
                <a:cs typeface="Consolas" pitchFamily="49" charset="0"/>
              </a:rPr>
              <a:t>();</a:t>
            </a: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section</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phase3</a:t>
            </a:r>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a:t>
            </a:r>
          </a:p>
        </p:txBody>
      </p:sp>
      <p:sp>
        <p:nvSpPr>
          <p:cNvPr id="23" name="Rectangle 22"/>
          <p:cNvSpPr/>
          <p:nvPr/>
        </p:nvSpPr>
        <p:spPr>
          <a:xfrm>
            <a:off x="76200" y="6513129"/>
            <a:ext cx="1040670" cy="261610"/>
          </a:xfrm>
          <a:prstGeom prst="rect">
            <a:avLst/>
          </a:prstGeom>
        </p:spPr>
        <p:txBody>
          <a:bodyPr wrap="none">
            <a:spAutoFit/>
          </a:bodyPr>
          <a:lstStyle/>
          <a:p>
            <a:r>
              <a:rPr lang="en-US" sz="1100" dirty="0"/>
              <a:t>Credit: IOMPP</a:t>
            </a:r>
          </a:p>
        </p:txBody>
      </p:sp>
    </p:spTree>
    <p:custDataLst>
      <p:tags r:id="rId1"/>
    </p:custDataLst>
    <p:extLst>
      <p:ext uri="{BB962C8B-B14F-4D97-AF65-F5344CB8AC3E}">
        <p14:creationId xmlns:p14="http://schemas.microsoft.com/office/powerpoint/2010/main" val="229888419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normAutofit/>
          </a:bodyPr>
          <a:lstStyle/>
          <a:p>
            <a:r>
              <a:rPr lang="en-US" dirty="0"/>
              <a:t>Work Plan</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33</a:t>
            </a:fld>
            <a:endParaRPr lang="en-US" altLang="en-US"/>
          </a:p>
        </p:txBody>
      </p:sp>
      <p:sp>
        <p:nvSpPr>
          <p:cNvPr id="550915" name="Rectangle 3"/>
          <p:cNvSpPr>
            <a:spLocks noGrp="1" noChangeArrowheads="1"/>
          </p:cNvSpPr>
          <p:nvPr>
            <p:ph type="body" idx="4294967295"/>
          </p:nvPr>
        </p:nvSpPr>
        <p:spPr>
          <a:xfrm>
            <a:off x="0" y="1738313"/>
            <a:ext cx="8229600" cy="3886200"/>
          </a:xfrm>
          <a:prstGeom prst="rect">
            <a:avLst/>
          </a:prstGeom>
        </p:spPr>
        <p:txBody>
          <a:bodyPr/>
          <a:lstStyle/>
          <a:p>
            <a:r>
              <a:rPr lang="en-US" sz="2800" dirty="0">
                <a:solidFill>
                  <a:schemeClr val="bg1">
                    <a:lumMod val="85000"/>
                  </a:schemeClr>
                </a:solidFill>
              </a:rPr>
              <a:t>What is OpenMP?</a:t>
            </a:r>
          </a:p>
          <a:p>
            <a:pPr lvl="1">
              <a:lnSpc>
                <a:spcPct val="94000"/>
              </a:lnSpc>
              <a:buFont typeface="Wingdings" pitchFamily="2" charset="2"/>
              <a:buNone/>
            </a:pPr>
            <a:r>
              <a:rPr lang="en-US" sz="2400" dirty="0">
                <a:solidFill>
                  <a:schemeClr val="bg1">
                    <a:lumMod val="85000"/>
                  </a:schemeClr>
                </a:solidFill>
              </a:rPr>
              <a:t>Parallel regions</a:t>
            </a:r>
          </a:p>
          <a:p>
            <a:pPr lvl="1">
              <a:lnSpc>
                <a:spcPct val="94000"/>
              </a:lnSpc>
              <a:buFont typeface="Wingdings" pitchFamily="2" charset="2"/>
              <a:buNone/>
            </a:pPr>
            <a:r>
              <a:rPr lang="en-US" sz="2400" dirty="0">
                <a:solidFill>
                  <a:schemeClr val="tx2"/>
                </a:solidFill>
              </a:rPr>
              <a:t>Work sharing – Tasks</a:t>
            </a:r>
          </a:p>
          <a:p>
            <a:pPr lvl="1">
              <a:lnSpc>
                <a:spcPct val="94000"/>
              </a:lnSpc>
              <a:buFont typeface="Wingdings" pitchFamily="2" charset="2"/>
              <a:buNone/>
            </a:pPr>
            <a:r>
              <a:rPr lang="en-US" sz="2400" dirty="0"/>
              <a:t>Data environment </a:t>
            </a:r>
          </a:p>
          <a:p>
            <a:pPr lvl="1">
              <a:lnSpc>
                <a:spcPct val="94000"/>
              </a:lnSpc>
              <a:buFont typeface="Wingdings" pitchFamily="2" charset="2"/>
              <a:buNone/>
            </a:pPr>
            <a:r>
              <a:rPr lang="en-US" sz="2400" dirty="0"/>
              <a:t>Synchronization</a:t>
            </a:r>
          </a:p>
          <a:p>
            <a:r>
              <a:rPr lang="en-US" sz="2800" dirty="0"/>
              <a:t>Advanced topics</a:t>
            </a:r>
          </a:p>
        </p:txBody>
      </p:sp>
    </p:spTree>
    <p:custDataLst>
      <p:tags r:id="rId1"/>
    </p:custDataLst>
    <p:extLst>
      <p:ext uri="{BB962C8B-B14F-4D97-AF65-F5344CB8AC3E}">
        <p14:creationId xmlns:p14="http://schemas.microsoft.com/office/powerpoint/2010/main" val="650993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p:txBody>
          <a:bodyPr>
            <a:normAutofit/>
          </a:bodyPr>
          <a:lstStyle/>
          <a:p>
            <a:r>
              <a:rPr lang="en-US" dirty="0"/>
              <a:t>Tasks in OpenMP</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34</a:t>
            </a:fld>
            <a:endParaRPr lang="en-US" altLang="en-US"/>
          </a:p>
        </p:txBody>
      </p:sp>
      <p:sp>
        <p:nvSpPr>
          <p:cNvPr id="552963" name="Rectangle 3"/>
          <p:cNvSpPr>
            <a:spLocks noGrp="1" noChangeArrowheads="1"/>
          </p:cNvSpPr>
          <p:nvPr>
            <p:ph type="body" idx="4294967295"/>
          </p:nvPr>
        </p:nvSpPr>
        <p:spPr>
          <a:xfrm>
            <a:off x="554038" y="1143000"/>
            <a:ext cx="8589962" cy="5029200"/>
          </a:xfrm>
          <a:prstGeom prst="rect">
            <a:avLst/>
          </a:prstGeom>
        </p:spPr>
        <p:txBody>
          <a:bodyPr/>
          <a:lstStyle/>
          <a:p>
            <a:r>
              <a:rPr lang="en-US" sz="3200" dirty="0">
                <a:solidFill>
                  <a:schemeClr val="tx2"/>
                </a:solidFill>
              </a:rPr>
              <a:t>Tasks</a:t>
            </a:r>
            <a:r>
              <a:rPr lang="en-US" sz="3200" dirty="0"/>
              <a:t> – Appeared in the 3.0 version of OpenMP</a:t>
            </a:r>
          </a:p>
          <a:p>
            <a:endParaRPr lang="en-US" sz="3200" dirty="0"/>
          </a:p>
          <a:p>
            <a:r>
              <a:rPr lang="en-US" sz="3200" dirty="0"/>
              <a:t>Allows parallelization of irregular problems</a:t>
            </a:r>
          </a:p>
          <a:p>
            <a:pPr lvl="2"/>
            <a:r>
              <a:rPr lang="en-US" sz="2400" dirty="0"/>
              <a:t>Unbounded loops</a:t>
            </a:r>
          </a:p>
          <a:p>
            <a:pPr lvl="2"/>
            <a:r>
              <a:rPr lang="en-US" sz="2400" dirty="0"/>
              <a:t>Recursive algorithms</a:t>
            </a:r>
          </a:p>
          <a:p>
            <a:pPr lvl="2"/>
            <a:r>
              <a:rPr lang="en-US" sz="2400" dirty="0"/>
              <a:t>Producer/consumer</a:t>
            </a:r>
          </a:p>
        </p:txBody>
      </p:sp>
      <p:sp>
        <p:nvSpPr>
          <p:cNvPr id="5" name="Rectangle 4"/>
          <p:cNvSpPr/>
          <p:nvPr/>
        </p:nvSpPr>
        <p:spPr>
          <a:xfrm>
            <a:off x="76200" y="6513129"/>
            <a:ext cx="1040670" cy="261610"/>
          </a:xfrm>
          <a:prstGeom prst="rect">
            <a:avLst/>
          </a:prstGeom>
        </p:spPr>
        <p:txBody>
          <a:bodyPr wrap="none">
            <a:spAutoFit/>
          </a:bodyPr>
          <a:lstStyle/>
          <a:p>
            <a:r>
              <a:rPr lang="en-US" sz="1100" dirty="0"/>
              <a:t>Credit: IOMPP</a:t>
            </a:r>
          </a:p>
        </p:txBody>
      </p:sp>
    </p:spTree>
    <p:custDataLst>
      <p:tags r:id="rId1"/>
    </p:custDataLst>
    <p:extLst>
      <p:ext uri="{BB962C8B-B14F-4D97-AF65-F5344CB8AC3E}">
        <p14:creationId xmlns:p14="http://schemas.microsoft.com/office/powerpoint/2010/main" val="1763510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dirty="0"/>
              <a:t>Tasks: What Are They?</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35</a:t>
            </a:fld>
            <a:endParaRPr lang="en-US" altLang="en-US" dirty="0"/>
          </a:p>
        </p:txBody>
      </p:sp>
      <p:sp>
        <p:nvSpPr>
          <p:cNvPr id="555011" name="Rectangle 3"/>
          <p:cNvSpPr>
            <a:spLocks noGrp="1" noChangeArrowheads="1"/>
          </p:cNvSpPr>
          <p:nvPr>
            <p:ph type="body" idx="4294967295"/>
          </p:nvPr>
        </p:nvSpPr>
        <p:spPr>
          <a:xfrm>
            <a:off x="0" y="1550988"/>
            <a:ext cx="6019800" cy="4621212"/>
          </a:xfrm>
          <a:prstGeom prst="rect">
            <a:avLst/>
          </a:prstGeom>
        </p:spPr>
        <p:txBody>
          <a:bodyPr/>
          <a:lstStyle/>
          <a:p>
            <a:r>
              <a:rPr lang="en-US" sz="2000" dirty="0"/>
              <a:t>Tasks are independent units of work</a:t>
            </a:r>
          </a:p>
          <a:p>
            <a:endParaRPr lang="en-US" sz="2000" dirty="0"/>
          </a:p>
          <a:p>
            <a:r>
              <a:rPr lang="en-US" sz="2000" dirty="0"/>
              <a:t>A thread is assigned to perform a task</a:t>
            </a:r>
          </a:p>
          <a:p>
            <a:endParaRPr lang="en-US" sz="2000" dirty="0"/>
          </a:p>
          <a:p>
            <a:r>
              <a:rPr lang="en-US" sz="2000" dirty="0"/>
              <a:t>Tasks might be executed immediately or might be deferred</a:t>
            </a:r>
          </a:p>
          <a:p>
            <a:pPr lvl="1"/>
            <a:r>
              <a:rPr lang="en-US" sz="1600" dirty="0"/>
              <a:t>The runtime system decides which of the above</a:t>
            </a:r>
          </a:p>
          <a:p>
            <a:endParaRPr lang="en-US" sz="2000" dirty="0"/>
          </a:p>
          <a:p>
            <a:r>
              <a:rPr lang="en-US" sz="1800" dirty="0"/>
              <a:t>Tasks are composed of</a:t>
            </a:r>
          </a:p>
          <a:p>
            <a:pPr lvl="2"/>
            <a:r>
              <a:rPr lang="en-US" sz="1600" b="1" dirty="0"/>
              <a:t>code </a:t>
            </a:r>
            <a:r>
              <a:rPr lang="en-US" sz="1600" dirty="0"/>
              <a:t>to execute</a:t>
            </a:r>
          </a:p>
          <a:p>
            <a:pPr lvl="2"/>
            <a:r>
              <a:rPr lang="en-US" sz="1600" b="1" dirty="0"/>
              <a:t>data </a:t>
            </a:r>
            <a:r>
              <a:rPr lang="en-US" sz="1600" dirty="0"/>
              <a:t>environment</a:t>
            </a:r>
          </a:p>
          <a:p>
            <a:pPr lvl="2"/>
            <a:r>
              <a:rPr lang="en-US" sz="1600" b="1" dirty="0"/>
              <a:t>internal</a:t>
            </a:r>
            <a:r>
              <a:rPr lang="en-US" sz="1600" dirty="0"/>
              <a:t> </a:t>
            </a:r>
            <a:r>
              <a:rPr lang="en-US" sz="1600" b="1" dirty="0"/>
              <a:t>control variables </a:t>
            </a:r>
            <a:r>
              <a:rPr lang="en-US" sz="1600" dirty="0"/>
              <a:t>(ICV)</a:t>
            </a:r>
          </a:p>
        </p:txBody>
      </p:sp>
      <p:sp>
        <p:nvSpPr>
          <p:cNvPr id="555012" name="Rectangle 4"/>
          <p:cNvSpPr>
            <a:spLocks noChangeArrowheads="1"/>
          </p:cNvSpPr>
          <p:nvPr/>
        </p:nvSpPr>
        <p:spPr bwMode="auto">
          <a:xfrm>
            <a:off x="6492875" y="2030413"/>
            <a:ext cx="228600" cy="990600"/>
          </a:xfrm>
          <a:prstGeom prst="rect">
            <a:avLst/>
          </a:prstGeom>
          <a:solidFill>
            <a:srgbClr val="FF99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5013" name="Rectangle 5"/>
          <p:cNvSpPr>
            <a:spLocks noChangeArrowheads="1"/>
          </p:cNvSpPr>
          <p:nvPr/>
        </p:nvSpPr>
        <p:spPr bwMode="auto">
          <a:xfrm>
            <a:off x="6492875" y="3021013"/>
            <a:ext cx="228600" cy="76200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5014" name="Rectangle 6"/>
          <p:cNvSpPr>
            <a:spLocks noChangeArrowheads="1"/>
          </p:cNvSpPr>
          <p:nvPr/>
        </p:nvSpPr>
        <p:spPr bwMode="auto">
          <a:xfrm>
            <a:off x="6492875" y="3783013"/>
            <a:ext cx="228600" cy="1295400"/>
          </a:xfrm>
          <a:prstGeom prst="rect">
            <a:avLst/>
          </a:prstGeom>
          <a:solidFill>
            <a:srgbClr val="99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5015" name="Line 7"/>
          <p:cNvSpPr>
            <a:spLocks noChangeShapeType="1"/>
          </p:cNvSpPr>
          <p:nvPr/>
        </p:nvSpPr>
        <p:spPr bwMode="auto">
          <a:xfrm flipH="1">
            <a:off x="6473825" y="1524000"/>
            <a:ext cx="26988" cy="38592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5016" name="Rectangle 8"/>
          <p:cNvSpPr>
            <a:spLocks noChangeArrowheads="1"/>
          </p:cNvSpPr>
          <p:nvPr/>
        </p:nvSpPr>
        <p:spPr bwMode="auto">
          <a:xfrm>
            <a:off x="8074025" y="2030413"/>
            <a:ext cx="228600" cy="990600"/>
          </a:xfrm>
          <a:prstGeom prst="rect">
            <a:avLst/>
          </a:prstGeom>
          <a:solidFill>
            <a:srgbClr val="FF99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5017" name="Rectangle 9"/>
          <p:cNvSpPr>
            <a:spLocks noChangeArrowheads="1"/>
          </p:cNvSpPr>
          <p:nvPr/>
        </p:nvSpPr>
        <p:spPr bwMode="auto">
          <a:xfrm>
            <a:off x="8302625" y="2606675"/>
            <a:ext cx="228600" cy="76200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5018" name="Line 10"/>
          <p:cNvSpPr>
            <a:spLocks noChangeShapeType="1"/>
          </p:cNvSpPr>
          <p:nvPr/>
        </p:nvSpPr>
        <p:spPr bwMode="auto">
          <a:xfrm>
            <a:off x="8056563" y="1754188"/>
            <a:ext cx="17462" cy="36290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5019" name="Line 11"/>
          <p:cNvSpPr>
            <a:spLocks noChangeShapeType="1"/>
          </p:cNvSpPr>
          <p:nvPr/>
        </p:nvSpPr>
        <p:spPr bwMode="auto">
          <a:xfrm>
            <a:off x="8302625" y="2030413"/>
            <a:ext cx="0" cy="13430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5020" name="Line 12"/>
          <p:cNvSpPr>
            <a:spLocks noChangeShapeType="1"/>
          </p:cNvSpPr>
          <p:nvPr/>
        </p:nvSpPr>
        <p:spPr bwMode="auto">
          <a:xfrm>
            <a:off x="8531225" y="2030413"/>
            <a:ext cx="0" cy="13525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5021" name="Line 13"/>
          <p:cNvSpPr>
            <a:spLocks noChangeShapeType="1"/>
          </p:cNvSpPr>
          <p:nvPr/>
        </p:nvSpPr>
        <p:spPr bwMode="auto">
          <a:xfrm flipH="1">
            <a:off x="8075613" y="3579813"/>
            <a:ext cx="685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5022" name="Line 14"/>
          <p:cNvSpPr>
            <a:spLocks noChangeShapeType="1"/>
          </p:cNvSpPr>
          <p:nvPr/>
        </p:nvSpPr>
        <p:spPr bwMode="auto">
          <a:xfrm flipH="1">
            <a:off x="8074025" y="2020888"/>
            <a:ext cx="679450" cy="95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5023" name="AutoShape 15"/>
          <p:cNvSpPr>
            <a:spLocks noChangeArrowheads="1"/>
          </p:cNvSpPr>
          <p:nvPr/>
        </p:nvSpPr>
        <p:spPr bwMode="auto">
          <a:xfrm>
            <a:off x="6931025" y="2335213"/>
            <a:ext cx="838200" cy="533400"/>
          </a:xfrm>
          <a:prstGeom prst="rightArrow">
            <a:avLst>
              <a:gd name="adj1" fmla="val 50000"/>
              <a:gd name="adj2" fmla="val 3928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5024" name="Text Box 16"/>
          <p:cNvSpPr txBox="1">
            <a:spLocks noChangeArrowheads="1"/>
          </p:cNvSpPr>
          <p:nvPr/>
        </p:nvSpPr>
        <p:spPr bwMode="auto">
          <a:xfrm>
            <a:off x="6124575" y="5329238"/>
            <a:ext cx="1014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Serial</a:t>
            </a:r>
          </a:p>
        </p:txBody>
      </p:sp>
      <p:sp>
        <p:nvSpPr>
          <p:cNvPr id="555025" name="Text Box 17"/>
          <p:cNvSpPr txBox="1">
            <a:spLocks noChangeArrowheads="1"/>
          </p:cNvSpPr>
          <p:nvPr/>
        </p:nvSpPr>
        <p:spPr bwMode="auto">
          <a:xfrm>
            <a:off x="7875588" y="5329238"/>
            <a:ext cx="1268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t>Parallel</a:t>
            </a:r>
          </a:p>
        </p:txBody>
      </p:sp>
      <p:sp>
        <p:nvSpPr>
          <p:cNvPr id="555026" name="Line 18"/>
          <p:cNvSpPr>
            <a:spLocks noChangeShapeType="1"/>
          </p:cNvSpPr>
          <p:nvPr/>
        </p:nvSpPr>
        <p:spPr bwMode="auto">
          <a:xfrm>
            <a:off x="8759825" y="2011363"/>
            <a:ext cx="11113" cy="15716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5027" name="Rectangle 19"/>
          <p:cNvSpPr>
            <a:spLocks noChangeArrowheads="1"/>
          </p:cNvSpPr>
          <p:nvPr/>
        </p:nvSpPr>
        <p:spPr bwMode="auto">
          <a:xfrm>
            <a:off x="8532813" y="2287588"/>
            <a:ext cx="228600" cy="1295400"/>
          </a:xfrm>
          <a:prstGeom prst="rect">
            <a:avLst/>
          </a:prstGeom>
          <a:solidFill>
            <a:srgbClr val="99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Rectangle 20"/>
          <p:cNvSpPr/>
          <p:nvPr/>
        </p:nvSpPr>
        <p:spPr>
          <a:xfrm>
            <a:off x="76200" y="6513129"/>
            <a:ext cx="1040670" cy="261610"/>
          </a:xfrm>
          <a:prstGeom prst="rect">
            <a:avLst/>
          </a:prstGeom>
        </p:spPr>
        <p:txBody>
          <a:bodyPr wrap="none">
            <a:spAutoFit/>
          </a:bodyPr>
          <a:lstStyle/>
          <a:p>
            <a:r>
              <a:rPr lang="en-US" sz="1100" dirty="0"/>
              <a:t>Credit: IOMPP</a:t>
            </a:r>
          </a:p>
        </p:txBody>
      </p:sp>
      <p:cxnSp>
        <p:nvCxnSpPr>
          <p:cNvPr id="4" name="Straight Arrow Connector 3"/>
          <p:cNvCxnSpPr/>
          <p:nvPr/>
        </p:nvCxnSpPr>
        <p:spPr>
          <a:xfrm>
            <a:off x="7350125" y="3200400"/>
            <a:ext cx="0" cy="1230313"/>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rot="16200000">
            <a:off x="6838684" y="3552059"/>
            <a:ext cx="736099" cy="369332"/>
          </a:xfrm>
          <a:prstGeom prst="rect">
            <a:avLst/>
          </a:prstGeom>
        </p:spPr>
        <p:txBody>
          <a:bodyPr wrap="none">
            <a:spAutoFit/>
          </a:bodyPr>
          <a:lstStyle/>
          <a:p>
            <a:r>
              <a:rPr lang="en-US" dirty="0">
                <a:solidFill>
                  <a:srgbClr val="0000FF"/>
                </a:solidFill>
                <a:latin typeface="Courier New" pitchFamily="49" charset="0"/>
                <a:cs typeface="Courier New" pitchFamily="49" charset="0"/>
              </a:rPr>
              <a:t>Time</a:t>
            </a:r>
          </a:p>
        </p:txBody>
      </p:sp>
    </p:spTree>
    <p:custDataLst>
      <p:tags r:id="rId1"/>
    </p:custDataLst>
    <p:extLst>
      <p:ext uri="{BB962C8B-B14F-4D97-AF65-F5344CB8AC3E}">
        <p14:creationId xmlns:p14="http://schemas.microsoft.com/office/powerpoint/2010/main" val="29512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81000" y="1647885"/>
            <a:ext cx="4572000" cy="4524315"/>
          </a:xfrm>
          <a:prstGeom prst="rect">
            <a:avLst/>
          </a:prstGeom>
          <a:solidFill>
            <a:schemeClr val="bg1">
              <a:lumMod val="95000"/>
            </a:schemeClr>
          </a:solidFill>
          <a:ln>
            <a:solidFill>
              <a:schemeClr val="tx1"/>
            </a:solidFill>
          </a:ln>
        </p:spPr>
        <p:txBody>
          <a:bodyPr>
            <a:spAutoFit/>
          </a:bodyPr>
          <a:lstStyle/>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parallel</a:t>
            </a:r>
          </a:p>
          <a:p>
            <a:r>
              <a:rPr lang="en-US" dirty="0">
                <a:solidFill>
                  <a:srgbClr val="008000"/>
                </a:solidFill>
                <a:latin typeface="Consolas" pitchFamily="49" charset="0"/>
                <a:cs typeface="Consolas" pitchFamily="49" charset="0"/>
              </a:rPr>
              <a:t>// assume 8 threads</a:t>
            </a:r>
          </a:p>
          <a:p>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single </a:t>
            </a:r>
            <a:r>
              <a:rPr lang="en-US" dirty="0">
                <a:solidFill>
                  <a:srgbClr val="0000FF"/>
                </a:solidFill>
                <a:latin typeface="Consolas" pitchFamily="49" charset="0"/>
                <a:cs typeface="Consolas" pitchFamily="49" charset="0"/>
              </a:rPr>
              <a:t>private</a:t>
            </a:r>
            <a:r>
              <a:rPr lang="en-US" dirty="0">
                <a:solidFill>
                  <a:prstClr val="black"/>
                </a:solidFill>
                <a:latin typeface="Consolas" pitchFamily="49" charset="0"/>
                <a:cs typeface="Consolas" pitchFamily="49" charset="0"/>
              </a:rPr>
              <a:t>(p)</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a:t>
            </a:r>
            <a:r>
              <a:rPr lang="en-US" dirty="0">
                <a:solidFill>
                  <a:srgbClr val="008000"/>
                </a:solidFill>
                <a:latin typeface="Consolas" pitchFamily="49" charset="0"/>
                <a:cs typeface="Consolas" pitchFamily="49" charset="0"/>
              </a:rPr>
              <a:t>// some computation here…</a:t>
            </a:r>
          </a:p>
          <a:p>
            <a:r>
              <a:rPr lang="en-US" dirty="0">
                <a:solidFill>
                  <a:prstClr val="black"/>
                </a:solidFill>
                <a:latin typeface="Consolas" pitchFamily="49" charset="0"/>
                <a:cs typeface="Consolas" pitchFamily="49" charset="0"/>
              </a:rPr>
              <a:t>    node *p = </a:t>
            </a:r>
            <a:r>
              <a:rPr lang="en-US" dirty="0" err="1">
                <a:solidFill>
                  <a:prstClr val="black"/>
                </a:solidFill>
                <a:latin typeface="Consolas" pitchFamily="49" charset="0"/>
                <a:cs typeface="Consolas" pitchFamily="49" charset="0"/>
              </a:rPr>
              <a:t>head_of_list</a:t>
            </a:r>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while</a:t>
            </a:r>
            <a:r>
              <a:rPr lang="en-US" dirty="0">
                <a:solidFill>
                  <a:prstClr val="black"/>
                </a:solidFill>
                <a:latin typeface="Consolas" pitchFamily="49" charset="0"/>
                <a:cs typeface="Consolas" pitchFamily="49" charset="0"/>
              </a:rPr>
              <a:t>( p != </a:t>
            </a:r>
            <a:r>
              <a:rPr lang="en-US" dirty="0" err="1">
                <a:solidFill>
                  <a:prstClr val="black"/>
                </a:solidFill>
                <a:latin typeface="Consolas" pitchFamily="49" charset="0"/>
                <a:cs typeface="Consolas" pitchFamily="49" charset="0"/>
              </a:rPr>
              <a:t>end_of_list</a:t>
            </a:r>
            <a:r>
              <a:rPr lang="en-US" dirty="0">
                <a:solidFill>
                  <a:prstClr val="black"/>
                </a:solidFill>
                <a:latin typeface="Consolas" pitchFamily="49" charset="0"/>
                <a:cs typeface="Consolas" pitchFamily="49" charset="0"/>
              </a:rPr>
              <a:t> ) {  </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task </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processwork</a:t>
            </a:r>
            <a:r>
              <a:rPr lang="en-US" dirty="0">
                <a:solidFill>
                  <a:prstClr val="black"/>
                </a:solidFill>
                <a:latin typeface="Consolas" pitchFamily="49" charset="0"/>
                <a:cs typeface="Consolas" pitchFamily="49" charset="0"/>
              </a:rPr>
              <a:t>(p);</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p = p-&gt;next;</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a:t>
            </a:r>
          </a:p>
        </p:txBody>
      </p:sp>
      <p:sp>
        <p:nvSpPr>
          <p:cNvPr id="557058" name="Rectangle 2"/>
          <p:cNvSpPr>
            <a:spLocks noGrp="1" noChangeArrowheads="1"/>
          </p:cNvSpPr>
          <p:nvPr>
            <p:ph type="title"/>
          </p:nvPr>
        </p:nvSpPr>
        <p:spPr/>
        <p:txBody>
          <a:bodyPr>
            <a:normAutofit/>
          </a:bodyPr>
          <a:lstStyle/>
          <a:p>
            <a:r>
              <a:rPr lang="en-US"/>
              <a:t>Simple Task Example</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36</a:t>
            </a:fld>
            <a:endParaRPr lang="en-US" altLang="en-US"/>
          </a:p>
        </p:txBody>
      </p:sp>
      <p:sp>
        <p:nvSpPr>
          <p:cNvPr id="557059" name="Rectangle 3"/>
          <p:cNvSpPr>
            <a:spLocks noChangeArrowheads="1"/>
          </p:cNvSpPr>
          <p:nvPr/>
        </p:nvSpPr>
        <p:spPr bwMode="auto">
          <a:xfrm>
            <a:off x="5543550" y="1889125"/>
            <a:ext cx="3271838" cy="739775"/>
          </a:xfrm>
          <a:prstGeom prst="rect">
            <a:avLst/>
          </a:prstGeom>
          <a:noFill/>
          <a:ln w="381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sz="2000">
                <a:latin typeface="SegoeBook" pitchFamily="68" charset="0"/>
              </a:rPr>
              <a:t>A pool of 8 threads is created here</a:t>
            </a:r>
          </a:p>
        </p:txBody>
      </p:sp>
      <p:sp>
        <p:nvSpPr>
          <p:cNvPr id="557061" name="Rectangle 5"/>
          <p:cNvSpPr>
            <a:spLocks noChangeArrowheads="1"/>
          </p:cNvSpPr>
          <p:nvPr/>
        </p:nvSpPr>
        <p:spPr bwMode="auto">
          <a:xfrm>
            <a:off x="5543550" y="2965519"/>
            <a:ext cx="3271838" cy="707886"/>
          </a:xfrm>
          <a:prstGeom prst="rect">
            <a:avLst/>
          </a:prstGeom>
          <a:noFill/>
          <a:ln w="381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sz="2000" dirty="0">
                <a:latin typeface="SegoeBook" pitchFamily="68" charset="0"/>
              </a:rPr>
              <a:t>Only one thread gets to execute the while loop</a:t>
            </a:r>
          </a:p>
        </p:txBody>
      </p:sp>
      <p:sp>
        <p:nvSpPr>
          <p:cNvPr id="557062" name="Rectangle 6"/>
          <p:cNvSpPr>
            <a:spLocks noChangeArrowheads="1"/>
          </p:cNvSpPr>
          <p:nvPr/>
        </p:nvSpPr>
        <p:spPr bwMode="auto">
          <a:xfrm>
            <a:off x="5559425" y="3925888"/>
            <a:ext cx="3271838" cy="1349375"/>
          </a:xfrm>
          <a:prstGeom prst="rect">
            <a:avLst/>
          </a:prstGeom>
          <a:noFill/>
          <a:ln w="381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sz="2000">
                <a:latin typeface="SegoeBook" pitchFamily="68" charset="0"/>
              </a:rPr>
              <a:t>The single “while loop” thread creates a task for each instance of processwork()</a:t>
            </a:r>
          </a:p>
        </p:txBody>
      </p:sp>
      <p:sp>
        <p:nvSpPr>
          <p:cNvPr id="557063" name="Line 7"/>
          <p:cNvSpPr>
            <a:spLocks noChangeShapeType="1"/>
          </p:cNvSpPr>
          <p:nvPr/>
        </p:nvSpPr>
        <p:spPr bwMode="auto">
          <a:xfrm flipH="1" flipV="1">
            <a:off x="2971800" y="1889124"/>
            <a:ext cx="2578100" cy="393700"/>
          </a:xfrm>
          <a:prstGeom prst="line">
            <a:avLst/>
          </a:prstGeom>
          <a:noFill/>
          <a:ln w="38100">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557064" name="Line 8"/>
          <p:cNvSpPr>
            <a:spLocks noChangeShapeType="1"/>
          </p:cNvSpPr>
          <p:nvPr/>
        </p:nvSpPr>
        <p:spPr bwMode="auto">
          <a:xfrm flipH="1" flipV="1">
            <a:off x="2770188" y="2800350"/>
            <a:ext cx="2792412" cy="536575"/>
          </a:xfrm>
          <a:prstGeom prst="line">
            <a:avLst/>
          </a:prstGeom>
          <a:noFill/>
          <a:ln w="38100">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57065" name="Line 9"/>
          <p:cNvSpPr>
            <a:spLocks noChangeShapeType="1"/>
          </p:cNvSpPr>
          <p:nvPr/>
        </p:nvSpPr>
        <p:spPr bwMode="auto">
          <a:xfrm flipH="1" flipV="1">
            <a:off x="2971800" y="4114799"/>
            <a:ext cx="2603500" cy="319088"/>
          </a:xfrm>
          <a:prstGeom prst="line">
            <a:avLst/>
          </a:prstGeom>
          <a:noFill/>
          <a:ln w="38100">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1" name="Rectangle 10"/>
          <p:cNvSpPr/>
          <p:nvPr/>
        </p:nvSpPr>
        <p:spPr>
          <a:xfrm>
            <a:off x="76200" y="6513129"/>
            <a:ext cx="1040670" cy="261610"/>
          </a:xfrm>
          <a:prstGeom prst="rect">
            <a:avLst/>
          </a:prstGeom>
        </p:spPr>
        <p:txBody>
          <a:bodyPr wrap="none">
            <a:spAutoFit/>
          </a:bodyPr>
          <a:lstStyle/>
          <a:p>
            <a:r>
              <a:rPr lang="en-US" sz="1100" dirty="0"/>
              <a:t>Credit: IOMPP</a:t>
            </a:r>
          </a:p>
        </p:txBody>
      </p:sp>
    </p:spTree>
    <p:custDataLst>
      <p:tags r:id="rId1"/>
    </p:custDataLst>
    <p:extLst>
      <p:ext uri="{BB962C8B-B14F-4D97-AF65-F5344CB8AC3E}">
        <p14:creationId xmlns:p14="http://schemas.microsoft.com/office/powerpoint/2010/main" val="2055514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noFill/>
          <a:ln/>
          <a:extLst>
            <a:ext uri="{AF507438-7753-43E0-B8FC-AC1667EBCBE1}">
              <a14:hiddenEffects xmlns:a14="http://schemas.microsoft.com/office/drawing/2010/main">
                <a:effectLst>
                  <a:outerShdw dist="25400" dir="5400000" algn="ctr" rotWithShape="0">
                    <a:schemeClr val="bg2"/>
                  </a:outerShdw>
                </a:effectLst>
              </a14:hiddenEffects>
            </a:ext>
          </a:extLst>
        </p:spPr>
        <p:txBody>
          <a:bodyPr lIns="90488" tIns="44450" rIns="90488" bIns="44450" anchor="t">
            <a:spAutoFit/>
          </a:bodyPr>
          <a:lstStyle/>
          <a:p>
            <a:r>
              <a:rPr lang="en-US" sz="3600" dirty="0"/>
              <a:t>Task Construct – Explicit Task View</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37</a:t>
            </a:fld>
            <a:endParaRPr lang="en-US" altLang="en-US"/>
          </a:p>
        </p:txBody>
      </p:sp>
      <p:sp>
        <p:nvSpPr>
          <p:cNvPr id="559107" name="Rectangle 3"/>
          <p:cNvSpPr>
            <a:spLocks noGrp="1" noChangeArrowheads="1"/>
          </p:cNvSpPr>
          <p:nvPr>
            <p:ph type="body" idx="4294967295"/>
          </p:nvPr>
        </p:nvSpPr>
        <p:spPr>
          <a:xfrm>
            <a:off x="0" y="1447800"/>
            <a:ext cx="4002088" cy="5105400"/>
          </a:xfrm>
          <a:prstGeom prst="rect">
            <a:avLst/>
          </a:prstGeom>
          <a:noFill/>
          <a:ln/>
          <a:extLst>
            <a:ext uri="{AF507438-7753-43E0-B8FC-AC1667EBCBE1}">
              <a14:hiddenEffects xmlns:a14="http://schemas.microsoft.com/office/drawing/2010/main">
                <a:effectLst>
                  <a:outerShdw dist="25400" dir="5400000" algn="ctr" rotWithShape="0">
                    <a:schemeClr val="bg2"/>
                  </a:outerShdw>
                </a:effectLst>
              </a14:hiddenEffects>
            </a:ext>
          </a:extLst>
        </p:spPr>
        <p:txBody>
          <a:bodyPr lIns="90488" tIns="44450" rIns="90488" bIns="44450"/>
          <a:lstStyle/>
          <a:p>
            <a:pPr>
              <a:lnSpc>
                <a:spcPct val="80000"/>
              </a:lnSpc>
            </a:pPr>
            <a:r>
              <a:rPr lang="en-US" sz="1800" dirty="0"/>
              <a:t>A team of threads is created at the </a:t>
            </a:r>
            <a:r>
              <a:rPr lang="en-US" sz="1800" dirty="0" err="1">
                <a:solidFill>
                  <a:srgbClr val="0000FF"/>
                </a:solidFill>
              </a:rPr>
              <a:t>omp</a:t>
            </a:r>
            <a:r>
              <a:rPr lang="en-US" sz="1800" dirty="0">
                <a:solidFill>
                  <a:srgbClr val="0000FF"/>
                </a:solidFill>
              </a:rPr>
              <a:t> parallel</a:t>
            </a:r>
            <a:r>
              <a:rPr lang="en-US" sz="1800" dirty="0"/>
              <a:t> construct</a:t>
            </a:r>
          </a:p>
          <a:p>
            <a:pPr lvl="1">
              <a:lnSpc>
                <a:spcPct val="80000"/>
              </a:lnSpc>
            </a:pPr>
            <a:endParaRPr lang="en-US" sz="1400" dirty="0"/>
          </a:p>
          <a:p>
            <a:pPr>
              <a:lnSpc>
                <a:spcPct val="80000"/>
              </a:lnSpc>
            </a:pPr>
            <a:r>
              <a:rPr lang="en-US" sz="1800" dirty="0"/>
              <a:t>A single thread is chosen to execute the while loop – call this thread “L”</a:t>
            </a:r>
          </a:p>
          <a:p>
            <a:pPr lvl="1">
              <a:lnSpc>
                <a:spcPct val="80000"/>
              </a:lnSpc>
            </a:pPr>
            <a:endParaRPr lang="en-US" sz="1400" dirty="0"/>
          </a:p>
          <a:p>
            <a:pPr>
              <a:lnSpc>
                <a:spcPct val="80000"/>
              </a:lnSpc>
            </a:pPr>
            <a:r>
              <a:rPr lang="en-US" sz="1800" dirty="0"/>
              <a:t>Thread L operates the while loop, creates tasks, and fetches next pointers</a:t>
            </a:r>
          </a:p>
          <a:p>
            <a:pPr lvl="1">
              <a:lnSpc>
                <a:spcPct val="80000"/>
              </a:lnSpc>
            </a:pPr>
            <a:endParaRPr lang="en-US" sz="1400" dirty="0"/>
          </a:p>
          <a:p>
            <a:pPr>
              <a:lnSpc>
                <a:spcPct val="80000"/>
              </a:lnSpc>
            </a:pPr>
            <a:r>
              <a:rPr lang="en-US" sz="1800" dirty="0"/>
              <a:t>Each time L crosses the </a:t>
            </a:r>
            <a:r>
              <a:rPr lang="en-US" sz="1800" dirty="0" err="1">
                <a:solidFill>
                  <a:srgbClr val="0000FF"/>
                </a:solidFill>
              </a:rPr>
              <a:t>omp</a:t>
            </a:r>
            <a:r>
              <a:rPr lang="en-US" sz="1800" dirty="0">
                <a:solidFill>
                  <a:srgbClr val="0000FF"/>
                </a:solidFill>
              </a:rPr>
              <a:t> task </a:t>
            </a:r>
            <a:r>
              <a:rPr lang="en-US" sz="1800" dirty="0"/>
              <a:t>construct it generates a new task and has a thread assigned to it</a:t>
            </a:r>
          </a:p>
          <a:p>
            <a:pPr lvl="1">
              <a:lnSpc>
                <a:spcPct val="80000"/>
              </a:lnSpc>
            </a:pPr>
            <a:endParaRPr lang="en-US" sz="1400" dirty="0"/>
          </a:p>
          <a:p>
            <a:pPr>
              <a:lnSpc>
                <a:spcPct val="80000"/>
              </a:lnSpc>
            </a:pPr>
            <a:r>
              <a:rPr lang="en-US" sz="1800" dirty="0"/>
              <a:t>Each task runs in its own thread</a:t>
            </a:r>
          </a:p>
          <a:p>
            <a:pPr lvl="1">
              <a:lnSpc>
                <a:spcPct val="80000"/>
              </a:lnSpc>
            </a:pPr>
            <a:endParaRPr lang="en-US" sz="1400" dirty="0"/>
          </a:p>
          <a:p>
            <a:pPr>
              <a:lnSpc>
                <a:spcPct val="80000"/>
              </a:lnSpc>
            </a:pPr>
            <a:r>
              <a:rPr lang="en-US" sz="1800" dirty="0"/>
              <a:t>All tasks complete at the barrier at the end of the parallel region’s construct</a:t>
            </a:r>
          </a:p>
          <a:p>
            <a:pPr>
              <a:lnSpc>
                <a:spcPct val="80000"/>
              </a:lnSpc>
            </a:pPr>
            <a:endParaRPr lang="en-US" sz="1800" dirty="0"/>
          </a:p>
        </p:txBody>
      </p:sp>
      <p:sp>
        <p:nvSpPr>
          <p:cNvPr id="2" name="Rectangle 1"/>
          <p:cNvSpPr/>
          <p:nvPr/>
        </p:nvSpPr>
        <p:spPr>
          <a:xfrm>
            <a:off x="4267200" y="1828800"/>
            <a:ext cx="4724400" cy="3416320"/>
          </a:xfrm>
          <a:prstGeom prst="rect">
            <a:avLst/>
          </a:prstGeom>
          <a:solidFill>
            <a:schemeClr val="bg1">
              <a:lumMod val="95000"/>
            </a:schemeClr>
          </a:solidFill>
          <a:ln>
            <a:solidFill>
              <a:schemeClr val="tx1"/>
            </a:solidFill>
          </a:ln>
        </p:spPr>
        <p:txBody>
          <a:bodyPr wrap="square">
            <a:spAutoFit/>
          </a:bodyPr>
          <a:lstStyle/>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parallel</a:t>
            </a:r>
          </a:p>
          <a:p>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single</a:t>
            </a:r>
          </a:p>
          <a:p>
            <a:r>
              <a:rPr lang="en-US" dirty="0">
                <a:solidFill>
                  <a:prstClr val="black"/>
                </a:solidFill>
                <a:latin typeface="Consolas" pitchFamily="49" charset="0"/>
                <a:cs typeface="Consolas" pitchFamily="49" charset="0"/>
              </a:rPr>
              <a:t>   {  </a:t>
            </a:r>
            <a:r>
              <a:rPr lang="en-US" dirty="0">
                <a:solidFill>
                  <a:srgbClr val="008000"/>
                </a:solidFill>
                <a:latin typeface="Consolas" pitchFamily="49" charset="0"/>
                <a:cs typeface="Consolas" pitchFamily="49" charset="0"/>
              </a:rPr>
              <a:t>// block 1</a:t>
            </a:r>
          </a:p>
          <a:p>
            <a:r>
              <a:rPr lang="en-US" dirty="0">
                <a:solidFill>
                  <a:prstClr val="black"/>
                </a:solidFill>
                <a:latin typeface="Consolas" pitchFamily="49" charset="0"/>
                <a:cs typeface="Consolas" pitchFamily="49" charset="0"/>
              </a:rPr>
              <a:t>      node *p = </a:t>
            </a:r>
            <a:r>
              <a:rPr lang="en-US" dirty="0" err="1">
                <a:solidFill>
                  <a:prstClr val="black"/>
                </a:solidFill>
                <a:latin typeface="Consolas" pitchFamily="49" charset="0"/>
                <a:cs typeface="Consolas" pitchFamily="49" charset="0"/>
              </a:rPr>
              <a:t>head_of_list</a:t>
            </a:r>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while</a:t>
            </a:r>
            <a:r>
              <a:rPr lang="en-US" dirty="0">
                <a:solidFill>
                  <a:prstClr val="black"/>
                </a:solidFill>
                <a:latin typeface="Consolas" pitchFamily="49" charset="0"/>
                <a:cs typeface="Consolas" pitchFamily="49" charset="0"/>
              </a:rPr>
              <a:t> (p) {  </a:t>
            </a:r>
            <a:r>
              <a:rPr lang="en-US" dirty="0">
                <a:solidFill>
                  <a:srgbClr val="008000"/>
                </a:solidFill>
                <a:latin typeface="Consolas" pitchFamily="49" charset="0"/>
                <a:cs typeface="Consolas" pitchFamily="49" charset="0"/>
              </a:rPr>
              <a:t>//block 2</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task </a:t>
            </a:r>
            <a:r>
              <a:rPr lang="en-US" dirty="0">
                <a:solidFill>
                  <a:srgbClr val="0000FF"/>
                </a:solidFill>
                <a:latin typeface="Consolas" pitchFamily="49" charset="0"/>
                <a:cs typeface="Consolas" pitchFamily="49" charset="0"/>
              </a:rPr>
              <a:t>private</a:t>
            </a:r>
            <a:r>
              <a:rPr lang="en-US" dirty="0">
                <a:solidFill>
                  <a:prstClr val="black"/>
                </a:solidFill>
                <a:latin typeface="Consolas" pitchFamily="49" charset="0"/>
                <a:cs typeface="Consolas" pitchFamily="49" charset="0"/>
              </a:rPr>
              <a:t>(p)</a:t>
            </a:r>
          </a:p>
          <a:p>
            <a:r>
              <a:rPr lang="en-US" dirty="0">
                <a:solidFill>
                  <a:prstClr val="black"/>
                </a:solidFill>
                <a:latin typeface="Consolas" pitchFamily="49" charset="0"/>
                <a:cs typeface="Consolas" pitchFamily="49" charset="0"/>
              </a:rPr>
              <a:t>         process(p);</a:t>
            </a:r>
          </a:p>
          <a:p>
            <a:r>
              <a:rPr lang="en-US" dirty="0">
                <a:solidFill>
                  <a:prstClr val="black"/>
                </a:solidFill>
                <a:latin typeface="Consolas" pitchFamily="49" charset="0"/>
                <a:cs typeface="Consolas" pitchFamily="49" charset="0"/>
              </a:rPr>
              <a:t>         p = p-&gt;next;  </a:t>
            </a:r>
            <a:r>
              <a:rPr lang="en-US" dirty="0">
                <a:solidFill>
                  <a:srgbClr val="008000"/>
                </a:solidFill>
                <a:latin typeface="Consolas" pitchFamily="49" charset="0"/>
                <a:cs typeface="Consolas" pitchFamily="49" charset="0"/>
              </a:rPr>
              <a:t>//block 3</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a:t>
            </a:r>
          </a:p>
        </p:txBody>
      </p:sp>
      <p:sp>
        <p:nvSpPr>
          <p:cNvPr id="7" name="Rectangle 6"/>
          <p:cNvSpPr/>
          <p:nvPr/>
        </p:nvSpPr>
        <p:spPr>
          <a:xfrm>
            <a:off x="76200" y="6513129"/>
            <a:ext cx="1040670" cy="261610"/>
          </a:xfrm>
          <a:prstGeom prst="rect">
            <a:avLst/>
          </a:prstGeom>
        </p:spPr>
        <p:txBody>
          <a:bodyPr wrap="none">
            <a:spAutoFit/>
          </a:bodyPr>
          <a:lstStyle/>
          <a:p>
            <a:r>
              <a:rPr lang="en-US" sz="1100" dirty="0"/>
              <a:t>Credit: IOMPP</a:t>
            </a:r>
          </a:p>
        </p:txBody>
      </p:sp>
    </p:spTree>
    <p:custDataLst>
      <p:tags r:id="rId1"/>
    </p:custDataLst>
    <p:extLst>
      <p:ext uri="{BB962C8B-B14F-4D97-AF65-F5344CB8AC3E}">
        <p14:creationId xmlns:p14="http://schemas.microsoft.com/office/powerpoint/2010/main" val="329668405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a:xfrm>
            <a:off x="822325" y="76200"/>
            <a:ext cx="7543800" cy="676322"/>
          </a:xfrm>
        </p:spPr>
        <p:txBody>
          <a:bodyPr/>
          <a:lstStyle/>
          <a:p>
            <a:r>
              <a:rPr lang="en-US" dirty="0"/>
              <a:t>Why are tasks useful?</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38</a:t>
            </a:fld>
            <a:endParaRPr lang="en-US" altLang="en-US"/>
          </a:p>
        </p:txBody>
      </p:sp>
      <p:sp>
        <p:nvSpPr>
          <p:cNvPr id="561156" name="Text Box 4"/>
          <p:cNvSpPr txBox="1">
            <a:spLocks noChangeArrowheads="1"/>
          </p:cNvSpPr>
          <p:nvPr/>
        </p:nvSpPr>
        <p:spPr bwMode="auto">
          <a:xfrm>
            <a:off x="495300" y="858836"/>
            <a:ext cx="8424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000" dirty="0">
                <a:latin typeface="SegoeBook" pitchFamily="68" charset="0"/>
              </a:rPr>
              <a:t>Have potential to parallelize irregular patterns and recursive function calls</a:t>
            </a:r>
          </a:p>
        </p:txBody>
      </p:sp>
      <p:sp>
        <p:nvSpPr>
          <p:cNvPr id="561159" name="Rectangle 7"/>
          <p:cNvSpPr>
            <a:spLocks noChangeArrowheads="1"/>
          </p:cNvSpPr>
          <p:nvPr/>
        </p:nvSpPr>
        <p:spPr bwMode="auto">
          <a:xfrm>
            <a:off x="4442286" y="4374728"/>
            <a:ext cx="1337" cy="27419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p>
        </p:txBody>
      </p:sp>
      <p:sp>
        <p:nvSpPr>
          <p:cNvPr id="561161" name="Rectangle 9"/>
          <p:cNvSpPr>
            <a:spLocks noChangeArrowheads="1"/>
          </p:cNvSpPr>
          <p:nvPr/>
        </p:nvSpPr>
        <p:spPr bwMode="auto">
          <a:xfrm>
            <a:off x="4727119" y="2036242"/>
            <a:ext cx="1337" cy="27524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solidFill>
                <a:srgbClr val="000000"/>
              </a:solidFill>
            </a:endParaRPr>
          </a:p>
        </p:txBody>
      </p:sp>
      <p:sp>
        <p:nvSpPr>
          <p:cNvPr id="561162" name="AutoShape 10"/>
          <p:cNvSpPr>
            <a:spLocks noChangeArrowheads="1"/>
          </p:cNvSpPr>
          <p:nvPr/>
        </p:nvSpPr>
        <p:spPr bwMode="auto">
          <a:xfrm>
            <a:off x="4419600" y="1931364"/>
            <a:ext cx="762000" cy="256824"/>
          </a:xfrm>
          <a:prstGeom prst="roundRect">
            <a:avLst>
              <a:gd name="adj" fmla="val 24671"/>
            </a:avLst>
          </a:prstGeom>
          <a:solidFill>
            <a:srgbClr val="04E4FC"/>
          </a:solidFill>
          <a:ln w="11113">
            <a:solidFill>
              <a:srgbClr val="000000"/>
            </a:solidFill>
            <a:round/>
            <a:headEnd/>
            <a:tailEnd/>
          </a:ln>
        </p:spPr>
        <p:txBody>
          <a:bodyPr/>
          <a:lstStyle/>
          <a:p>
            <a:endParaRPr lang="en-US"/>
          </a:p>
        </p:txBody>
      </p:sp>
      <p:sp>
        <p:nvSpPr>
          <p:cNvPr id="561163" name="Rectangle 11"/>
          <p:cNvSpPr>
            <a:spLocks noChangeArrowheads="1"/>
          </p:cNvSpPr>
          <p:nvPr/>
        </p:nvSpPr>
        <p:spPr bwMode="auto">
          <a:xfrm>
            <a:off x="4493034" y="1980478"/>
            <a:ext cx="615133" cy="215444"/>
          </a:xfrm>
          <a:prstGeom prst="rect">
            <a:avLst/>
          </a:prstGeom>
          <a:solidFill>
            <a:srgbClr val="04E4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r>
              <a:rPr lang="en-US" sz="1400" b="1" dirty="0">
                <a:solidFill>
                  <a:srgbClr val="000000"/>
                </a:solidFill>
                <a:latin typeface="Times" pitchFamily="18" charset="0"/>
              </a:rPr>
              <a:t>Block 1</a:t>
            </a:r>
            <a:endParaRPr lang="en-US" sz="1400" dirty="0">
              <a:solidFill>
                <a:srgbClr val="000000"/>
              </a:solidFill>
            </a:endParaRPr>
          </a:p>
        </p:txBody>
      </p:sp>
      <p:grpSp>
        <p:nvGrpSpPr>
          <p:cNvPr id="561165" name="Group 13"/>
          <p:cNvGrpSpPr>
            <a:grpSpLocks/>
          </p:cNvGrpSpPr>
          <p:nvPr/>
        </p:nvGrpSpPr>
        <p:grpSpPr bwMode="auto">
          <a:xfrm>
            <a:off x="4442286" y="2192640"/>
            <a:ext cx="653913" cy="821154"/>
            <a:chOff x="3523" y="1845"/>
            <a:chExt cx="489" cy="502"/>
          </a:xfrm>
        </p:grpSpPr>
        <p:sp>
          <p:nvSpPr>
            <p:cNvPr id="561166" name="AutoShape 14"/>
            <p:cNvSpPr>
              <a:spLocks noChangeArrowheads="1"/>
            </p:cNvSpPr>
            <p:nvPr/>
          </p:nvSpPr>
          <p:spPr bwMode="auto">
            <a:xfrm>
              <a:off x="3523" y="1845"/>
              <a:ext cx="489" cy="502"/>
            </a:xfrm>
            <a:prstGeom prst="roundRect">
              <a:avLst>
                <a:gd name="adj" fmla="val 24671"/>
              </a:avLst>
            </a:prstGeom>
            <a:solidFill>
              <a:srgbClr val="9966FF"/>
            </a:solidFill>
            <a:ln w="11113">
              <a:solidFill>
                <a:srgbClr val="000000"/>
              </a:solidFill>
              <a:round/>
              <a:headEnd/>
              <a:tailEnd/>
            </a:ln>
          </p:spPr>
          <p:txBody>
            <a:bodyPr/>
            <a:lstStyle/>
            <a:p>
              <a:endParaRPr lang="en-US"/>
            </a:p>
          </p:txBody>
        </p:sp>
        <p:sp>
          <p:nvSpPr>
            <p:cNvPr id="561167" name="Rectangle 15"/>
            <p:cNvSpPr>
              <a:spLocks noChangeArrowheads="1"/>
            </p:cNvSpPr>
            <p:nvPr/>
          </p:nvSpPr>
          <p:spPr bwMode="auto">
            <a:xfrm>
              <a:off x="3576" y="1934"/>
              <a:ext cx="424" cy="261"/>
            </a:xfrm>
            <a:prstGeom prst="rect">
              <a:avLst/>
            </a:prstGeom>
            <a:noFill/>
            <a:ln>
              <a:noFill/>
            </a:ln>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400" b="1" dirty="0">
                  <a:solidFill>
                    <a:srgbClr val="000000"/>
                  </a:solidFill>
                  <a:latin typeface="Times" pitchFamily="18" charset="0"/>
                </a:rPr>
                <a:t>Block 2</a:t>
              </a:r>
              <a:br>
                <a:rPr lang="en-US" sz="1400" b="1" dirty="0">
                  <a:solidFill>
                    <a:srgbClr val="000000"/>
                  </a:solidFill>
                  <a:latin typeface="Times" pitchFamily="18" charset="0"/>
                </a:rPr>
              </a:br>
              <a:r>
                <a:rPr lang="en-US" sz="1400" b="1" dirty="0">
                  <a:solidFill>
                    <a:srgbClr val="000000"/>
                  </a:solidFill>
                  <a:latin typeface="Times" pitchFamily="18" charset="0"/>
                </a:rPr>
                <a:t>Task 1</a:t>
              </a:r>
            </a:p>
          </p:txBody>
        </p:sp>
      </p:grpSp>
      <p:grpSp>
        <p:nvGrpSpPr>
          <p:cNvPr id="561169" name="Group 17"/>
          <p:cNvGrpSpPr>
            <a:grpSpLocks/>
          </p:cNvGrpSpPr>
          <p:nvPr/>
        </p:nvGrpSpPr>
        <p:grpSpPr bwMode="auto">
          <a:xfrm>
            <a:off x="4442286" y="3310960"/>
            <a:ext cx="655250" cy="1632259"/>
            <a:chOff x="4249" y="1832"/>
            <a:chExt cx="490" cy="502"/>
          </a:xfrm>
        </p:grpSpPr>
        <p:sp>
          <p:nvSpPr>
            <p:cNvPr id="561170" name="AutoShape 18"/>
            <p:cNvSpPr>
              <a:spLocks noChangeArrowheads="1"/>
            </p:cNvSpPr>
            <p:nvPr/>
          </p:nvSpPr>
          <p:spPr bwMode="auto">
            <a:xfrm>
              <a:off x="4249" y="1832"/>
              <a:ext cx="490" cy="502"/>
            </a:xfrm>
            <a:prstGeom prst="roundRect">
              <a:avLst>
                <a:gd name="adj" fmla="val 24671"/>
              </a:avLst>
            </a:prstGeom>
            <a:solidFill>
              <a:srgbClr val="9966FF"/>
            </a:solidFill>
            <a:ln w="11113">
              <a:solidFill>
                <a:srgbClr val="000000"/>
              </a:solidFill>
              <a:round/>
              <a:headEnd/>
              <a:tailEnd/>
            </a:ln>
          </p:spPr>
          <p:txBody>
            <a:bodyPr/>
            <a:lstStyle/>
            <a:p>
              <a:endParaRPr lang="en-US"/>
            </a:p>
          </p:txBody>
        </p:sp>
        <p:sp>
          <p:nvSpPr>
            <p:cNvPr id="561171" name="Rectangle 19"/>
            <p:cNvSpPr>
              <a:spLocks noChangeArrowheads="1"/>
            </p:cNvSpPr>
            <p:nvPr/>
          </p:nvSpPr>
          <p:spPr bwMode="auto">
            <a:xfrm>
              <a:off x="4308" y="1934"/>
              <a:ext cx="424" cy="131"/>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eaLnBrk="0" hangingPunct="0"/>
              <a:r>
                <a:rPr lang="en-US" sz="1400" b="1">
                  <a:solidFill>
                    <a:srgbClr val="000000"/>
                  </a:solidFill>
                  <a:latin typeface="Times" pitchFamily="18" charset="0"/>
                </a:rPr>
                <a:t>Block 2</a:t>
              </a:r>
              <a:br>
                <a:rPr lang="en-US" sz="1400" b="1">
                  <a:solidFill>
                    <a:srgbClr val="000000"/>
                  </a:solidFill>
                  <a:latin typeface="Times" pitchFamily="18" charset="0"/>
                </a:rPr>
              </a:br>
              <a:r>
                <a:rPr lang="en-US" sz="1400" b="1">
                  <a:solidFill>
                    <a:srgbClr val="000000"/>
                  </a:solidFill>
                  <a:latin typeface="Times" pitchFamily="18" charset="0"/>
                </a:rPr>
                <a:t>Task 2</a:t>
              </a:r>
            </a:p>
          </p:txBody>
        </p:sp>
      </p:grpSp>
      <p:grpSp>
        <p:nvGrpSpPr>
          <p:cNvPr id="561173" name="Group 21"/>
          <p:cNvGrpSpPr>
            <a:grpSpLocks/>
          </p:cNvGrpSpPr>
          <p:nvPr/>
        </p:nvGrpSpPr>
        <p:grpSpPr bwMode="auto">
          <a:xfrm>
            <a:off x="4442286" y="5188704"/>
            <a:ext cx="655250" cy="1042234"/>
            <a:chOff x="4270" y="3263"/>
            <a:chExt cx="490" cy="502"/>
          </a:xfrm>
        </p:grpSpPr>
        <p:sp>
          <p:nvSpPr>
            <p:cNvPr id="561174" name="AutoShape 22"/>
            <p:cNvSpPr>
              <a:spLocks noChangeArrowheads="1"/>
            </p:cNvSpPr>
            <p:nvPr/>
          </p:nvSpPr>
          <p:spPr bwMode="auto">
            <a:xfrm>
              <a:off x="4270" y="3263"/>
              <a:ext cx="490" cy="502"/>
            </a:xfrm>
            <a:prstGeom prst="roundRect">
              <a:avLst>
                <a:gd name="adj" fmla="val 24671"/>
              </a:avLst>
            </a:prstGeom>
            <a:solidFill>
              <a:srgbClr val="9966FF"/>
            </a:solidFill>
            <a:ln w="11113">
              <a:solidFill>
                <a:srgbClr val="000000"/>
              </a:solidFill>
              <a:round/>
              <a:headEnd/>
              <a:tailEnd/>
            </a:ln>
          </p:spPr>
          <p:txBody>
            <a:bodyPr/>
            <a:lstStyle/>
            <a:p>
              <a:endParaRPr lang="en-US" dirty="0"/>
            </a:p>
          </p:txBody>
        </p:sp>
        <p:sp>
          <p:nvSpPr>
            <p:cNvPr id="561175" name="Rectangle 23"/>
            <p:cNvSpPr>
              <a:spLocks noChangeArrowheads="1"/>
            </p:cNvSpPr>
            <p:nvPr/>
          </p:nvSpPr>
          <p:spPr bwMode="auto">
            <a:xfrm>
              <a:off x="4329" y="3365"/>
              <a:ext cx="424" cy="20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eaLnBrk="0" hangingPunct="0"/>
              <a:r>
                <a:rPr lang="en-US" sz="1400" b="1" dirty="0">
                  <a:solidFill>
                    <a:srgbClr val="000000"/>
                  </a:solidFill>
                  <a:latin typeface="Times" pitchFamily="18" charset="0"/>
                </a:rPr>
                <a:t>Block 2</a:t>
              </a:r>
              <a:br>
                <a:rPr lang="en-US" sz="1400" b="1" dirty="0">
                  <a:solidFill>
                    <a:srgbClr val="000000"/>
                  </a:solidFill>
                  <a:latin typeface="Times" pitchFamily="18" charset="0"/>
                </a:rPr>
              </a:br>
              <a:r>
                <a:rPr lang="en-US" sz="1400" b="1" dirty="0">
                  <a:solidFill>
                    <a:srgbClr val="000000"/>
                  </a:solidFill>
                  <a:latin typeface="Times" pitchFamily="18" charset="0"/>
                </a:rPr>
                <a:t>Task 3</a:t>
              </a:r>
            </a:p>
          </p:txBody>
        </p:sp>
      </p:grpSp>
      <p:grpSp>
        <p:nvGrpSpPr>
          <p:cNvPr id="561177" name="Group 25"/>
          <p:cNvGrpSpPr>
            <a:grpSpLocks/>
          </p:cNvGrpSpPr>
          <p:nvPr/>
        </p:nvGrpSpPr>
        <p:grpSpPr bwMode="auto">
          <a:xfrm>
            <a:off x="4366086" y="3025279"/>
            <a:ext cx="891714" cy="475178"/>
            <a:chOff x="2783" y="1839"/>
            <a:chExt cx="490" cy="929"/>
          </a:xfrm>
        </p:grpSpPr>
        <p:sp>
          <p:nvSpPr>
            <p:cNvPr id="561179" name="AutoShape 27"/>
            <p:cNvSpPr>
              <a:spLocks noChangeArrowheads="1"/>
            </p:cNvSpPr>
            <p:nvPr/>
          </p:nvSpPr>
          <p:spPr bwMode="auto">
            <a:xfrm>
              <a:off x="2783" y="1839"/>
              <a:ext cx="490" cy="502"/>
            </a:xfrm>
            <a:prstGeom prst="roundRect">
              <a:avLst>
                <a:gd name="adj" fmla="val 24671"/>
              </a:avLst>
            </a:prstGeom>
            <a:solidFill>
              <a:schemeClr val="bg1"/>
            </a:solidFill>
            <a:ln w="11113">
              <a:solidFill>
                <a:srgbClr val="000000"/>
              </a:solidFill>
              <a:round/>
              <a:headEnd/>
              <a:tailEnd/>
            </a:ln>
          </p:spPr>
          <p:txBody>
            <a:bodyPr/>
            <a:lstStyle/>
            <a:p>
              <a:endParaRPr lang="en-US"/>
            </a:p>
          </p:txBody>
        </p:sp>
        <p:sp>
          <p:nvSpPr>
            <p:cNvPr id="561180" name="Rectangle 28"/>
            <p:cNvSpPr>
              <a:spLocks noChangeArrowheads="1"/>
            </p:cNvSpPr>
            <p:nvPr/>
          </p:nvSpPr>
          <p:spPr bwMode="auto">
            <a:xfrm>
              <a:off x="2840" y="1935"/>
              <a:ext cx="357" cy="83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r>
                <a:rPr lang="en-US" sz="1400" b="1" dirty="0">
                  <a:solidFill>
                    <a:srgbClr val="000000"/>
                  </a:solidFill>
                  <a:latin typeface="Times" pitchFamily="18" charset="0"/>
                </a:rPr>
                <a:t>Block 3</a:t>
              </a:r>
              <a:endParaRPr lang="en-US" sz="1400" dirty="0">
                <a:solidFill>
                  <a:srgbClr val="000000"/>
                </a:solidFill>
              </a:endParaRPr>
            </a:p>
          </p:txBody>
        </p:sp>
      </p:grpSp>
      <p:grpSp>
        <p:nvGrpSpPr>
          <p:cNvPr id="561182" name="Group 30"/>
          <p:cNvGrpSpPr>
            <a:grpSpLocks/>
          </p:cNvGrpSpPr>
          <p:nvPr/>
        </p:nvGrpSpPr>
        <p:grpSpPr bwMode="auto">
          <a:xfrm>
            <a:off x="4343400" y="4927428"/>
            <a:ext cx="891714" cy="473743"/>
            <a:chOff x="2783" y="1839"/>
            <a:chExt cx="490" cy="926"/>
          </a:xfrm>
        </p:grpSpPr>
        <p:sp>
          <p:nvSpPr>
            <p:cNvPr id="561183" name="Rectangle 31"/>
            <p:cNvSpPr>
              <a:spLocks noChangeArrowheads="1"/>
            </p:cNvSpPr>
            <p:nvPr/>
          </p:nvSpPr>
          <p:spPr bwMode="auto">
            <a:xfrm>
              <a:off x="2996" y="2044"/>
              <a:ext cx="1" cy="5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solidFill>
                  <a:srgbClr val="000000"/>
                </a:solidFill>
              </a:endParaRPr>
            </a:p>
          </p:txBody>
        </p:sp>
        <p:sp>
          <p:nvSpPr>
            <p:cNvPr id="561184" name="AutoShape 32"/>
            <p:cNvSpPr>
              <a:spLocks noChangeArrowheads="1"/>
            </p:cNvSpPr>
            <p:nvPr/>
          </p:nvSpPr>
          <p:spPr bwMode="auto">
            <a:xfrm>
              <a:off x="2783" y="1839"/>
              <a:ext cx="490" cy="502"/>
            </a:xfrm>
            <a:prstGeom prst="roundRect">
              <a:avLst>
                <a:gd name="adj" fmla="val 24671"/>
              </a:avLst>
            </a:prstGeom>
            <a:solidFill>
              <a:schemeClr val="bg1"/>
            </a:solidFill>
            <a:ln w="11113">
              <a:solidFill>
                <a:srgbClr val="000000"/>
              </a:solidFill>
              <a:round/>
              <a:headEnd/>
              <a:tailEnd/>
            </a:ln>
          </p:spPr>
          <p:txBody>
            <a:bodyPr/>
            <a:lstStyle/>
            <a:p>
              <a:endParaRPr lang="en-US"/>
            </a:p>
          </p:txBody>
        </p:sp>
        <p:sp>
          <p:nvSpPr>
            <p:cNvPr id="561185" name="Rectangle 33"/>
            <p:cNvSpPr>
              <a:spLocks noChangeArrowheads="1"/>
            </p:cNvSpPr>
            <p:nvPr/>
          </p:nvSpPr>
          <p:spPr bwMode="auto">
            <a:xfrm>
              <a:off x="2840" y="1935"/>
              <a:ext cx="357" cy="83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r>
                <a:rPr lang="en-US" sz="1400" b="1" dirty="0">
                  <a:solidFill>
                    <a:srgbClr val="000000"/>
                  </a:solidFill>
                  <a:latin typeface="Times" pitchFamily="18" charset="0"/>
                </a:rPr>
                <a:t>Block 3</a:t>
              </a:r>
              <a:endParaRPr lang="en-US" sz="1400" dirty="0">
                <a:solidFill>
                  <a:srgbClr val="000000"/>
                </a:solidFill>
              </a:endParaRPr>
            </a:p>
          </p:txBody>
        </p:sp>
      </p:grpSp>
      <p:sp>
        <p:nvSpPr>
          <p:cNvPr id="561187" name="Line 35"/>
          <p:cNvSpPr>
            <a:spLocks noChangeShapeType="1"/>
          </p:cNvSpPr>
          <p:nvPr/>
        </p:nvSpPr>
        <p:spPr bwMode="auto">
          <a:xfrm>
            <a:off x="5463942" y="1911266"/>
            <a:ext cx="0" cy="199115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61188" name="Line 36"/>
          <p:cNvSpPr>
            <a:spLocks noChangeShapeType="1"/>
          </p:cNvSpPr>
          <p:nvPr/>
        </p:nvSpPr>
        <p:spPr bwMode="auto">
          <a:xfrm>
            <a:off x="5447895" y="4780998"/>
            <a:ext cx="0" cy="138246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61189" name="Text Box 37"/>
          <p:cNvSpPr txBox="1">
            <a:spLocks noChangeArrowheads="1"/>
          </p:cNvSpPr>
          <p:nvPr/>
        </p:nvSpPr>
        <p:spPr bwMode="auto">
          <a:xfrm>
            <a:off x="5133642" y="4020139"/>
            <a:ext cx="549608" cy="825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eaLnBrk="0" hangingPunct="0">
              <a:spcBef>
                <a:spcPct val="50000"/>
              </a:spcBef>
            </a:pPr>
            <a:r>
              <a:rPr lang="en-US" sz="2400" b="1">
                <a:latin typeface="SegoeBook" pitchFamily="68" charset="0"/>
              </a:rPr>
              <a:t>Time</a:t>
            </a:r>
          </a:p>
        </p:txBody>
      </p:sp>
      <p:sp>
        <p:nvSpPr>
          <p:cNvPr id="561190" name="Text Box 38"/>
          <p:cNvSpPr txBox="1">
            <a:spLocks noChangeArrowheads="1"/>
          </p:cNvSpPr>
          <p:nvPr/>
        </p:nvSpPr>
        <p:spPr bwMode="auto">
          <a:xfrm>
            <a:off x="4300538" y="1295400"/>
            <a:ext cx="1131310" cy="581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sz="1600" b="1" dirty="0">
                <a:latin typeface="SegoeBook" pitchFamily="68" charset="0"/>
              </a:rPr>
              <a:t>Single Threaded</a:t>
            </a:r>
          </a:p>
        </p:txBody>
      </p:sp>
      <p:sp>
        <p:nvSpPr>
          <p:cNvPr id="561192" name="Line 40"/>
          <p:cNvSpPr>
            <a:spLocks noChangeShapeType="1"/>
          </p:cNvSpPr>
          <p:nvPr/>
        </p:nvSpPr>
        <p:spPr bwMode="auto">
          <a:xfrm>
            <a:off x="4651375" y="1923094"/>
            <a:ext cx="4351338" cy="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61195" name="Rectangle 43"/>
          <p:cNvSpPr>
            <a:spLocks noChangeArrowheads="1"/>
          </p:cNvSpPr>
          <p:nvPr/>
        </p:nvSpPr>
        <p:spPr bwMode="auto">
          <a:xfrm>
            <a:off x="6407413" y="2033700"/>
            <a:ext cx="1336" cy="27520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solidFill>
                <a:srgbClr val="000000"/>
              </a:solidFill>
            </a:endParaRPr>
          </a:p>
        </p:txBody>
      </p:sp>
      <p:sp>
        <p:nvSpPr>
          <p:cNvPr id="561196" name="AutoShape 44"/>
          <p:cNvSpPr>
            <a:spLocks noChangeArrowheads="1"/>
          </p:cNvSpPr>
          <p:nvPr/>
        </p:nvSpPr>
        <p:spPr bwMode="auto">
          <a:xfrm>
            <a:off x="5943678" y="1928836"/>
            <a:ext cx="833919" cy="256789"/>
          </a:xfrm>
          <a:prstGeom prst="roundRect">
            <a:avLst>
              <a:gd name="adj" fmla="val 24671"/>
            </a:avLst>
          </a:prstGeom>
          <a:solidFill>
            <a:srgbClr val="04E4FC"/>
          </a:solidFill>
          <a:ln w="11113">
            <a:solidFill>
              <a:srgbClr val="000000"/>
            </a:solidFill>
            <a:round/>
            <a:headEnd/>
            <a:tailEnd/>
          </a:ln>
        </p:spPr>
        <p:txBody>
          <a:bodyPr/>
          <a:lstStyle/>
          <a:p>
            <a:endParaRPr lang="en-US"/>
          </a:p>
        </p:txBody>
      </p:sp>
      <p:sp>
        <p:nvSpPr>
          <p:cNvPr id="561197" name="Rectangle 45"/>
          <p:cNvSpPr>
            <a:spLocks noChangeArrowheads="1"/>
          </p:cNvSpPr>
          <p:nvPr/>
        </p:nvSpPr>
        <p:spPr bwMode="auto">
          <a:xfrm>
            <a:off x="6056983" y="1977943"/>
            <a:ext cx="619048" cy="215444"/>
          </a:xfrm>
          <a:prstGeom prst="rect">
            <a:avLst/>
          </a:prstGeom>
          <a:solidFill>
            <a:srgbClr val="04E4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r>
              <a:rPr lang="en-US" sz="1400" b="1" dirty="0">
                <a:solidFill>
                  <a:srgbClr val="000000"/>
                </a:solidFill>
                <a:latin typeface="Times" pitchFamily="18" charset="0"/>
              </a:rPr>
              <a:t>Block 1</a:t>
            </a:r>
            <a:endParaRPr lang="en-US" sz="1400" dirty="0">
              <a:solidFill>
                <a:srgbClr val="000000"/>
              </a:solidFill>
            </a:endParaRPr>
          </a:p>
        </p:txBody>
      </p:sp>
      <p:grpSp>
        <p:nvGrpSpPr>
          <p:cNvPr id="561199" name="Group 47"/>
          <p:cNvGrpSpPr>
            <a:grpSpLocks/>
          </p:cNvGrpSpPr>
          <p:nvPr/>
        </p:nvGrpSpPr>
        <p:grpSpPr bwMode="auto">
          <a:xfrm>
            <a:off x="5943678" y="2211607"/>
            <a:ext cx="833917" cy="378534"/>
            <a:chOff x="2649" y="1839"/>
            <a:chExt cx="624" cy="740"/>
          </a:xfrm>
        </p:grpSpPr>
        <p:sp>
          <p:nvSpPr>
            <p:cNvPr id="561200" name="Rectangle 48"/>
            <p:cNvSpPr>
              <a:spLocks noChangeArrowheads="1"/>
            </p:cNvSpPr>
            <p:nvPr/>
          </p:nvSpPr>
          <p:spPr bwMode="auto">
            <a:xfrm>
              <a:off x="2996" y="2043"/>
              <a:ext cx="1" cy="53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solidFill>
                  <a:srgbClr val="000000"/>
                </a:solidFill>
              </a:endParaRPr>
            </a:p>
          </p:txBody>
        </p:sp>
        <p:sp>
          <p:nvSpPr>
            <p:cNvPr id="561201" name="AutoShape 49"/>
            <p:cNvSpPr>
              <a:spLocks noChangeArrowheads="1"/>
            </p:cNvSpPr>
            <p:nvPr/>
          </p:nvSpPr>
          <p:spPr bwMode="auto">
            <a:xfrm>
              <a:off x="2649" y="1839"/>
              <a:ext cx="624" cy="502"/>
            </a:xfrm>
            <a:prstGeom prst="roundRect">
              <a:avLst>
                <a:gd name="adj" fmla="val 24671"/>
              </a:avLst>
            </a:prstGeom>
            <a:solidFill>
              <a:schemeClr val="bg1"/>
            </a:solidFill>
            <a:ln w="11113">
              <a:solidFill>
                <a:srgbClr val="000000"/>
              </a:solidFill>
              <a:round/>
              <a:headEnd/>
              <a:tailEnd/>
            </a:ln>
          </p:spPr>
          <p:txBody>
            <a:bodyPr/>
            <a:lstStyle/>
            <a:p>
              <a:endParaRPr lang="en-US"/>
            </a:p>
          </p:txBody>
        </p:sp>
        <p:sp>
          <p:nvSpPr>
            <p:cNvPr id="561202" name="Rectangle 50"/>
            <p:cNvSpPr>
              <a:spLocks noChangeArrowheads="1"/>
            </p:cNvSpPr>
            <p:nvPr/>
          </p:nvSpPr>
          <p:spPr bwMode="auto">
            <a:xfrm>
              <a:off x="2734" y="1935"/>
              <a:ext cx="463" cy="421"/>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r>
                <a:rPr lang="en-US" sz="1400" b="1" dirty="0">
                  <a:solidFill>
                    <a:srgbClr val="000000"/>
                  </a:solidFill>
                  <a:latin typeface="Times" pitchFamily="18" charset="0"/>
                </a:rPr>
                <a:t>Block 3</a:t>
              </a:r>
              <a:endParaRPr lang="en-US" sz="1400" dirty="0">
                <a:solidFill>
                  <a:srgbClr val="000000"/>
                </a:solidFill>
              </a:endParaRPr>
            </a:p>
          </p:txBody>
        </p:sp>
      </p:grpSp>
      <p:sp>
        <p:nvSpPr>
          <p:cNvPr id="561206" name="AutoShape 54"/>
          <p:cNvSpPr>
            <a:spLocks noChangeArrowheads="1"/>
          </p:cNvSpPr>
          <p:nvPr/>
        </p:nvSpPr>
        <p:spPr bwMode="auto">
          <a:xfrm>
            <a:off x="5943600" y="2494379"/>
            <a:ext cx="833997" cy="256789"/>
          </a:xfrm>
          <a:prstGeom prst="roundRect">
            <a:avLst>
              <a:gd name="adj" fmla="val 24671"/>
            </a:avLst>
          </a:prstGeom>
          <a:solidFill>
            <a:schemeClr val="bg1"/>
          </a:solidFill>
          <a:ln w="11113">
            <a:solidFill>
              <a:srgbClr val="000000"/>
            </a:solidFill>
            <a:round/>
            <a:headEnd/>
            <a:tailEnd/>
          </a:ln>
        </p:spPr>
        <p:txBody>
          <a:bodyPr/>
          <a:lstStyle/>
          <a:p>
            <a:endParaRPr lang="en-US"/>
          </a:p>
        </p:txBody>
      </p:sp>
      <p:sp>
        <p:nvSpPr>
          <p:cNvPr id="561207" name="Rectangle 55"/>
          <p:cNvSpPr>
            <a:spLocks noChangeArrowheads="1"/>
          </p:cNvSpPr>
          <p:nvPr/>
        </p:nvSpPr>
        <p:spPr bwMode="auto">
          <a:xfrm>
            <a:off x="6056983" y="2543486"/>
            <a:ext cx="619048"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pPr eaLnBrk="0" hangingPunct="0"/>
            <a:r>
              <a:rPr lang="en-US" sz="1400" b="1" dirty="0">
                <a:solidFill>
                  <a:srgbClr val="000000"/>
                </a:solidFill>
                <a:latin typeface="Times" pitchFamily="18" charset="0"/>
              </a:rPr>
              <a:t>Block 3</a:t>
            </a:r>
          </a:p>
        </p:txBody>
      </p:sp>
      <p:sp>
        <p:nvSpPr>
          <p:cNvPr id="561212" name="Line 60"/>
          <p:cNvSpPr>
            <a:spLocks noChangeShapeType="1"/>
          </p:cNvSpPr>
          <p:nvPr/>
        </p:nvSpPr>
        <p:spPr bwMode="auto">
          <a:xfrm>
            <a:off x="6144141" y="2180029"/>
            <a:ext cx="2858572" cy="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61213" name="Line 61"/>
          <p:cNvSpPr>
            <a:spLocks noChangeShapeType="1"/>
          </p:cNvSpPr>
          <p:nvPr/>
        </p:nvSpPr>
        <p:spPr bwMode="auto">
          <a:xfrm>
            <a:off x="6144141" y="2480025"/>
            <a:ext cx="2858572" cy="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61214" name="Line 62"/>
          <p:cNvSpPr>
            <a:spLocks noChangeShapeType="1"/>
          </p:cNvSpPr>
          <p:nvPr/>
        </p:nvSpPr>
        <p:spPr bwMode="auto">
          <a:xfrm>
            <a:off x="6144141" y="2745573"/>
            <a:ext cx="2858572" cy="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61215" name="Line 63"/>
          <p:cNvSpPr>
            <a:spLocks noChangeShapeType="1"/>
          </p:cNvSpPr>
          <p:nvPr/>
        </p:nvSpPr>
        <p:spPr bwMode="auto">
          <a:xfrm>
            <a:off x="6144141" y="4124982"/>
            <a:ext cx="2858572" cy="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61216" name="Line 64"/>
          <p:cNvSpPr>
            <a:spLocks noChangeShapeType="1"/>
          </p:cNvSpPr>
          <p:nvPr/>
        </p:nvSpPr>
        <p:spPr bwMode="auto">
          <a:xfrm flipV="1">
            <a:off x="4711513" y="6196250"/>
            <a:ext cx="1413918" cy="17225"/>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61217" name="Text Box 65"/>
          <p:cNvSpPr txBox="1">
            <a:spLocks noChangeArrowheads="1"/>
          </p:cNvSpPr>
          <p:nvPr/>
        </p:nvSpPr>
        <p:spPr bwMode="auto">
          <a:xfrm>
            <a:off x="6078657" y="1374775"/>
            <a:ext cx="2924056" cy="335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sz="1600" b="1">
                <a:latin typeface="SegoeBook" pitchFamily="68" charset="0"/>
              </a:rPr>
              <a:t>Thr1      Thr2    Thr3    Thr4</a:t>
            </a:r>
          </a:p>
        </p:txBody>
      </p:sp>
      <p:grpSp>
        <p:nvGrpSpPr>
          <p:cNvPr id="561218" name="Group 66"/>
          <p:cNvGrpSpPr>
            <a:grpSpLocks/>
          </p:cNvGrpSpPr>
          <p:nvPr/>
        </p:nvGrpSpPr>
        <p:grpSpPr bwMode="auto">
          <a:xfrm>
            <a:off x="7567413" y="2464236"/>
            <a:ext cx="654839" cy="1632039"/>
            <a:chOff x="4249" y="1832"/>
            <a:chExt cx="490" cy="502"/>
          </a:xfrm>
        </p:grpSpPr>
        <p:sp>
          <p:nvSpPr>
            <p:cNvPr id="561219" name="AutoShape 67"/>
            <p:cNvSpPr>
              <a:spLocks noChangeArrowheads="1"/>
            </p:cNvSpPr>
            <p:nvPr/>
          </p:nvSpPr>
          <p:spPr bwMode="auto">
            <a:xfrm>
              <a:off x="4249" y="1832"/>
              <a:ext cx="490" cy="502"/>
            </a:xfrm>
            <a:prstGeom prst="roundRect">
              <a:avLst>
                <a:gd name="adj" fmla="val 24671"/>
              </a:avLst>
            </a:prstGeom>
            <a:solidFill>
              <a:srgbClr val="9966FF"/>
            </a:solidFill>
            <a:ln w="11113">
              <a:solidFill>
                <a:srgbClr val="000000"/>
              </a:solidFill>
              <a:round/>
              <a:headEnd/>
              <a:tailEnd/>
            </a:ln>
          </p:spPr>
          <p:txBody>
            <a:bodyPr/>
            <a:lstStyle/>
            <a:p>
              <a:endParaRPr lang="en-US"/>
            </a:p>
          </p:txBody>
        </p:sp>
        <p:sp>
          <p:nvSpPr>
            <p:cNvPr id="561220" name="Rectangle 68"/>
            <p:cNvSpPr>
              <a:spLocks noChangeArrowheads="1"/>
            </p:cNvSpPr>
            <p:nvPr/>
          </p:nvSpPr>
          <p:spPr bwMode="auto">
            <a:xfrm>
              <a:off x="4308" y="1934"/>
              <a:ext cx="425" cy="131"/>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eaLnBrk="0" hangingPunct="0"/>
              <a:r>
                <a:rPr lang="en-US" sz="1400" b="1">
                  <a:solidFill>
                    <a:srgbClr val="000000"/>
                  </a:solidFill>
                  <a:latin typeface="Times" pitchFamily="18" charset="0"/>
                </a:rPr>
                <a:t>Block 2</a:t>
              </a:r>
              <a:br>
                <a:rPr lang="en-US" sz="1400" b="1">
                  <a:solidFill>
                    <a:srgbClr val="000000"/>
                  </a:solidFill>
                  <a:latin typeface="Times" pitchFamily="18" charset="0"/>
                </a:rPr>
              </a:br>
              <a:r>
                <a:rPr lang="en-US" sz="1400" b="1">
                  <a:solidFill>
                    <a:srgbClr val="000000"/>
                  </a:solidFill>
                  <a:latin typeface="Times" pitchFamily="18" charset="0"/>
                </a:rPr>
                <a:t>Task 2</a:t>
              </a:r>
            </a:p>
          </p:txBody>
        </p:sp>
      </p:grpSp>
      <p:grpSp>
        <p:nvGrpSpPr>
          <p:cNvPr id="561222" name="Group 70"/>
          <p:cNvGrpSpPr>
            <a:grpSpLocks/>
          </p:cNvGrpSpPr>
          <p:nvPr/>
        </p:nvGrpSpPr>
        <p:grpSpPr bwMode="auto">
          <a:xfrm>
            <a:off x="6841744" y="2185770"/>
            <a:ext cx="669539" cy="821043"/>
            <a:chOff x="3523" y="1845"/>
            <a:chExt cx="489" cy="502"/>
          </a:xfrm>
        </p:grpSpPr>
        <p:sp>
          <p:nvSpPr>
            <p:cNvPr id="561223" name="AutoShape 71"/>
            <p:cNvSpPr>
              <a:spLocks noChangeArrowheads="1"/>
            </p:cNvSpPr>
            <p:nvPr/>
          </p:nvSpPr>
          <p:spPr bwMode="auto">
            <a:xfrm>
              <a:off x="3523" y="1845"/>
              <a:ext cx="489" cy="502"/>
            </a:xfrm>
            <a:prstGeom prst="roundRect">
              <a:avLst>
                <a:gd name="adj" fmla="val 24671"/>
              </a:avLst>
            </a:prstGeom>
            <a:solidFill>
              <a:srgbClr val="9966FF"/>
            </a:solidFill>
            <a:ln w="11113">
              <a:solidFill>
                <a:srgbClr val="000000"/>
              </a:solidFill>
              <a:round/>
              <a:headEnd/>
              <a:tailEnd/>
            </a:ln>
          </p:spPr>
          <p:txBody>
            <a:bodyPr/>
            <a:lstStyle/>
            <a:p>
              <a:endParaRPr lang="en-US"/>
            </a:p>
          </p:txBody>
        </p:sp>
        <p:sp>
          <p:nvSpPr>
            <p:cNvPr id="561224" name="Rectangle 72"/>
            <p:cNvSpPr>
              <a:spLocks noChangeArrowheads="1"/>
            </p:cNvSpPr>
            <p:nvPr/>
          </p:nvSpPr>
          <p:spPr bwMode="auto">
            <a:xfrm>
              <a:off x="3577" y="1934"/>
              <a:ext cx="414" cy="261"/>
            </a:xfrm>
            <a:prstGeom prst="rect">
              <a:avLst/>
            </a:prstGeom>
            <a:noFill/>
            <a:ln>
              <a:noFill/>
            </a:ln>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400" b="1" dirty="0">
                  <a:solidFill>
                    <a:srgbClr val="000000"/>
                  </a:solidFill>
                  <a:latin typeface="Times" pitchFamily="18" charset="0"/>
                </a:rPr>
                <a:t>Block 2</a:t>
              </a:r>
              <a:br>
                <a:rPr lang="en-US" sz="1400" b="1" dirty="0">
                  <a:solidFill>
                    <a:srgbClr val="000000"/>
                  </a:solidFill>
                  <a:latin typeface="Times" pitchFamily="18" charset="0"/>
                </a:rPr>
              </a:br>
              <a:r>
                <a:rPr lang="en-US" sz="1400" b="1" dirty="0">
                  <a:solidFill>
                    <a:srgbClr val="000000"/>
                  </a:solidFill>
                  <a:latin typeface="Times" pitchFamily="18" charset="0"/>
                </a:rPr>
                <a:t>Task 1</a:t>
              </a:r>
            </a:p>
          </p:txBody>
        </p:sp>
      </p:grpSp>
      <p:grpSp>
        <p:nvGrpSpPr>
          <p:cNvPr id="561226" name="Group 74"/>
          <p:cNvGrpSpPr>
            <a:grpSpLocks/>
          </p:cNvGrpSpPr>
          <p:nvPr/>
        </p:nvGrpSpPr>
        <p:grpSpPr bwMode="auto">
          <a:xfrm>
            <a:off x="8331837" y="2759926"/>
            <a:ext cx="670876" cy="1042093"/>
            <a:chOff x="4270" y="3263"/>
            <a:chExt cx="490" cy="502"/>
          </a:xfrm>
        </p:grpSpPr>
        <p:sp>
          <p:nvSpPr>
            <p:cNvPr id="561227" name="AutoShape 75"/>
            <p:cNvSpPr>
              <a:spLocks noChangeArrowheads="1"/>
            </p:cNvSpPr>
            <p:nvPr/>
          </p:nvSpPr>
          <p:spPr bwMode="auto">
            <a:xfrm>
              <a:off x="4270" y="3263"/>
              <a:ext cx="490" cy="502"/>
            </a:xfrm>
            <a:prstGeom prst="roundRect">
              <a:avLst>
                <a:gd name="adj" fmla="val 24671"/>
              </a:avLst>
            </a:prstGeom>
            <a:solidFill>
              <a:srgbClr val="9966FF"/>
            </a:solidFill>
            <a:ln w="11113">
              <a:solidFill>
                <a:srgbClr val="000000"/>
              </a:solidFill>
              <a:round/>
              <a:headEnd/>
              <a:tailEnd/>
            </a:ln>
          </p:spPr>
          <p:txBody>
            <a:bodyPr/>
            <a:lstStyle/>
            <a:p>
              <a:endParaRPr lang="en-US"/>
            </a:p>
          </p:txBody>
        </p:sp>
        <p:sp>
          <p:nvSpPr>
            <p:cNvPr id="561228" name="Rectangle 76"/>
            <p:cNvSpPr>
              <a:spLocks noChangeArrowheads="1"/>
            </p:cNvSpPr>
            <p:nvPr/>
          </p:nvSpPr>
          <p:spPr bwMode="auto">
            <a:xfrm>
              <a:off x="4329" y="3365"/>
              <a:ext cx="414" cy="20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eaLnBrk="0" hangingPunct="0"/>
              <a:r>
                <a:rPr lang="en-US" sz="1400" b="1">
                  <a:solidFill>
                    <a:srgbClr val="000000"/>
                  </a:solidFill>
                  <a:latin typeface="Times" pitchFamily="18" charset="0"/>
                </a:rPr>
                <a:t>Block 2</a:t>
              </a:r>
              <a:br>
                <a:rPr lang="en-US" sz="1400" b="1">
                  <a:solidFill>
                    <a:srgbClr val="000000"/>
                  </a:solidFill>
                  <a:latin typeface="Times" pitchFamily="18" charset="0"/>
                </a:rPr>
              </a:br>
              <a:r>
                <a:rPr lang="en-US" sz="1400" b="1">
                  <a:solidFill>
                    <a:srgbClr val="000000"/>
                  </a:solidFill>
                  <a:latin typeface="Times" pitchFamily="18" charset="0"/>
                </a:rPr>
                <a:t>Task 3</a:t>
              </a:r>
            </a:p>
          </p:txBody>
        </p:sp>
      </p:grpSp>
      <p:sp>
        <p:nvSpPr>
          <p:cNvPr id="561230" name="AutoShape 78"/>
          <p:cNvSpPr>
            <a:spLocks/>
          </p:cNvSpPr>
          <p:nvPr/>
        </p:nvSpPr>
        <p:spPr bwMode="auto">
          <a:xfrm>
            <a:off x="6144141" y="4146513"/>
            <a:ext cx="140323" cy="2008111"/>
          </a:xfrm>
          <a:prstGeom prst="rightBrace">
            <a:avLst>
              <a:gd name="adj1" fmla="val 111032"/>
              <a:gd name="adj2" fmla="val 50000"/>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61231" name="Text Box 79"/>
          <p:cNvSpPr txBox="1">
            <a:spLocks noChangeArrowheads="1"/>
          </p:cNvSpPr>
          <p:nvPr/>
        </p:nvSpPr>
        <p:spPr bwMode="auto">
          <a:xfrm>
            <a:off x="6332574" y="4938849"/>
            <a:ext cx="1399217" cy="701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sz="2000" dirty="0">
                <a:solidFill>
                  <a:srgbClr val="C00000"/>
                </a:solidFill>
                <a:latin typeface="SegoeBook" pitchFamily="68" charset="0"/>
              </a:rPr>
              <a:t>Time Saved</a:t>
            </a:r>
          </a:p>
        </p:txBody>
      </p:sp>
      <p:grpSp>
        <p:nvGrpSpPr>
          <p:cNvPr id="561237" name="Group 85"/>
          <p:cNvGrpSpPr>
            <a:grpSpLocks/>
          </p:cNvGrpSpPr>
          <p:nvPr/>
        </p:nvGrpSpPr>
        <p:grpSpPr bwMode="auto">
          <a:xfrm>
            <a:off x="6056313" y="2700338"/>
            <a:ext cx="2670175" cy="1484312"/>
            <a:chOff x="3519" y="1742"/>
            <a:chExt cx="1996" cy="935"/>
          </a:xfrm>
        </p:grpSpPr>
        <p:sp>
          <p:nvSpPr>
            <p:cNvPr id="561232" name="Line 80"/>
            <p:cNvSpPr>
              <a:spLocks noChangeShapeType="1"/>
            </p:cNvSpPr>
            <p:nvPr/>
          </p:nvSpPr>
          <p:spPr bwMode="auto">
            <a:xfrm>
              <a:off x="3859" y="1742"/>
              <a:ext cx="0" cy="92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61233" name="Rectangle 81"/>
            <p:cNvSpPr>
              <a:spLocks noChangeArrowheads="1"/>
            </p:cNvSpPr>
            <p:nvPr/>
          </p:nvSpPr>
          <p:spPr bwMode="auto">
            <a:xfrm rot="5400000">
              <a:off x="3467" y="2081"/>
              <a:ext cx="446"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lang="en-US" sz="2400" b="1">
                  <a:latin typeface="SegoeBook" pitchFamily="68" charset="0"/>
                </a:rPr>
                <a:t>Idle</a:t>
              </a:r>
            </a:p>
          </p:txBody>
        </p:sp>
        <p:sp>
          <p:nvSpPr>
            <p:cNvPr id="561234" name="Line 82"/>
            <p:cNvSpPr>
              <a:spLocks noChangeShapeType="1"/>
            </p:cNvSpPr>
            <p:nvPr/>
          </p:nvSpPr>
          <p:spPr bwMode="auto">
            <a:xfrm flipH="1">
              <a:off x="4390" y="1915"/>
              <a:ext cx="1" cy="73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61235" name="Rectangle 83"/>
            <p:cNvSpPr>
              <a:spLocks noChangeArrowheads="1"/>
            </p:cNvSpPr>
            <p:nvPr/>
          </p:nvSpPr>
          <p:spPr bwMode="auto">
            <a:xfrm rot="5400000">
              <a:off x="4000" y="2080"/>
              <a:ext cx="446"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lang="en-US" sz="2400" b="1" dirty="0">
                  <a:latin typeface="SegoeBook" pitchFamily="68" charset="0"/>
                </a:rPr>
                <a:t>Idle</a:t>
              </a:r>
            </a:p>
          </p:txBody>
        </p:sp>
        <p:sp>
          <p:nvSpPr>
            <p:cNvPr id="561236" name="Line 84"/>
            <p:cNvSpPr>
              <a:spLocks noChangeShapeType="1"/>
            </p:cNvSpPr>
            <p:nvPr/>
          </p:nvSpPr>
          <p:spPr bwMode="auto">
            <a:xfrm>
              <a:off x="5515" y="2476"/>
              <a:ext cx="0" cy="201"/>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sp>
        <p:nvSpPr>
          <p:cNvPr id="81" name="Rectangle 80"/>
          <p:cNvSpPr/>
          <p:nvPr/>
        </p:nvSpPr>
        <p:spPr>
          <a:xfrm>
            <a:off x="76200" y="6513129"/>
            <a:ext cx="1928733" cy="261610"/>
          </a:xfrm>
          <a:prstGeom prst="rect">
            <a:avLst/>
          </a:prstGeom>
        </p:spPr>
        <p:txBody>
          <a:bodyPr wrap="none">
            <a:spAutoFit/>
          </a:bodyPr>
          <a:lstStyle/>
          <a:p>
            <a:r>
              <a:rPr lang="en-US" sz="1100" dirty="0"/>
              <a:t>Includes material from IOMPP</a:t>
            </a:r>
          </a:p>
        </p:txBody>
      </p:sp>
      <p:sp>
        <p:nvSpPr>
          <p:cNvPr id="82" name="Rectangle 81"/>
          <p:cNvSpPr/>
          <p:nvPr/>
        </p:nvSpPr>
        <p:spPr>
          <a:xfrm>
            <a:off x="76200" y="2073275"/>
            <a:ext cx="4191000" cy="3108543"/>
          </a:xfrm>
          <a:prstGeom prst="rect">
            <a:avLst/>
          </a:prstGeom>
          <a:solidFill>
            <a:schemeClr val="bg1">
              <a:lumMod val="95000"/>
            </a:schemeClr>
          </a:solidFill>
          <a:ln>
            <a:solidFill>
              <a:schemeClr val="tx1"/>
            </a:solidFill>
          </a:ln>
        </p:spPr>
        <p:txBody>
          <a:bodyPr wrap="square">
            <a:spAutoFit/>
          </a:bodyPr>
          <a:lstStyle/>
          <a:p>
            <a:r>
              <a:rPr lang="en-US" sz="1600" dirty="0">
                <a:solidFill>
                  <a:srgbClr val="0000FF"/>
                </a:solidFill>
                <a:latin typeface="Consolas" pitchFamily="49" charset="0"/>
                <a:cs typeface="Consolas" pitchFamily="49" charset="0"/>
              </a:rPr>
              <a:t>#pragma</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omp</a:t>
            </a:r>
            <a:r>
              <a:rPr lang="en-US" sz="1600" dirty="0">
                <a:solidFill>
                  <a:prstClr val="black"/>
                </a:solidFill>
                <a:latin typeface="Consolas" pitchFamily="49" charset="0"/>
                <a:cs typeface="Consolas" pitchFamily="49" charset="0"/>
              </a:rPr>
              <a:t> parallel</a:t>
            </a:r>
          </a:p>
          <a:p>
            <a:r>
              <a:rPr lang="en-US" sz="1600" dirty="0">
                <a:solidFill>
                  <a:prstClr val="black"/>
                </a:solidFill>
                <a:latin typeface="Consolas" pitchFamily="49" charset="0"/>
                <a:cs typeface="Consolas" pitchFamily="49" charset="0"/>
              </a:rPr>
              <a:t>{</a:t>
            </a:r>
          </a:p>
          <a:p>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#pragma</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omp</a:t>
            </a:r>
            <a:r>
              <a:rPr lang="en-US" sz="1600" dirty="0">
                <a:solidFill>
                  <a:prstClr val="black"/>
                </a:solidFill>
                <a:latin typeface="Consolas" pitchFamily="49" charset="0"/>
                <a:cs typeface="Consolas" pitchFamily="49" charset="0"/>
              </a:rPr>
              <a:t> single</a:t>
            </a:r>
          </a:p>
          <a:p>
            <a:r>
              <a:rPr lang="en-US" sz="1600" dirty="0">
                <a:solidFill>
                  <a:prstClr val="black"/>
                </a:solidFill>
                <a:latin typeface="Consolas" pitchFamily="49" charset="0"/>
                <a:cs typeface="Consolas" pitchFamily="49" charset="0"/>
              </a:rPr>
              <a:t>   {  </a:t>
            </a:r>
            <a:r>
              <a:rPr lang="en-US" sz="1600" dirty="0">
                <a:solidFill>
                  <a:srgbClr val="008000"/>
                </a:solidFill>
                <a:latin typeface="Consolas" pitchFamily="49" charset="0"/>
                <a:cs typeface="Consolas" pitchFamily="49" charset="0"/>
              </a:rPr>
              <a:t>// block 1</a:t>
            </a:r>
          </a:p>
          <a:p>
            <a:r>
              <a:rPr lang="en-US" sz="1600" dirty="0">
                <a:solidFill>
                  <a:prstClr val="black"/>
                </a:solidFill>
                <a:latin typeface="Consolas" pitchFamily="49" charset="0"/>
                <a:cs typeface="Consolas" pitchFamily="49" charset="0"/>
              </a:rPr>
              <a:t>      node *p = </a:t>
            </a:r>
            <a:r>
              <a:rPr lang="en-US" sz="1600" dirty="0" err="1">
                <a:solidFill>
                  <a:prstClr val="black"/>
                </a:solidFill>
                <a:latin typeface="Consolas" pitchFamily="49" charset="0"/>
                <a:cs typeface="Consolas" pitchFamily="49" charset="0"/>
              </a:rPr>
              <a:t>head_of_list</a:t>
            </a:r>
            <a:r>
              <a:rPr lang="en-US" sz="1600" dirty="0">
                <a:solidFill>
                  <a:prstClr val="black"/>
                </a:solidFill>
                <a:latin typeface="Consolas" pitchFamily="49" charset="0"/>
                <a:cs typeface="Consolas" pitchFamily="49" charset="0"/>
              </a:rPr>
              <a:t>;</a:t>
            </a:r>
          </a:p>
          <a:p>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while</a:t>
            </a:r>
            <a:r>
              <a:rPr lang="en-US" sz="1600" dirty="0">
                <a:solidFill>
                  <a:prstClr val="black"/>
                </a:solidFill>
                <a:latin typeface="Consolas" pitchFamily="49" charset="0"/>
                <a:cs typeface="Consolas" pitchFamily="49" charset="0"/>
              </a:rPr>
              <a:t> (p) {  </a:t>
            </a:r>
            <a:r>
              <a:rPr lang="en-US" sz="1600" dirty="0">
                <a:solidFill>
                  <a:srgbClr val="008000"/>
                </a:solidFill>
                <a:latin typeface="Consolas" pitchFamily="49" charset="0"/>
                <a:cs typeface="Consolas" pitchFamily="49" charset="0"/>
              </a:rPr>
              <a:t>//block 2</a:t>
            </a:r>
          </a:p>
          <a:p>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#pragma</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omp</a:t>
            </a:r>
            <a:r>
              <a:rPr lang="en-US" sz="1600" dirty="0">
                <a:solidFill>
                  <a:prstClr val="black"/>
                </a:solidFill>
                <a:latin typeface="Consolas" pitchFamily="49" charset="0"/>
                <a:cs typeface="Consolas" pitchFamily="49" charset="0"/>
              </a:rPr>
              <a:t> task </a:t>
            </a:r>
            <a:r>
              <a:rPr lang="en-US" sz="1600" dirty="0">
                <a:solidFill>
                  <a:srgbClr val="0000FF"/>
                </a:solidFill>
                <a:latin typeface="Consolas" pitchFamily="49" charset="0"/>
                <a:cs typeface="Consolas" pitchFamily="49" charset="0"/>
              </a:rPr>
              <a:t>private</a:t>
            </a:r>
            <a:r>
              <a:rPr lang="en-US" sz="1600" dirty="0">
                <a:solidFill>
                  <a:prstClr val="black"/>
                </a:solidFill>
                <a:latin typeface="Consolas" pitchFamily="49" charset="0"/>
                <a:cs typeface="Consolas" pitchFamily="49" charset="0"/>
              </a:rPr>
              <a:t>(p)</a:t>
            </a:r>
          </a:p>
          <a:p>
            <a:r>
              <a:rPr lang="en-US" sz="1600" dirty="0">
                <a:solidFill>
                  <a:prstClr val="black"/>
                </a:solidFill>
                <a:latin typeface="Consolas" pitchFamily="49" charset="0"/>
                <a:cs typeface="Consolas" pitchFamily="49" charset="0"/>
              </a:rPr>
              <a:t>         process(p);</a:t>
            </a:r>
          </a:p>
          <a:p>
            <a:r>
              <a:rPr lang="en-US" sz="1600" dirty="0">
                <a:solidFill>
                  <a:prstClr val="black"/>
                </a:solidFill>
                <a:latin typeface="Consolas" pitchFamily="49" charset="0"/>
                <a:cs typeface="Consolas" pitchFamily="49" charset="0"/>
              </a:rPr>
              <a:t>         p = p-&gt;next;  </a:t>
            </a:r>
            <a:r>
              <a:rPr lang="en-US" sz="1600" dirty="0">
                <a:solidFill>
                  <a:srgbClr val="008000"/>
                </a:solidFill>
                <a:latin typeface="Consolas" pitchFamily="49" charset="0"/>
                <a:cs typeface="Consolas" pitchFamily="49" charset="0"/>
              </a:rPr>
              <a:t>//block 3</a:t>
            </a:r>
          </a:p>
          <a:p>
            <a:r>
              <a:rPr lang="en-US" sz="1600" dirty="0">
                <a:solidFill>
                  <a:prstClr val="black"/>
                </a:solidFill>
                <a:latin typeface="Consolas" pitchFamily="49" charset="0"/>
                <a:cs typeface="Consolas" pitchFamily="49" charset="0"/>
              </a:rPr>
              <a:t>      }</a:t>
            </a:r>
          </a:p>
          <a:p>
            <a:r>
              <a:rPr lang="en-US" sz="1600" dirty="0">
                <a:solidFill>
                  <a:prstClr val="black"/>
                </a:solidFill>
                <a:latin typeface="Consolas" pitchFamily="49" charset="0"/>
                <a:cs typeface="Consolas" pitchFamily="49" charset="0"/>
              </a:rPr>
              <a:t>   }</a:t>
            </a:r>
          </a:p>
          <a:p>
            <a:r>
              <a:rPr lang="en-US" sz="1600" dirty="0">
                <a:solidFill>
                  <a:prstClr val="black"/>
                </a:solidFill>
                <a:latin typeface="Consolas" pitchFamily="49" charset="0"/>
                <a:cs typeface="Consolas" pitchFamily="49" charset="0"/>
              </a:rPr>
              <a:t>}</a:t>
            </a:r>
          </a:p>
        </p:txBody>
      </p:sp>
    </p:spTree>
    <p:custDataLst>
      <p:tags r:id="rId1"/>
    </p:custDataLst>
    <p:extLst>
      <p:ext uri="{BB962C8B-B14F-4D97-AF65-F5344CB8AC3E}">
        <p14:creationId xmlns:p14="http://schemas.microsoft.com/office/powerpoint/2010/main" val="302049546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z="4000" dirty="0"/>
              <a:t>Tasks: Synchronization Issues</a:t>
            </a:r>
            <a:endParaRPr lang="en-US"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39</a:t>
            </a:fld>
            <a:endParaRPr lang="en-US" altLang="en-US"/>
          </a:p>
        </p:txBody>
      </p:sp>
      <p:sp>
        <p:nvSpPr>
          <p:cNvPr id="3" name="Content Placeholder 2"/>
          <p:cNvSpPr>
            <a:spLocks noGrp="1"/>
          </p:cNvSpPr>
          <p:nvPr>
            <p:ph idx="4294967295"/>
          </p:nvPr>
        </p:nvSpPr>
        <p:spPr>
          <a:xfrm>
            <a:off x="152400" y="1143000"/>
            <a:ext cx="8229600" cy="5249863"/>
          </a:xfrm>
          <a:prstGeom prst="rect">
            <a:avLst/>
          </a:prstGeom>
        </p:spPr>
        <p:txBody>
          <a:bodyPr>
            <a:normAutofit fontScale="70000" lnSpcReduction="20000"/>
          </a:bodyPr>
          <a:lstStyle/>
          <a:p>
            <a:r>
              <a:rPr lang="en-US" sz="4000" dirty="0"/>
              <a:t>Setup:</a:t>
            </a:r>
          </a:p>
          <a:p>
            <a:pPr lvl="1"/>
            <a:r>
              <a:rPr lang="en-US" sz="4000" dirty="0"/>
              <a:t>Assume Task B specifically relies on completion of Task A</a:t>
            </a:r>
          </a:p>
          <a:p>
            <a:pPr lvl="1"/>
            <a:r>
              <a:rPr lang="en-US" sz="4000" dirty="0"/>
              <a:t>You need to be in a position to guaranteed completion of Task A before invoking the execution of Task B</a:t>
            </a:r>
          </a:p>
          <a:p>
            <a:pPr marL="0" indent="0">
              <a:buNone/>
            </a:pPr>
            <a:endParaRPr lang="en-US" sz="4000" dirty="0"/>
          </a:p>
          <a:p>
            <a:r>
              <a:rPr lang="en-US" sz="4000" dirty="0"/>
              <a:t>Tasks are guaranteed to be complete at thread or task barriers:</a:t>
            </a:r>
          </a:p>
          <a:p>
            <a:pPr lvl="1"/>
            <a:r>
              <a:rPr lang="en-US" sz="4000" dirty="0"/>
              <a:t>At the directive: </a:t>
            </a:r>
            <a:r>
              <a:rPr lang="en-US" sz="4000" b="1" dirty="0">
                <a:solidFill>
                  <a:srgbClr val="0000FF"/>
                </a:solidFill>
                <a:latin typeface="Consolas" pitchFamily="49" charset="0"/>
                <a:cs typeface="Consolas" pitchFamily="49" charset="0"/>
              </a:rPr>
              <a:t>#pragma </a:t>
            </a:r>
            <a:r>
              <a:rPr lang="en-US" sz="4000" b="1" dirty="0" err="1">
                <a:solidFill>
                  <a:srgbClr val="0000FF"/>
                </a:solidFill>
                <a:latin typeface="Consolas" pitchFamily="49" charset="0"/>
                <a:cs typeface="Consolas" pitchFamily="49" charset="0"/>
              </a:rPr>
              <a:t>omp</a:t>
            </a:r>
            <a:r>
              <a:rPr lang="en-US" sz="4000" b="1" dirty="0">
                <a:solidFill>
                  <a:srgbClr val="0000FF"/>
                </a:solidFill>
                <a:latin typeface="Consolas" pitchFamily="49" charset="0"/>
                <a:cs typeface="Consolas" pitchFamily="49" charset="0"/>
              </a:rPr>
              <a:t> barrier</a:t>
            </a:r>
          </a:p>
          <a:p>
            <a:pPr lvl="1"/>
            <a:r>
              <a:rPr lang="en-US" sz="4000" dirty="0"/>
              <a:t>At the directive: </a:t>
            </a:r>
            <a:r>
              <a:rPr lang="en-US" sz="4000" b="1" dirty="0">
                <a:solidFill>
                  <a:srgbClr val="0000FF"/>
                </a:solidFill>
                <a:latin typeface="Consolas" pitchFamily="49" charset="0"/>
                <a:cs typeface="Consolas" pitchFamily="49" charset="0"/>
              </a:rPr>
              <a:t>#pragma </a:t>
            </a:r>
            <a:r>
              <a:rPr lang="en-US" sz="4000" b="1" dirty="0" err="1">
                <a:solidFill>
                  <a:srgbClr val="0000FF"/>
                </a:solidFill>
                <a:latin typeface="Consolas" pitchFamily="49" charset="0"/>
                <a:cs typeface="Consolas" pitchFamily="49" charset="0"/>
              </a:rPr>
              <a:t>omp</a:t>
            </a:r>
            <a:r>
              <a:rPr lang="en-US" sz="4000" b="1" dirty="0">
                <a:solidFill>
                  <a:srgbClr val="0000FF"/>
                </a:solidFill>
                <a:latin typeface="Consolas" pitchFamily="49" charset="0"/>
                <a:cs typeface="Consolas" pitchFamily="49" charset="0"/>
              </a:rPr>
              <a:t> </a:t>
            </a:r>
            <a:r>
              <a:rPr lang="en-US" sz="4000" b="1" dirty="0" err="1">
                <a:solidFill>
                  <a:srgbClr val="0000FF"/>
                </a:solidFill>
                <a:latin typeface="Consolas" pitchFamily="49" charset="0"/>
                <a:cs typeface="Consolas" pitchFamily="49" charset="0"/>
              </a:rPr>
              <a:t>taskwait</a:t>
            </a:r>
            <a:endParaRPr lang="en-US" sz="4000" b="1" dirty="0">
              <a:solidFill>
                <a:srgbClr val="0000FF"/>
              </a:solidFill>
              <a:latin typeface="Consolas" pitchFamily="49" charset="0"/>
              <a:cs typeface="Consolas" pitchFamily="49" charset="0"/>
            </a:endParaRPr>
          </a:p>
        </p:txBody>
      </p:sp>
      <p:sp>
        <p:nvSpPr>
          <p:cNvPr id="5" name="Rectangle 4"/>
          <p:cNvSpPr/>
          <p:nvPr/>
        </p:nvSpPr>
        <p:spPr>
          <a:xfrm>
            <a:off x="76200" y="6513129"/>
            <a:ext cx="1928733" cy="261610"/>
          </a:xfrm>
          <a:prstGeom prst="rect">
            <a:avLst/>
          </a:prstGeom>
        </p:spPr>
        <p:txBody>
          <a:bodyPr wrap="none">
            <a:spAutoFit/>
          </a:bodyPr>
          <a:lstStyle/>
          <a:p>
            <a:r>
              <a:rPr lang="en-US" sz="1100" dirty="0"/>
              <a:t>Includes material from IOMPP</a:t>
            </a:r>
          </a:p>
        </p:txBody>
      </p:sp>
    </p:spTree>
    <p:extLst>
      <p:ext uri="{BB962C8B-B14F-4D97-AF65-F5344CB8AC3E}">
        <p14:creationId xmlns:p14="http://schemas.microsoft.com/office/powerpoint/2010/main" val="2615667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OpenMP: Target Hardware</a:t>
            </a:r>
          </a:p>
        </p:txBody>
      </p:sp>
      <p:sp>
        <p:nvSpPr>
          <p:cNvPr id="3" name="Content Placeholder 2"/>
          <p:cNvSpPr>
            <a:spLocks noGrp="1"/>
          </p:cNvSpPr>
          <p:nvPr>
            <p:ph idx="1"/>
          </p:nvPr>
        </p:nvSpPr>
        <p:spPr>
          <a:xfrm>
            <a:off x="457200" y="990600"/>
            <a:ext cx="5638800" cy="5334000"/>
          </a:xfrm>
        </p:spPr>
        <p:txBody>
          <a:bodyPr>
            <a:normAutofit fontScale="92500" lnSpcReduction="20000"/>
          </a:bodyPr>
          <a:lstStyle/>
          <a:p>
            <a:r>
              <a:rPr lang="en-US" sz="2400" dirty="0"/>
              <a:t>CUDA: targeted parallelism on the GPU</a:t>
            </a:r>
          </a:p>
          <a:p>
            <a:endParaRPr lang="en-US" sz="2400" dirty="0"/>
          </a:p>
          <a:p>
            <a:r>
              <a:rPr lang="en-US" sz="2400" dirty="0"/>
              <a:t>MPI: targeted parallelism on a cluster (distributed computing)</a:t>
            </a:r>
          </a:p>
          <a:p>
            <a:pPr lvl="1"/>
            <a:r>
              <a:rPr lang="en-US" sz="2000" dirty="0"/>
              <a:t>Note that MPI implementation can handle transparently a SMP architecture such as a workstation with two </a:t>
            </a:r>
            <a:r>
              <a:rPr lang="en-US" sz="2000" dirty="0" err="1"/>
              <a:t>hexcore</a:t>
            </a:r>
            <a:r>
              <a:rPr lang="en-US" sz="2000" dirty="0"/>
              <a:t> CPUs that use a large amount of shared memory </a:t>
            </a:r>
          </a:p>
          <a:p>
            <a:pPr lvl="1"/>
            <a:endParaRPr lang="en-US" sz="2000" dirty="0"/>
          </a:p>
          <a:p>
            <a:r>
              <a:rPr lang="en-US" sz="2400" dirty="0"/>
              <a:t>OpenMP: targets parallelism on SMP architectures</a:t>
            </a:r>
          </a:p>
          <a:p>
            <a:pPr lvl="1"/>
            <a:r>
              <a:rPr lang="en-US" sz="2000" dirty="0"/>
              <a:t>Handy when </a:t>
            </a:r>
          </a:p>
          <a:p>
            <a:pPr lvl="2"/>
            <a:r>
              <a:rPr lang="en-US" sz="1700" dirty="0"/>
              <a:t>You have a machine that has 12 cores, probably 24 if HTT is accounted for</a:t>
            </a:r>
          </a:p>
          <a:p>
            <a:pPr lvl="2"/>
            <a:r>
              <a:rPr lang="en-US" sz="1700" dirty="0"/>
              <a:t>You have a large amount of shared memory that is backed by a 64 bit OS</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4</a:t>
            </a:fld>
            <a:endParaRPr lang="en-US" altLang="en-US"/>
          </a:p>
        </p:txBody>
      </p:sp>
      <p:pic>
        <p:nvPicPr>
          <p:cNvPr id="5" name="Picture 4">
            <a:extLst>
              <a:ext uri="{FF2B5EF4-FFF2-40B4-BE49-F238E27FC236}">
                <a16:creationId xmlns:a16="http://schemas.microsoft.com/office/drawing/2014/main" id="{40AF9C4C-8FF7-2649-8FC2-76040288193B}"/>
              </a:ext>
            </a:extLst>
          </p:cNvPr>
          <p:cNvPicPr>
            <a:picLocks noChangeAspect="1"/>
          </p:cNvPicPr>
          <p:nvPr/>
        </p:nvPicPr>
        <p:blipFill>
          <a:blip r:embed="rId2"/>
          <a:stretch>
            <a:fillRect/>
          </a:stretch>
        </p:blipFill>
        <p:spPr>
          <a:xfrm>
            <a:off x="6096000" y="4110952"/>
            <a:ext cx="3048000" cy="2245342"/>
          </a:xfrm>
          <a:prstGeom prst="rect">
            <a:avLst/>
          </a:prstGeom>
        </p:spPr>
      </p:pic>
      <p:pic>
        <p:nvPicPr>
          <p:cNvPr id="7" name="Picture 6">
            <a:extLst>
              <a:ext uri="{FF2B5EF4-FFF2-40B4-BE49-F238E27FC236}">
                <a16:creationId xmlns:a16="http://schemas.microsoft.com/office/drawing/2014/main" id="{8F0D403B-DC88-2340-8A7A-698BADD37D8D}"/>
              </a:ext>
            </a:extLst>
          </p:cNvPr>
          <p:cNvPicPr>
            <a:picLocks noChangeAspect="1"/>
          </p:cNvPicPr>
          <p:nvPr/>
        </p:nvPicPr>
        <p:blipFill>
          <a:blip r:embed="rId3"/>
          <a:stretch>
            <a:fillRect/>
          </a:stretch>
        </p:blipFill>
        <p:spPr>
          <a:xfrm>
            <a:off x="5842000" y="1600200"/>
            <a:ext cx="3302000" cy="1733550"/>
          </a:xfrm>
          <a:prstGeom prst="rect">
            <a:avLst/>
          </a:prstGeom>
        </p:spPr>
      </p:pic>
    </p:spTree>
    <p:extLst>
      <p:ext uri="{BB962C8B-B14F-4D97-AF65-F5344CB8AC3E}">
        <p14:creationId xmlns:p14="http://schemas.microsoft.com/office/powerpoint/2010/main" val="873438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3869" y="2304011"/>
            <a:ext cx="4572000" cy="3139321"/>
          </a:xfrm>
          <a:prstGeom prst="rect">
            <a:avLst/>
          </a:prstGeom>
          <a:solidFill>
            <a:schemeClr val="bg1">
              <a:lumMod val="95000"/>
            </a:schemeClr>
          </a:solidFill>
          <a:ln>
            <a:solidFill>
              <a:schemeClr val="tx1"/>
            </a:solidFill>
          </a:ln>
        </p:spPr>
        <p:txBody>
          <a:bodyPr>
            <a:spAutoFit/>
          </a:bodyPr>
          <a:lstStyle/>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parallel</a:t>
            </a:r>
          </a:p>
          <a:p>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task</a:t>
            </a:r>
          </a:p>
          <a:p>
            <a:r>
              <a:rPr lang="en-US" dirty="0">
                <a:solidFill>
                  <a:prstClr val="black"/>
                </a:solidFill>
                <a:latin typeface="Consolas" pitchFamily="49" charset="0"/>
                <a:cs typeface="Consolas" pitchFamily="49" charset="0"/>
              </a:rPr>
              <a:t>   foo();</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barrier</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single</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task</a:t>
            </a:r>
          </a:p>
          <a:p>
            <a:r>
              <a:rPr lang="en-US" dirty="0">
                <a:solidFill>
                  <a:prstClr val="black"/>
                </a:solidFill>
                <a:latin typeface="Consolas" pitchFamily="49" charset="0"/>
                <a:cs typeface="Consolas" pitchFamily="49" charset="0"/>
              </a:rPr>
              <a:t>      bar();</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a:t>
            </a:r>
          </a:p>
        </p:txBody>
      </p:sp>
      <p:sp>
        <p:nvSpPr>
          <p:cNvPr id="567298" name="Rectangle 2"/>
          <p:cNvSpPr>
            <a:spLocks noChangeArrowheads="1"/>
          </p:cNvSpPr>
          <p:nvPr/>
        </p:nvSpPr>
        <p:spPr bwMode="auto">
          <a:xfrm>
            <a:off x="684213" y="260350"/>
            <a:ext cx="7920037"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it-IT" sz="4100"/>
          </a:p>
        </p:txBody>
      </p:sp>
      <p:sp>
        <p:nvSpPr>
          <p:cNvPr id="567300" name="Rectangle 4"/>
          <p:cNvSpPr>
            <a:spLocks noGrp="1" noChangeArrowheads="1"/>
          </p:cNvSpPr>
          <p:nvPr>
            <p:ph type="title"/>
          </p:nvPr>
        </p:nvSpPr>
        <p:spPr>
          <a:prstGeom prst="rect">
            <a:avLst/>
          </a:prstGeom>
        </p:spPr>
        <p:txBody>
          <a:bodyPr>
            <a:normAutofit/>
          </a:bodyPr>
          <a:lstStyle/>
          <a:p>
            <a:r>
              <a:rPr lang="it-IT"/>
              <a:t>Task Completion Example</a:t>
            </a:r>
            <a:endParaRPr lang="en-US"/>
          </a:p>
        </p:txBody>
      </p:sp>
      <p:sp>
        <p:nvSpPr>
          <p:cNvPr id="3" name="Slide Number Placeholder 2"/>
          <p:cNvSpPr>
            <a:spLocks noGrp="1"/>
          </p:cNvSpPr>
          <p:nvPr>
            <p:ph type="sldNum" sz="quarter" idx="12"/>
          </p:nvPr>
        </p:nvSpPr>
        <p:spPr/>
        <p:txBody>
          <a:bodyPr/>
          <a:lstStyle/>
          <a:p>
            <a:fld id="{A9896A52-3313-4A10-8B45-3E5624BFC511}" type="slidenum">
              <a:rPr lang="en-US" altLang="en-US" smtClean="0"/>
              <a:pPr/>
              <a:t>40</a:t>
            </a:fld>
            <a:endParaRPr lang="en-US" altLang="en-US"/>
          </a:p>
        </p:txBody>
      </p:sp>
      <p:sp>
        <p:nvSpPr>
          <p:cNvPr id="567302" name="Rectangle 6"/>
          <p:cNvSpPr>
            <a:spLocks noChangeArrowheads="1"/>
          </p:cNvSpPr>
          <p:nvPr/>
        </p:nvSpPr>
        <p:spPr bwMode="auto">
          <a:xfrm>
            <a:off x="5365750" y="1066800"/>
            <a:ext cx="3778250" cy="103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nvGrpSpPr>
          <p:cNvPr id="7" name="Group 6"/>
          <p:cNvGrpSpPr/>
          <p:nvPr/>
        </p:nvGrpSpPr>
        <p:grpSpPr>
          <a:xfrm>
            <a:off x="1066800" y="4965700"/>
            <a:ext cx="7642225" cy="739775"/>
            <a:chOff x="1066800" y="5341937"/>
            <a:chExt cx="7642225" cy="739775"/>
          </a:xfrm>
        </p:grpSpPr>
        <p:sp>
          <p:nvSpPr>
            <p:cNvPr id="567306" name="Rectangle 10"/>
            <p:cNvSpPr>
              <a:spLocks noChangeArrowheads="1"/>
            </p:cNvSpPr>
            <p:nvPr/>
          </p:nvSpPr>
          <p:spPr bwMode="auto">
            <a:xfrm>
              <a:off x="5437188" y="5341937"/>
              <a:ext cx="3271837" cy="739775"/>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sz="2000">
                  <a:latin typeface="SegoeBook" pitchFamily="68" charset="0"/>
                </a:rPr>
                <a:t>bar task guaranteed to be completed  here</a:t>
              </a:r>
            </a:p>
          </p:txBody>
        </p:sp>
        <p:sp>
          <p:nvSpPr>
            <p:cNvPr id="567307" name="Line 11"/>
            <p:cNvSpPr>
              <a:spLocks noChangeShapeType="1"/>
            </p:cNvSpPr>
            <p:nvPr/>
          </p:nvSpPr>
          <p:spPr bwMode="auto">
            <a:xfrm flipH="1" flipV="1">
              <a:off x="1066800" y="5341937"/>
              <a:ext cx="4359662" cy="36988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grpSp>
      <p:grpSp>
        <p:nvGrpSpPr>
          <p:cNvPr id="6" name="Group 5"/>
          <p:cNvGrpSpPr/>
          <p:nvPr/>
        </p:nvGrpSpPr>
        <p:grpSpPr>
          <a:xfrm>
            <a:off x="3419475" y="3963988"/>
            <a:ext cx="5289550" cy="434975"/>
            <a:chOff x="3419475" y="4340225"/>
            <a:chExt cx="5289550" cy="434975"/>
          </a:xfrm>
        </p:grpSpPr>
        <p:sp>
          <p:nvSpPr>
            <p:cNvPr id="567305" name="Rectangle 9"/>
            <p:cNvSpPr>
              <a:spLocks noChangeArrowheads="1"/>
            </p:cNvSpPr>
            <p:nvPr/>
          </p:nvSpPr>
          <p:spPr bwMode="auto">
            <a:xfrm>
              <a:off x="5437188" y="4340225"/>
              <a:ext cx="3271837" cy="434975"/>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sz="2000">
                  <a:latin typeface="SegoeBook" pitchFamily="68" charset="0"/>
                </a:rPr>
                <a:t>One bar task created here</a:t>
              </a:r>
            </a:p>
          </p:txBody>
        </p:sp>
        <p:sp>
          <p:nvSpPr>
            <p:cNvPr id="567308" name="Line 12"/>
            <p:cNvSpPr>
              <a:spLocks noChangeShapeType="1"/>
            </p:cNvSpPr>
            <p:nvPr/>
          </p:nvSpPr>
          <p:spPr bwMode="auto">
            <a:xfrm flipH="1">
              <a:off x="3419475" y="4557712"/>
              <a:ext cx="2006987" cy="21748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grpSp>
      <p:grpSp>
        <p:nvGrpSpPr>
          <p:cNvPr id="5" name="Group 4"/>
          <p:cNvGrpSpPr/>
          <p:nvPr/>
        </p:nvGrpSpPr>
        <p:grpSpPr>
          <a:xfrm>
            <a:off x="3352800" y="2667000"/>
            <a:ext cx="5356225" cy="927100"/>
            <a:chOff x="3352800" y="3043237"/>
            <a:chExt cx="5356225" cy="927100"/>
          </a:xfrm>
        </p:grpSpPr>
        <p:sp>
          <p:nvSpPr>
            <p:cNvPr id="567304" name="Rectangle 8"/>
            <p:cNvSpPr>
              <a:spLocks noChangeArrowheads="1"/>
            </p:cNvSpPr>
            <p:nvPr/>
          </p:nvSpPr>
          <p:spPr bwMode="auto">
            <a:xfrm>
              <a:off x="5437188" y="3043237"/>
              <a:ext cx="3271837" cy="739775"/>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sz="2000">
                  <a:latin typeface="SegoeBook" pitchFamily="68" charset="0"/>
                </a:rPr>
                <a:t>All foo tasks guaranteed to be completed  here</a:t>
              </a:r>
            </a:p>
          </p:txBody>
        </p:sp>
        <p:sp>
          <p:nvSpPr>
            <p:cNvPr id="567309" name="Line 13"/>
            <p:cNvSpPr>
              <a:spLocks noChangeShapeType="1"/>
            </p:cNvSpPr>
            <p:nvPr/>
          </p:nvSpPr>
          <p:spPr bwMode="auto">
            <a:xfrm flipH="1">
              <a:off x="3352800" y="3443287"/>
              <a:ext cx="2084388" cy="52705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grpSp>
      <p:grpSp>
        <p:nvGrpSpPr>
          <p:cNvPr id="4" name="Group 3"/>
          <p:cNvGrpSpPr/>
          <p:nvPr/>
        </p:nvGrpSpPr>
        <p:grpSpPr>
          <a:xfrm>
            <a:off x="3047998" y="1427163"/>
            <a:ext cx="5661027" cy="1609723"/>
            <a:chOff x="3047998" y="1803400"/>
            <a:chExt cx="5661027" cy="1609723"/>
          </a:xfrm>
        </p:grpSpPr>
        <p:sp>
          <p:nvSpPr>
            <p:cNvPr id="567303" name="Rectangle 7"/>
            <p:cNvSpPr>
              <a:spLocks noChangeArrowheads="1"/>
            </p:cNvSpPr>
            <p:nvPr/>
          </p:nvSpPr>
          <p:spPr bwMode="auto">
            <a:xfrm>
              <a:off x="5437188" y="1803400"/>
              <a:ext cx="3271837" cy="739775"/>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sz="2000">
                  <a:latin typeface="SegoeBook" pitchFamily="68" charset="0"/>
                </a:rPr>
                <a:t>Multiple foo tasks created here – one for each thread</a:t>
              </a:r>
            </a:p>
          </p:txBody>
        </p:sp>
        <p:sp>
          <p:nvSpPr>
            <p:cNvPr id="567310" name="Line 14"/>
            <p:cNvSpPr>
              <a:spLocks noChangeShapeType="1"/>
            </p:cNvSpPr>
            <p:nvPr/>
          </p:nvSpPr>
          <p:spPr bwMode="auto">
            <a:xfrm flipH="1">
              <a:off x="3047998" y="2173286"/>
              <a:ext cx="2389189" cy="123983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grpSp>
    </p:spTree>
    <p:custDataLst>
      <p:tags r:id="rId1"/>
    </p:custDataLst>
    <p:extLst>
      <p:ext uri="{BB962C8B-B14F-4D97-AF65-F5344CB8AC3E}">
        <p14:creationId xmlns:p14="http://schemas.microsoft.com/office/powerpoint/2010/main" val="419451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a:noFill/>
          <a:ln/>
          <a:extLst>
            <a:ext uri="{AF507438-7753-43E0-B8FC-AC1667EBCBE1}">
              <a14:hiddenEffects xmlns:a14="http://schemas.microsoft.com/office/drawing/2010/main">
                <a:effectLst>
                  <a:outerShdw dist="25400" dir="5400000" algn="ctr" rotWithShape="0">
                    <a:schemeClr val="bg2"/>
                  </a:outerShdw>
                </a:effectLst>
              </a14:hiddenEffects>
            </a:ext>
          </a:extLst>
        </p:spPr>
        <p:txBody>
          <a:bodyPr lIns="90488" tIns="44450" rIns="90488" bIns="44450" anchor="t">
            <a:spAutoFit/>
          </a:bodyPr>
          <a:lstStyle/>
          <a:p>
            <a:r>
              <a:rPr lang="en-US"/>
              <a:t>Why are tasks useful?</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41</a:t>
            </a:fld>
            <a:endParaRPr lang="en-US" altLang="en-US"/>
          </a:p>
        </p:txBody>
      </p:sp>
      <p:sp>
        <p:nvSpPr>
          <p:cNvPr id="561156" name="Text Box 4"/>
          <p:cNvSpPr txBox="1">
            <a:spLocks noChangeArrowheads="1"/>
          </p:cNvSpPr>
          <p:nvPr/>
        </p:nvSpPr>
        <p:spPr bwMode="auto">
          <a:xfrm>
            <a:off x="495300" y="1069975"/>
            <a:ext cx="8424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000">
                <a:latin typeface="SegoeBook" pitchFamily="68" charset="0"/>
              </a:rPr>
              <a:t>Have potential to parallelize irregular patterns and recursive function calls</a:t>
            </a:r>
          </a:p>
        </p:txBody>
      </p:sp>
      <p:sp>
        <p:nvSpPr>
          <p:cNvPr id="561159" name="Rectangle 7"/>
          <p:cNvSpPr>
            <a:spLocks noChangeArrowheads="1"/>
          </p:cNvSpPr>
          <p:nvPr/>
        </p:nvSpPr>
        <p:spPr bwMode="auto">
          <a:xfrm>
            <a:off x="4442286" y="4739853"/>
            <a:ext cx="1337" cy="27419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p>
        </p:txBody>
      </p:sp>
      <p:sp>
        <p:nvSpPr>
          <p:cNvPr id="561161" name="Rectangle 9"/>
          <p:cNvSpPr>
            <a:spLocks noChangeArrowheads="1"/>
          </p:cNvSpPr>
          <p:nvPr/>
        </p:nvSpPr>
        <p:spPr bwMode="auto">
          <a:xfrm>
            <a:off x="4727119" y="2401367"/>
            <a:ext cx="1337" cy="27524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solidFill>
                <a:srgbClr val="000000"/>
              </a:solidFill>
            </a:endParaRPr>
          </a:p>
        </p:txBody>
      </p:sp>
      <p:sp>
        <p:nvSpPr>
          <p:cNvPr id="561162" name="AutoShape 10"/>
          <p:cNvSpPr>
            <a:spLocks noChangeArrowheads="1"/>
          </p:cNvSpPr>
          <p:nvPr/>
        </p:nvSpPr>
        <p:spPr bwMode="auto">
          <a:xfrm>
            <a:off x="4419600" y="2296489"/>
            <a:ext cx="762000" cy="256824"/>
          </a:xfrm>
          <a:prstGeom prst="roundRect">
            <a:avLst>
              <a:gd name="adj" fmla="val 24671"/>
            </a:avLst>
          </a:prstGeom>
          <a:solidFill>
            <a:srgbClr val="04E4FC"/>
          </a:solidFill>
          <a:ln w="11113">
            <a:solidFill>
              <a:srgbClr val="000000"/>
            </a:solidFill>
            <a:round/>
            <a:headEnd/>
            <a:tailEnd/>
          </a:ln>
        </p:spPr>
        <p:txBody>
          <a:bodyPr/>
          <a:lstStyle/>
          <a:p>
            <a:endParaRPr lang="en-US"/>
          </a:p>
        </p:txBody>
      </p:sp>
      <p:sp>
        <p:nvSpPr>
          <p:cNvPr id="561163" name="Rectangle 11"/>
          <p:cNvSpPr>
            <a:spLocks noChangeArrowheads="1"/>
          </p:cNvSpPr>
          <p:nvPr/>
        </p:nvSpPr>
        <p:spPr bwMode="auto">
          <a:xfrm>
            <a:off x="4493034" y="2345603"/>
            <a:ext cx="615133" cy="215444"/>
          </a:xfrm>
          <a:prstGeom prst="rect">
            <a:avLst/>
          </a:prstGeom>
          <a:solidFill>
            <a:srgbClr val="04E4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r>
              <a:rPr lang="en-US" sz="1400" b="1" dirty="0">
                <a:solidFill>
                  <a:srgbClr val="000000"/>
                </a:solidFill>
                <a:latin typeface="Times" pitchFamily="18" charset="0"/>
              </a:rPr>
              <a:t>Block 1</a:t>
            </a:r>
            <a:endParaRPr lang="en-US" sz="1400" dirty="0">
              <a:solidFill>
                <a:srgbClr val="000000"/>
              </a:solidFill>
            </a:endParaRPr>
          </a:p>
        </p:txBody>
      </p:sp>
      <p:sp>
        <p:nvSpPr>
          <p:cNvPr id="561164" name="Rectangle 12"/>
          <p:cNvSpPr>
            <a:spLocks noChangeArrowheads="1"/>
          </p:cNvSpPr>
          <p:nvPr/>
        </p:nvSpPr>
        <p:spPr bwMode="auto">
          <a:xfrm>
            <a:off x="4728456" y="2402902"/>
            <a:ext cx="1337" cy="27524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solidFill>
                <a:srgbClr val="000000"/>
              </a:solidFill>
            </a:endParaRPr>
          </a:p>
        </p:txBody>
      </p:sp>
      <p:grpSp>
        <p:nvGrpSpPr>
          <p:cNvPr id="561165" name="Group 13"/>
          <p:cNvGrpSpPr>
            <a:grpSpLocks/>
          </p:cNvGrpSpPr>
          <p:nvPr/>
        </p:nvGrpSpPr>
        <p:grpSpPr bwMode="auto">
          <a:xfrm>
            <a:off x="4442286" y="2557765"/>
            <a:ext cx="653913" cy="821154"/>
            <a:chOff x="3523" y="1845"/>
            <a:chExt cx="489" cy="502"/>
          </a:xfrm>
        </p:grpSpPr>
        <p:sp>
          <p:nvSpPr>
            <p:cNvPr id="561166" name="AutoShape 14"/>
            <p:cNvSpPr>
              <a:spLocks noChangeArrowheads="1"/>
            </p:cNvSpPr>
            <p:nvPr/>
          </p:nvSpPr>
          <p:spPr bwMode="auto">
            <a:xfrm>
              <a:off x="3523" y="1845"/>
              <a:ext cx="489" cy="502"/>
            </a:xfrm>
            <a:prstGeom prst="roundRect">
              <a:avLst>
                <a:gd name="adj" fmla="val 24671"/>
              </a:avLst>
            </a:prstGeom>
            <a:solidFill>
              <a:srgbClr val="9966FF"/>
            </a:solidFill>
            <a:ln w="11113">
              <a:solidFill>
                <a:srgbClr val="000000"/>
              </a:solidFill>
              <a:round/>
              <a:headEnd/>
              <a:tailEnd/>
            </a:ln>
          </p:spPr>
          <p:txBody>
            <a:bodyPr/>
            <a:lstStyle/>
            <a:p>
              <a:endParaRPr lang="en-US"/>
            </a:p>
          </p:txBody>
        </p:sp>
        <p:sp>
          <p:nvSpPr>
            <p:cNvPr id="561167" name="Rectangle 15"/>
            <p:cNvSpPr>
              <a:spLocks noChangeArrowheads="1"/>
            </p:cNvSpPr>
            <p:nvPr/>
          </p:nvSpPr>
          <p:spPr bwMode="auto">
            <a:xfrm>
              <a:off x="3576" y="1934"/>
              <a:ext cx="424" cy="261"/>
            </a:xfrm>
            <a:prstGeom prst="rect">
              <a:avLst/>
            </a:prstGeom>
            <a:noFill/>
            <a:ln>
              <a:noFill/>
            </a:ln>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400" b="1">
                  <a:solidFill>
                    <a:srgbClr val="000000"/>
                  </a:solidFill>
                  <a:latin typeface="Times" pitchFamily="18" charset="0"/>
                </a:rPr>
                <a:t>Block 2</a:t>
              </a:r>
              <a:br>
                <a:rPr lang="en-US" sz="1400" b="1">
                  <a:solidFill>
                    <a:srgbClr val="000000"/>
                  </a:solidFill>
                  <a:latin typeface="Times" pitchFamily="18" charset="0"/>
                </a:rPr>
              </a:br>
              <a:r>
                <a:rPr lang="en-US" sz="1400" b="1">
                  <a:solidFill>
                    <a:srgbClr val="000000"/>
                  </a:solidFill>
                  <a:latin typeface="Times" pitchFamily="18" charset="0"/>
                </a:rPr>
                <a:t>Task 1</a:t>
              </a:r>
            </a:p>
          </p:txBody>
        </p:sp>
        <p:sp>
          <p:nvSpPr>
            <p:cNvPr id="561168" name="Rectangle 16"/>
            <p:cNvSpPr>
              <a:spLocks noChangeArrowheads="1"/>
            </p:cNvSpPr>
            <p:nvPr/>
          </p:nvSpPr>
          <p:spPr bwMode="auto">
            <a:xfrm>
              <a:off x="3730" y="2045"/>
              <a:ext cx="1" cy="168"/>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solidFill>
                  <a:srgbClr val="000000"/>
                </a:solidFill>
              </a:endParaRPr>
            </a:p>
          </p:txBody>
        </p:sp>
      </p:grpSp>
      <p:grpSp>
        <p:nvGrpSpPr>
          <p:cNvPr id="561169" name="Group 17"/>
          <p:cNvGrpSpPr>
            <a:grpSpLocks/>
          </p:cNvGrpSpPr>
          <p:nvPr/>
        </p:nvGrpSpPr>
        <p:grpSpPr bwMode="auto">
          <a:xfrm>
            <a:off x="4442286" y="3676085"/>
            <a:ext cx="655250" cy="1632259"/>
            <a:chOff x="4249" y="1832"/>
            <a:chExt cx="490" cy="502"/>
          </a:xfrm>
        </p:grpSpPr>
        <p:sp>
          <p:nvSpPr>
            <p:cNvPr id="561170" name="AutoShape 18"/>
            <p:cNvSpPr>
              <a:spLocks noChangeArrowheads="1"/>
            </p:cNvSpPr>
            <p:nvPr/>
          </p:nvSpPr>
          <p:spPr bwMode="auto">
            <a:xfrm>
              <a:off x="4249" y="1832"/>
              <a:ext cx="490" cy="502"/>
            </a:xfrm>
            <a:prstGeom prst="roundRect">
              <a:avLst>
                <a:gd name="adj" fmla="val 24671"/>
              </a:avLst>
            </a:prstGeom>
            <a:solidFill>
              <a:srgbClr val="9966FF"/>
            </a:solidFill>
            <a:ln w="11113">
              <a:solidFill>
                <a:srgbClr val="000000"/>
              </a:solidFill>
              <a:round/>
              <a:headEnd/>
              <a:tailEnd/>
            </a:ln>
          </p:spPr>
          <p:txBody>
            <a:bodyPr/>
            <a:lstStyle/>
            <a:p>
              <a:endParaRPr lang="en-US"/>
            </a:p>
          </p:txBody>
        </p:sp>
        <p:sp>
          <p:nvSpPr>
            <p:cNvPr id="561171" name="Rectangle 19"/>
            <p:cNvSpPr>
              <a:spLocks noChangeArrowheads="1"/>
            </p:cNvSpPr>
            <p:nvPr/>
          </p:nvSpPr>
          <p:spPr bwMode="auto">
            <a:xfrm>
              <a:off x="4308" y="1934"/>
              <a:ext cx="424" cy="131"/>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eaLnBrk="0" hangingPunct="0"/>
              <a:r>
                <a:rPr lang="en-US" sz="1400" b="1">
                  <a:solidFill>
                    <a:srgbClr val="000000"/>
                  </a:solidFill>
                  <a:latin typeface="Times" pitchFamily="18" charset="0"/>
                </a:rPr>
                <a:t>Block 2</a:t>
              </a:r>
              <a:br>
                <a:rPr lang="en-US" sz="1400" b="1">
                  <a:solidFill>
                    <a:srgbClr val="000000"/>
                  </a:solidFill>
                  <a:latin typeface="Times" pitchFamily="18" charset="0"/>
                </a:rPr>
              </a:br>
              <a:r>
                <a:rPr lang="en-US" sz="1400" b="1">
                  <a:solidFill>
                    <a:srgbClr val="000000"/>
                  </a:solidFill>
                  <a:latin typeface="Times" pitchFamily="18" charset="0"/>
                </a:rPr>
                <a:t>Task 2</a:t>
              </a:r>
            </a:p>
          </p:txBody>
        </p:sp>
        <p:sp>
          <p:nvSpPr>
            <p:cNvPr id="561172" name="Rectangle 20"/>
            <p:cNvSpPr>
              <a:spLocks noChangeArrowheads="1"/>
            </p:cNvSpPr>
            <p:nvPr/>
          </p:nvSpPr>
          <p:spPr bwMode="auto">
            <a:xfrm>
              <a:off x="4465" y="2045"/>
              <a:ext cx="1" cy="8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solidFill>
                  <a:srgbClr val="000000"/>
                </a:solidFill>
              </a:endParaRPr>
            </a:p>
          </p:txBody>
        </p:sp>
      </p:grpSp>
      <p:grpSp>
        <p:nvGrpSpPr>
          <p:cNvPr id="561173" name="Group 21"/>
          <p:cNvGrpSpPr>
            <a:grpSpLocks/>
          </p:cNvGrpSpPr>
          <p:nvPr/>
        </p:nvGrpSpPr>
        <p:grpSpPr bwMode="auto">
          <a:xfrm>
            <a:off x="4442286" y="5553829"/>
            <a:ext cx="655250" cy="1042234"/>
            <a:chOff x="4270" y="3263"/>
            <a:chExt cx="490" cy="502"/>
          </a:xfrm>
        </p:grpSpPr>
        <p:sp>
          <p:nvSpPr>
            <p:cNvPr id="561174" name="AutoShape 22"/>
            <p:cNvSpPr>
              <a:spLocks noChangeArrowheads="1"/>
            </p:cNvSpPr>
            <p:nvPr/>
          </p:nvSpPr>
          <p:spPr bwMode="auto">
            <a:xfrm>
              <a:off x="4270" y="3263"/>
              <a:ext cx="490" cy="502"/>
            </a:xfrm>
            <a:prstGeom prst="roundRect">
              <a:avLst>
                <a:gd name="adj" fmla="val 24671"/>
              </a:avLst>
            </a:prstGeom>
            <a:solidFill>
              <a:srgbClr val="9966FF"/>
            </a:solidFill>
            <a:ln w="11113">
              <a:solidFill>
                <a:srgbClr val="000000"/>
              </a:solidFill>
              <a:round/>
              <a:headEnd/>
              <a:tailEnd/>
            </a:ln>
          </p:spPr>
          <p:txBody>
            <a:bodyPr/>
            <a:lstStyle/>
            <a:p>
              <a:endParaRPr lang="en-US"/>
            </a:p>
          </p:txBody>
        </p:sp>
        <p:sp>
          <p:nvSpPr>
            <p:cNvPr id="561175" name="Rectangle 23"/>
            <p:cNvSpPr>
              <a:spLocks noChangeArrowheads="1"/>
            </p:cNvSpPr>
            <p:nvPr/>
          </p:nvSpPr>
          <p:spPr bwMode="auto">
            <a:xfrm>
              <a:off x="4329" y="3365"/>
              <a:ext cx="424" cy="20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eaLnBrk="0" hangingPunct="0"/>
              <a:r>
                <a:rPr lang="en-US" sz="1400" b="1">
                  <a:solidFill>
                    <a:srgbClr val="000000"/>
                  </a:solidFill>
                  <a:latin typeface="Times" pitchFamily="18" charset="0"/>
                </a:rPr>
                <a:t>Block 2</a:t>
              </a:r>
              <a:br>
                <a:rPr lang="en-US" sz="1400" b="1">
                  <a:solidFill>
                    <a:srgbClr val="000000"/>
                  </a:solidFill>
                  <a:latin typeface="Times" pitchFamily="18" charset="0"/>
                </a:rPr>
              </a:br>
              <a:r>
                <a:rPr lang="en-US" sz="1400" b="1">
                  <a:solidFill>
                    <a:srgbClr val="000000"/>
                  </a:solidFill>
                  <a:latin typeface="Times" pitchFamily="18" charset="0"/>
                </a:rPr>
                <a:t>Task 3</a:t>
              </a:r>
            </a:p>
          </p:txBody>
        </p:sp>
        <p:sp>
          <p:nvSpPr>
            <p:cNvPr id="561176" name="Rectangle 24"/>
            <p:cNvSpPr>
              <a:spLocks noChangeArrowheads="1"/>
            </p:cNvSpPr>
            <p:nvPr/>
          </p:nvSpPr>
          <p:spPr bwMode="auto">
            <a:xfrm>
              <a:off x="4486" y="3476"/>
              <a:ext cx="1" cy="1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solidFill>
                  <a:srgbClr val="000000"/>
                </a:solidFill>
              </a:endParaRPr>
            </a:p>
          </p:txBody>
        </p:sp>
      </p:grpSp>
      <p:grpSp>
        <p:nvGrpSpPr>
          <p:cNvPr id="561177" name="Group 25"/>
          <p:cNvGrpSpPr>
            <a:grpSpLocks/>
          </p:cNvGrpSpPr>
          <p:nvPr/>
        </p:nvGrpSpPr>
        <p:grpSpPr bwMode="auto">
          <a:xfrm>
            <a:off x="4366086" y="3390404"/>
            <a:ext cx="891714" cy="475178"/>
            <a:chOff x="2783" y="1839"/>
            <a:chExt cx="490" cy="929"/>
          </a:xfrm>
        </p:grpSpPr>
        <p:sp>
          <p:nvSpPr>
            <p:cNvPr id="561178" name="Rectangle 26"/>
            <p:cNvSpPr>
              <a:spLocks noChangeArrowheads="1"/>
            </p:cNvSpPr>
            <p:nvPr/>
          </p:nvSpPr>
          <p:spPr bwMode="auto">
            <a:xfrm>
              <a:off x="2996" y="2044"/>
              <a:ext cx="1" cy="5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solidFill>
                  <a:srgbClr val="000000"/>
                </a:solidFill>
              </a:endParaRPr>
            </a:p>
          </p:txBody>
        </p:sp>
        <p:sp>
          <p:nvSpPr>
            <p:cNvPr id="561179" name="AutoShape 27"/>
            <p:cNvSpPr>
              <a:spLocks noChangeArrowheads="1"/>
            </p:cNvSpPr>
            <p:nvPr/>
          </p:nvSpPr>
          <p:spPr bwMode="auto">
            <a:xfrm>
              <a:off x="2783" y="1839"/>
              <a:ext cx="490" cy="502"/>
            </a:xfrm>
            <a:prstGeom prst="roundRect">
              <a:avLst>
                <a:gd name="adj" fmla="val 24671"/>
              </a:avLst>
            </a:prstGeom>
            <a:solidFill>
              <a:schemeClr val="bg1"/>
            </a:solidFill>
            <a:ln w="11113">
              <a:solidFill>
                <a:srgbClr val="000000"/>
              </a:solidFill>
              <a:round/>
              <a:headEnd/>
              <a:tailEnd/>
            </a:ln>
          </p:spPr>
          <p:txBody>
            <a:bodyPr/>
            <a:lstStyle/>
            <a:p>
              <a:endParaRPr lang="en-US"/>
            </a:p>
          </p:txBody>
        </p:sp>
        <p:sp>
          <p:nvSpPr>
            <p:cNvPr id="561180" name="Rectangle 28"/>
            <p:cNvSpPr>
              <a:spLocks noChangeArrowheads="1"/>
            </p:cNvSpPr>
            <p:nvPr/>
          </p:nvSpPr>
          <p:spPr bwMode="auto">
            <a:xfrm>
              <a:off x="2840" y="1935"/>
              <a:ext cx="357" cy="83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r>
                <a:rPr lang="en-US" sz="1400" b="1" dirty="0">
                  <a:solidFill>
                    <a:srgbClr val="000000"/>
                  </a:solidFill>
                  <a:latin typeface="Times" pitchFamily="18" charset="0"/>
                </a:rPr>
                <a:t>Block 3</a:t>
              </a:r>
              <a:endParaRPr lang="en-US" sz="1400" dirty="0">
                <a:solidFill>
                  <a:srgbClr val="000000"/>
                </a:solidFill>
              </a:endParaRPr>
            </a:p>
          </p:txBody>
        </p:sp>
        <p:sp>
          <p:nvSpPr>
            <p:cNvPr id="561181" name="Rectangle 29"/>
            <p:cNvSpPr>
              <a:spLocks noChangeArrowheads="1"/>
            </p:cNvSpPr>
            <p:nvPr/>
          </p:nvSpPr>
          <p:spPr bwMode="auto">
            <a:xfrm>
              <a:off x="2997" y="2047"/>
              <a:ext cx="1" cy="5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solidFill>
                  <a:srgbClr val="000000"/>
                </a:solidFill>
              </a:endParaRPr>
            </a:p>
          </p:txBody>
        </p:sp>
      </p:grpSp>
      <p:grpSp>
        <p:nvGrpSpPr>
          <p:cNvPr id="561182" name="Group 30"/>
          <p:cNvGrpSpPr>
            <a:grpSpLocks/>
          </p:cNvGrpSpPr>
          <p:nvPr/>
        </p:nvGrpSpPr>
        <p:grpSpPr bwMode="auto">
          <a:xfrm>
            <a:off x="4343400" y="5292553"/>
            <a:ext cx="891714" cy="473743"/>
            <a:chOff x="2783" y="1839"/>
            <a:chExt cx="490" cy="926"/>
          </a:xfrm>
        </p:grpSpPr>
        <p:sp>
          <p:nvSpPr>
            <p:cNvPr id="561183" name="Rectangle 31"/>
            <p:cNvSpPr>
              <a:spLocks noChangeArrowheads="1"/>
            </p:cNvSpPr>
            <p:nvPr/>
          </p:nvSpPr>
          <p:spPr bwMode="auto">
            <a:xfrm>
              <a:off x="2996" y="2044"/>
              <a:ext cx="1" cy="5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solidFill>
                  <a:srgbClr val="000000"/>
                </a:solidFill>
              </a:endParaRPr>
            </a:p>
          </p:txBody>
        </p:sp>
        <p:sp>
          <p:nvSpPr>
            <p:cNvPr id="561184" name="AutoShape 32"/>
            <p:cNvSpPr>
              <a:spLocks noChangeArrowheads="1"/>
            </p:cNvSpPr>
            <p:nvPr/>
          </p:nvSpPr>
          <p:spPr bwMode="auto">
            <a:xfrm>
              <a:off x="2783" y="1839"/>
              <a:ext cx="490" cy="502"/>
            </a:xfrm>
            <a:prstGeom prst="roundRect">
              <a:avLst>
                <a:gd name="adj" fmla="val 24671"/>
              </a:avLst>
            </a:prstGeom>
            <a:solidFill>
              <a:schemeClr val="bg1"/>
            </a:solidFill>
            <a:ln w="11113">
              <a:solidFill>
                <a:srgbClr val="000000"/>
              </a:solidFill>
              <a:round/>
              <a:headEnd/>
              <a:tailEnd/>
            </a:ln>
          </p:spPr>
          <p:txBody>
            <a:bodyPr/>
            <a:lstStyle/>
            <a:p>
              <a:endParaRPr lang="en-US"/>
            </a:p>
          </p:txBody>
        </p:sp>
        <p:sp>
          <p:nvSpPr>
            <p:cNvPr id="561185" name="Rectangle 33"/>
            <p:cNvSpPr>
              <a:spLocks noChangeArrowheads="1"/>
            </p:cNvSpPr>
            <p:nvPr/>
          </p:nvSpPr>
          <p:spPr bwMode="auto">
            <a:xfrm>
              <a:off x="2840" y="1935"/>
              <a:ext cx="357" cy="83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r>
                <a:rPr lang="en-US" sz="1400" b="1" dirty="0">
                  <a:solidFill>
                    <a:srgbClr val="000000"/>
                  </a:solidFill>
                  <a:latin typeface="Times" pitchFamily="18" charset="0"/>
                </a:rPr>
                <a:t>Block 3</a:t>
              </a:r>
              <a:endParaRPr lang="en-US" sz="1400" dirty="0">
                <a:solidFill>
                  <a:srgbClr val="000000"/>
                </a:solidFill>
              </a:endParaRPr>
            </a:p>
          </p:txBody>
        </p:sp>
        <p:sp>
          <p:nvSpPr>
            <p:cNvPr id="561186" name="Rectangle 34"/>
            <p:cNvSpPr>
              <a:spLocks noChangeArrowheads="1"/>
            </p:cNvSpPr>
            <p:nvPr/>
          </p:nvSpPr>
          <p:spPr bwMode="auto">
            <a:xfrm>
              <a:off x="2997" y="2047"/>
              <a:ext cx="1" cy="5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solidFill>
                  <a:srgbClr val="000000"/>
                </a:solidFill>
              </a:endParaRPr>
            </a:p>
          </p:txBody>
        </p:sp>
      </p:grpSp>
      <p:sp>
        <p:nvSpPr>
          <p:cNvPr id="561187" name="Line 35"/>
          <p:cNvSpPr>
            <a:spLocks noChangeShapeType="1"/>
          </p:cNvSpPr>
          <p:nvPr/>
        </p:nvSpPr>
        <p:spPr bwMode="auto">
          <a:xfrm>
            <a:off x="5463942" y="2276391"/>
            <a:ext cx="0" cy="199115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61188" name="Line 36"/>
          <p:cNvSpPr>
            <a:spLocks noChangeShapeType="1"/>
          </p:cNvSpPr>
          <p:nvPr/>
        </p:nvSpPr>
        <p:spPr bwMode="auto">
          <a:xfrm>
            <a:off x="5447895" y="5146123"/>
            <a:ext cx="0" cy="138246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61189" name="Text Box 37"/>
          <p:cNvSpPr txBox="1">
            <a:spLocks noChangeArrowheads="1"/>
          </p:cNvSpPr>
          <p:nvPr/>
        </p:nvSpPr>
        <p:spPr bwMode="auto">
          <a:xfrm>
            <a:off x="5133642" y="4385264"/>
            <a:ext cx="549608" cy="825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eaLnBrk="0" hangingPunct="0">
              <a:spcBef>
                <a:spcPct val="50000"/>
              </a:spcBef>
            </a:pPr>
            <a:r>
              <a:rPr lang="en-US" sz="2400" b="1">
                <a:latin typeface="SegoeBook" pitchFamily="68" charset="0"/>
              </a:rPr>
              <a:t>Time</a:t>
            </a:r>
          </a:p>
        </p:txBody>
      </p:sp>
      <p:sp>
        <p:nvSpPr>
          <p:cNvPr id="561190" name="Text Box 38"/>
          <p:cNvSpPr txBox="1">
            <a:spLocks noChangeArrowheads="1"/>
          </p:cNvSpPr>
          <p:nvPr/>
        </p:nvSpPr>
        <p:spPr bwMode="auto">
          <a:xfrm>
            <a:off x="4300538" y="1660525"/>
            <a:ext cx="1131310" cy="581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sz="1600" b="1">
                <a:latin typeface="SegoeBook" pitchFamily="68" charset="0"/>
              </a:rPr>
              <a:t>Single Threaded</a:t>
            </a:r>
          </a:p>
        </p:txBody>
      </p:sp>
      <p:sp>
        <p:nvSpPr>
          <p:cNvPr id="561192" name="Line 40"/>
          <p:cNvSpPr>
            <a:spLocks noChangeShapeType="1"/>
          </p:cNvSpPr>
          <p:nvPr/>
        </p:nvSpPr>
        <p:spPr bwMode="auto">
          <a:xfrm>
            <a:off x="4651375" y="2288219"/>
            <a:ext cx="4351338" cy="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61193" name="Rectangle 41"/>
          <p:cNvSpPr>
            <a:spLocks noChangeArrowheads="1"/>
          </p:cNvSpPr>
          <p:nvPr/>
        </p:nvSpPr>
        <p:spPr bwMode="auto">
          <a:xfrm>
            <a:off x="6122758" y="4736995"/>
            <a:ext cx="1336" cy="274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p>
        </p:txBody>
      </p:sp>
      <p:sp>
        <p:nvSpPr>
          <p:cNvPr id="561195" name="Rectangle 43"/>
          <p:cNvSpPr>
            <a:spLocks noChangeArrowheads="1"/>
          </p:cNvSpPr>
          <p:nvPr/>
        </p:nvSpPr>
        <p:spPr bwMode="auto">
          <a:xfrm>
            <a:off x="6407413" y="2398825"/>
            <a:ext cx="1336" cy="27520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solidFill>
                <a:srgbClr val="000000"/>
              </a:solidFill>
            </a:endParaRPr>
          </a:p>
        </p:txBody>
      </p:sp>
      <p:sp>
        <p:nvSpPr>
          <p:cNvPr id="561196" name="AutoShape 44"/>
          <p:cNvSpPr>
            <a:spLocks noChangeArrowheads="1"/>
          </p:cNvSpPr>
          <p:nvPr/>
        </p:nvSpPr>
        <p:spPr bwMode="auto">
          <a:xfrm>
            <a:off x="5943678" y="2293961"/>
            <a:ext cx="833919" cy="256789"/>
          </a:xfrm>
          <a:prstGeom prst="roundRect">
            <a:avLst>
              <a:gd name="adj" fmla="val 24671"/>
            </a:avLst>
          </a:prstGeom>
          <a:solidFill>
            <a:srgbClr val="04E4FC"/>
          </a:solidFill>
          <a:ln w="11113">
            <a:solidFill>
              <a:srgbClr val="000000"/>
            </a:solidFill>
            <a:round/>
            <a:headEnd/>
            <a:tailEnd/>
          </a:ln>
        </p:spPr>
        <p:txBody>
          <a:bodyPr/>
          <a:lstStyle/>
          <a:p>
            <a:endParaRPr lang="en-US"/>
          </a:p>
        </p:txBody>
      </p:sp>
      <p:sp>
        <p:nvSpPr>
          <p:cNvPr id="561197" name="Rectangle 45"/>
          <p:cNvSpPr>
            <a:spLocks noChangeArrowheads="1"/>
          </p:cNvSpPr>
          <p:nvPr/>
        </p:nvSpPr>
        <p:spPr bwMode="auto">
          <a:xfrm>
            <a:off x="6056983" y="2343068"/>
            <a:ext cx="619048" cy="215444"/>
          </a:xfrm>
          <a:prstGeom prst="rect">
            <a:avLst/>
          </a:prstGeom>
          <a:solidFill>
            <a:srgbClr val="04E4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r>
              <a:rPr lang="en-US" sz="1400" b="1" dirty="0">
                <a:solidFill>
                  <a:srgbClr val="000000"/>
                </a:solidFill>
                <a:latin typeface="Times" pitchFamily="18" charset="0"/>
              </a:rPr>
              <a:t>Block 1</a:t>
            </a:r>
            <a:endParaRPr lang="en-US" sz="1400" dirty="0">
              <a:solidFill>
                <a:srgbClr val="000000"/>
              </a:solidFill>
            </a:endParaRPr>
          </a:p>
        </p:txBody>
      </p:sp>
      <p:sp>
        <p:nvSpPr>
          <p:cNvPr id="561198" name="Rectangle 46"/>
          <p:cNvSpPr>
            <a:spLocks noChangeArrowheads="1"/>
          </p:cNvSpPr>
          <p:nvPr/>
        </p:nvSpPr>
        <p:spPr bwMode="auto">
          <a:xfrm>
            <a:off x="6408749" y="2400360"/>
            <a:ext cx="1336" cy="27520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solidFill>
                <a:srgbClr val="000000"/>
              </a:solidFill>
            </a:endParaRPr>
          </a:p>
        </p:txBody>
      </p:sp>
      <p:grpSp>
        <p:nvGrpSpPr>
          <p:cNvPr id="561199" name="Group 47"/>
          <p:cNvGrpSpPr>
            <a:grpSpLocks/>
          </p:cNvGrpSpPr>
          <p:nvPr/>
        </p:nvGrpSpPr>
        <p:grpSpPr bwMode="auto">
          <a:xfrm>
            <a:off x="5943678" y="2576732"/>
            <a:ext cx="833917" cy="381603"/>
            <a:chOff x="2649" y="1839"/>
            <a:chExt cx="624" cy="746"/>
          </a:xfrm>
        </p:grpSpPr>
        <p:sp>
          <p:nvSpPr>
            <p:cNvPr id="561200" name="Rectangle 48"/>
            <p:cNvSpPr>
              <a:spLocks noChangeArrowheads="1"/>
            </p:cNvSpPr>
            <p:nvPr/>
          </p:nvSpPr>
          <p:spPr bwMode="auto">
            <a:xfrm>
              <a:off x="2996" y="2043"/>
              <a:ext cx="1" cy="53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solidFill>
                  <a:srgbClr val="000000"/>
                </a:solidFill>
              </a:endParaRPr>
            </a:p>
          </p:txBody>
        </p:sp>
        <p:sp>
          <p:nvSpPr>
            <p:cNvPr id="561201" name="AutoShape 49"/>
            <p:cNvSpPr>
              <a:spLocks noChangeArrowheads="1"/>
            </p:cNvSpPr>
            <p:nvPr/>
          </p:nvSpPr>
          <p:spPr bwMode="auto">
            <a:xfrm>
              <a:off x="2649" y="1839"/>
              <a:ext cx="624" cy="502"/>
            </a:xfrm>
            <a:prstGeom prst="roundRect">
              <a:avLst>
                <a:gd name="adj" fmla="val 24671"/>
              </a:avLst>
            </a:prstGeom>
            <a:solidFill>
              <a:schemeClr val="bg1"/>
            </a:solidFill>
            <a:ln w="11113">
              <a:solidFill>
                <a:srgbClr val="000000"/>
              </a:solidFill>
              <a:round/>
              <a:headEnd/>
              <a:tailEnd/>
            </a:ln>
          </p:spPr>
          <p:txBody>
            <a:bodyPr/>
            <a:lstStyle/>
            <a:p>
              <a:endParaRPr lang="en-US"/>
            </a:p>
          </p:txBody>
        </p:sp>
        <p:sp>
          <p:nvSpPr>
            <p:cNvPr id="561202" name="Rectangle 50"/>
            <p:cNvSpPr>
              <a:spLocks noChangeArrowheads="1"/>
            </p:cNvSpPr>
            <p:nvPr/>
          </p:nvSpPr>
          <p:spPr bwMode="auto">
            <a:xfrm>
              <a:off x="2734" y="1935"/>
              <a:ext cx="463" cy="421"/>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r>
                <a:rPr lang="en-US" sz="1400" b="1" dirty="0">
                  <a:solidFill>
                    <a:srgbClr val="000000"/>
                  </a:solidFill>
                  <a:latin typeface="Times" pitchFamily="18" charset="0"/>
                </a:rPr>
                <a:t>Block 3</a:t>
              </a:r>
              <a:endParaRPr lang="en-US" sz="1400" dirty="0">
                <a:solidFill>
                  <a:srgbClr val="000000"/>
                </a:solidFill>
              </a:endParaRPr>
            </a:p>
          </p:txBody>
        </p:sp>
        <p:sp>
          <p:nvSpPr>
            <p:cNvPr id="561203" name="Rectangle 51"/>
            <p:cNvSpPr>
              <a:spLocks noChangeArrowheads="1"/>
            </p:cNvSpPr>
            <p:nvPr/>
          </p:nvSpPr>
          <p:spPr bwMode="auto">
            <a:xfrm>
              <a:off x="2997" y="2047"/>
              <a:ext cx="1" cy="5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solidFill>
                  <a:srgbClr val="000000"/>
                </a:solidFill>
              </a:endParaRPr>
            </a:p>
          </p:txBody>
        </p:sp>
      </p:grpSp>
      <p:sp>
        <p:nvSpPr>
          <p:cNvPr id="561205" name="Rectangle 53"/>
          <p:cNvSpPr>
            <a:spLocks noChangeArrowheads="1"/>
          </p:cNvSpPr>
          <p:nvPr/>
        </p:nvSpPr>
        <p:spPr bwMode="auto">
          <a:xfrm>
            <a:off x="6407413" y="2963857"/>
            <a:ext cx="1336" cy="27418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solidFill>
                <a:srgbClr val="000000"/>
              </a:solidFill>
            </a:endParaRPr>
          </a:p>
        </p:txBody>
      </p:sp>
      <p:sp>
        <p:nvSpPr>
          <p:cNvPr id="561206" name="AutoShape 54"/>
          <p:cNvSpPr>
            <a:spLocks noChangeArrowheads="1"/>
          </p:cNvSpPr>
          <p:nvPr/>
        </p:nvSpPr>
        <p:spPr bwMode="auto">
          <a:xfrm>
            <a:off x="5943600" y="2859504"/>
            <a:ext cx="833997" cy="256789"/>
          </a:xfrm>
          <a:prstGeom prst="roundRect">
            <a:avLst>
              <a:gd name="adj" fmla="val 24671"/>
            </a:avLst>
          </a:prstGeom>
          <a:solidFill>
            <a:schemeClr val="bg1"/>
          </a:solidFill>
          <a:ln w="11113">
            <a:solidFill>
              <a:srgbClr val="000000"/>
            </a:solidFill>
            <a:round/>
            <a:headEnd/>
            <a:tailEnd/>
          </a:ln>
        </p:spPr>
        <p:txBody>
          <a:bodyPr/>
          <a:lstStyle/>
          <a:p>
            <a:endParaRPr lang="en-US"/>
          </a:p>
        </p:txBody>
      </p:sp>
      <p:sp>
        <p:nvSpPr>
          <p:cNvPr id="561207" name="Rectangle 55"/>
          <p:cNvSpPr>
            <a:spLocks noChangeArrowheads="1"/>
          </p:cNvSpPr>
          <p:nvPr/>
        </p:nvSpPr>
        <p:spPr bwMode="auto">
          <a:xfrm>
            <a:off x="6056983" y="2908611"/>
            <a:ext cx="619048"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pPr eaLnBrk="0" hangingPunct="0"/>
            <a:r>
              <a:rPr lang="en-US" sz="1400" b="1" dirty="0">
                <a:solidFill>
                  <a:srgbClr val="000000"/>
                </a:solidFill>
                <a:latin typeface="Times" pitchFamily="18" charset="0"/>
              </a:rPr>
              <a:t>Block 3</a:t>
            </a:r>
          </a:p>
        </p:txBody>
      </p:sp>
      <p:sp>
        <p:nvSpPr>
          <p:cNvPr id="561208" name="Rectangle 56"/>
          <p:cNvSpPr>
            <a:spLocks noChangeArrowheads="1"/>
          </p:cNvSpPr>
          <p:nvPr/>
        </p:nvSpPr>
        <p:spPr bwMode="auto">
          <a:xfrm>
            <a:off x="6408749" y="2965391"/>
            <a:ext cx="1336" cy="27418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solidFill>
                <a:srgbClr val="000000"/>
              </a:solidFill>
            </a:endParaRPr>
          </a:p>
        </p:txBody>
      </p:sp>
      <p:sp>
        <p:nvSpPr>
          <p:cNvPr id="561209" name="Rectangle 57"/>
          <p:cNvSpPr>
            <a:spLocks noChangeArrowheads="1"/>
          </p:cNvSpPr>
          <p:nvPr/>
        </p:nvSpPr>
        <p:spPr bwMode="auto">
          <a:xfrm>
            <a:off x="6841744" y="4732688"/>
            <a:ext cx="1336" cy="274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p>
        </p:txBody>
      </p:sp>
      <p:sp>
        <p:nvSpPr>
          <p:cNvPr id="561210" name="Rectangle 58"/>
          <p:cNvSpPr>
            <a:spLocks noChangeArrowheads="1"/>
          </p:cNvSpPr>
          <p:nvPr/>
        </p:nvSpPr>
        <p:spPr bwMode="auto">
          <a:xfrm>
            <a:off x="7591468" y="4695368"/>
            <a:ext cx="1336" cy="2755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p>
        </p:txBody>
      </p:sp>
      <p:sp>
        <p:nvSpPr>
          <p:cNvPr id="561211" name="Rectangle 59"/>
          <p:cNvSpPr>
            <a:spLocks noChangeArrowheads="1"/>
          </p:cNvSpPr>
          <p:nvPr/>
        </p:nvSpPr>
        <p:spPr bwMode="auto">
          <a:xfrm>
            <a:off x="8331837" y="4742736"/>
            <a:ext cx="1336" cy="2755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p>
        </p:txBody>
      </p:sp>
      <p:sp>
        <p:nvSpPr>
          <p:cNvPr id="561212" name="Line 60"/>
          <p:cNvSpPr>
            <a:spLocks noChangeShapeType="1"/>
          </p:cNvSpPr>
          <p:nvPr/>
        </p:nvSpPr>
        <p:spPr bwMode="auto">
          <a:xfrm>
            <a:off x="6144141" y="2545154"/>
            <a:ext cx="2858572" cy="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61213" name="Line 61"/>
          <p:cNvSpPr>
            <a:spLocks noChangeShapeType="1"/>
          </p:cNvSpPr>
          <p:nvPr/>
        </p:nvSpPr>
        <p:spPr bwMode="auto">
          <a:xfrm>
            <a:off x="6144141" y="2845150"/>
            <a:ext cx="2858572" cy="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61214" name="Line 62"/>
          <p:cNvSpPr>
            <a:spLocks noChangeShapeType="1"/>
          </p:cNvSpPr>
          <p:nvPr/>
        </p:nvSpPr>
        <p:spPr bwMode="auto">
          <a:xfrm>
            <a:off x="6144141" y="3110698"/>
            <a:ext cx="2858572" cy="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61215" name="Line 63"/>
          <p:cNvSpPr>
            <a:spLocks noChangeShapeType="1"/>
          </p:cNvSpPr>
          <p:nvPr/>
        </p:nvSpPr>
        <p:spPr bwMode="auto">
          <a:xfrm>
            <a:off x="6144141" y="4490107"/>
            <a:ext cx="2858572" cy="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61216" name="Line 64"/>
          <p:cNvSpPr>
            <a:spLocks noChangeShapeType="1"/>
          </p:cNvSpPr>
          <p:nvPr/>
        </p:nvSpPr>
        <p:spPr bwMode="auto">
          <a:xfrm flipV="1">
            <a:off x="4711513" y="6561375"/>
            <a:ext cx="1413918" cy="17225"/>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61217" name="Text Box 65"/>
          <p:cNvSpPr txBox="1">
            <a:spLocks noChangeArrowheads="1"/>
          </p:cNvSpPr>
          <p:nvPr/>
        </p:nvSpPr>
        <p:spPr bwMode="auto">
          <a:xfrm>
            <a:off x="6078657" y="1739900"/>
            <a:ext cx="2924056" cy="335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sz="1600" b="1">
                <a:latin typeface="SegoeBook" pitchFamily="68" charset="0"/>
              </a:rPr>
              <a:t>Thr1      Thr2    Thr3    Thr4</a:t>
            </a:r>
          </a:p>
        </p:txBody>
      </p:sp>
      <p:grpSp>
        <p:nvGrpSpPr>
          <p:cNvPr id="561218" name="Group 66"/>
          <p:cNvGrpSpPr>
            <a:grpSpLocks/>
          </p:cNvGrpSpPr>
          <p:nvPr/>
        </p:nvGrpSpPr>
        <p:grpSpPr bwMode="auto">
          <a:xfrm>
            <a:off x="7567413" y="2829361"/>
            <a:ext cx="654839" cy="1632039"/>
            <a:chOff x="4249" y="1832"/>
            <a:chExt cx="490" cy="502"/>
          </a:xfrm>
        </p:grpSpPr>
        <p:sp>
          <p:nvSpPr>
            <p:cNvPr id="561219" name="AutoShape 67"/>
            <p:cNvSpPr>
              <a:spLocks noChangeArrowheads="1"/>
            </p:cNvSpPr>
            <p:nvPr/>
          </p:nvSpPr>
          <p:spPr bwMode="auto">
            <a:xfrm>
              <a:off x="4249" y="1832"/>
              <a:ext cx="490" cy="502"/>
            </a:xfrm>
            <a:prstGeom prst="roundRect">
              <a:avLst>
                <a:gd name="adj" fmla="val 24671"/>
              </a:avLst>
            </a:prstGeom>
            <a:solidFill>
              <a:srgbClr val="9966FF"/>
            </a:solidFill>
            <a:ln w="11113">
              <a:solidFill>
                <a:srgbClr val="000000"/>
              </a:solidFill>
              <a:round/>
              <a:headEnd/>
              <a:tailEnd/>
            </a:ln>
          </p:spPr>
          <p:txBody>
            <a:bodyPr/>
            <a:lstStyle/>
            <a:p>
              <a:endParaRPr lang="en-US"/>
            </a:p>
          </p:txBody>
        </p:sp>
        <p:sp>
          <p:nvSpPr>
            <p:cNvPr id="561220" name="Rectangle 68"/>
            <p:cNvSpPr>
              <a:spLocks noChangeArrowheads="1"/>
            </p:cNvSpPr>
            <p:nvPr/>
          </p:nvSpPr>
          <p:spPr bwMode="auto">
            <a:xfrm>
              <a:off x="4308" y="1934"/>
              <a:ext cx="425" cy="131"/>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eaLnBrk="0" hangingPunct="0"/>
              <a:r>
                <a:rPr lang="en-US" sz="1400" b="1">
                  <a:solidFill>
                    <a:srgbClr val="000000"/>
                  </a:solidFill>
                  <a:latin typeface="Times" pitchFamily="18" charset="0"/>
                </a:rPr>
                <a:t>Block 2</a:t>
              </a:r>
              <a:br>
                <a:rPr lang="en-US" sz="1400" b="1">
                  <a:solidFill>
                    <a:srgbClr val="000000"/>
                  </a:solidFill>
                  <a:latin typeface="Times" pitchFamily="18" charset="0"/>
                </a:rPr>
              </a:br>
              <a:r>
                <a:rPr lang="en-US" sz="1400" b="1">
                  <a:solidFill>
                    <a:srgbClr val="000000"/>
                  </a:solidFill>
                  <a:latin typeface="Times" pitchFamily="18" charset="0"/>
                </a:rPr>
                <a:t>Task 2</a:t>
              </a:r>
            </a:p>
          </p:txBody>
        </p:sp>
        <p:sp>
          <p:nvSpPr>
            <p:cNvPr id="561221" name="Rectangle 69"/>
            <p:cNvSpPr>
              <a:spLocks noChangeArrowheads="1"/>
            </p:cNvSpPr>
            <p:nvPr/>
          </p:nvSpPr>
          <p:spPr bwMode="auto">
            <a:xfrm>
              <a:off x="4465" y="2045"/>
              <a:ext cx="1" cy="8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solidFill>
                  <a:srgbClr val="000000"/>
                </a:solidFill>
              </a:endParaRPr>
            </a:p>
          </p:txBody>
        </p:sp>
      </p:grpSp>
      <p:grpSp>
        <p:nvGrpSpPr>
          <p:cNvPr id="561222" name="Group 70"/>
          <p:cNvGrpSpPr>
            <a:grpSpLocks/>
          </p:cNvGrpSpPr>
          <p:nvPr/>
        </p:nvGrpSpPr>
        <p:grpSpPr bwMode="auto">
          <a:xfrm>
            <a:off x="6841744" y="2550895"/>
            <a:ext cx="669539" cy="821043"/>
            <a:chOff x="3523" y="1845"/>
            <a:chExt cx="489" cy="502"/>
          </a:xfrm>
        </p:grpSpPr>
        <p:sp>
          <p:nvSpPr>
            <p:cNvPr id="561223" name="AutoShape 71"/>
            <p:cNvSpPr>
              <a:spLocks noChangeArrowheads="1"/>
            </p:cNvSpPr>
            <p:nvPr/>
          </p:nvSpPr>
          <p:spPr bwMode="auto">
            <a:xfrm>
              <a:off x="3523" y="1845"/>
              <a:ext cx="489" cy="502"/>
            </a:xfrm>
            <a:prstGeom prst="roundRect">
              <a:avLst>
                <a:gd name="adj" fmla="val 24671"/>
              </a:avLst>
            </a:prstGeom>
            <a:solidFill>
              <a:srgbClr val="9966FF"/>
            </a:solidFill>
            <a:ln w="11113">
              <a:solidFill>
                <a:srgbClr val="000000"/>
              </a:solidFill>
              <a:round/>
              <a:headEnd/>
              <a:tailEnd/>
            </a:ln>
          </p:spPr>
          <p:txBody>
            <a:bodyPr/>
            <a:lstStyle/>
            <a:p>
              <a:endParaRPr lang="en-US"/>
            </a:p>
          </p:txBody>
        </p:sp>
        <p:sp>
          <p:nvSpPr>
            <p:cNvPr id="561224" name="Rectangle 72"/>
            <p:cNvSpPr>
              <a:spLocks noChangeArrowheads="1"/>
            </p:cNvSpPr>
            <p:nvPr/>
          </p:nvSpPr>
          <p:spPr bwMode="auto">
            <a:xfrm>
              <a:off x="3577" y="1934"/>
              <a:ext cx="414" cy="261"/>
            </a:xfrm>
            <a:prstGeom prst="rect">
              <a:avLst/>
            </a:prstGeom>
            <a:noFill/>
            <a:ln>
              <a:noFill/>
            </a:ln>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400" b="1">
                  <a:solidFill>
                    <a:srgbClr val="000000"/>
                  </a:solidFill>
                  <a:latin typeface="Times" pitchFamily="18" charset="0"/>
                </a:rPr>
                <a:t>Block 2</a:t>
              </a:r>
              <a:br>
                <a:rPr lang="en-US" sz="1400" b="1">
                  <a:solidFill>
                    <a:srgbClr val="000000"/>
                  </a:solidFill>
                  <a:latin typeface="Times" pitchFamily="18" charset="0"/>
                </a:rPr>
              </a:br>
              <a:r>
                <a:rPr lang="en-US" sz="1400" b="1">
                  <a:solidFill>
                    <a:srgbClr val="000000"/>
                  </a:solidFill>
                  <a:latin typeface="Times" pitchFamily="18" charset="0"/>
                </a:rPr>
                <a:t>Task 1</a:t>
              </a:r>
            </a:p>
          </p:txBody>
        </p:sp>
        <p:sp>
          <p:nvSpPr>
            <p:cNvPr id="561225" name="Rectangle 73"/>
            <p:cNvSpPr>
              <a:spLocks noChangeArrowheads="1"/>
            </p:cNvSpPr>
            <p:nvPr/>
          </p:nvSpPr>
          <p:spPr bwMode="auto">
            <a:xfrm>
              <a:off x="3730" y="2045"/>
              <a:ext cx="1" cy="168"/>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solidFill>
                  <a:srgbClr val="000000"/>
                </a:solidFill>
              </a:endParaRPr>
            </a:p>
          </p:txBody>
        </p:sp>
      </p:grpSp>
      <p:grpSp>
        <p:nvGrpSpPr>
          <p:cNvPr id="561226" name="Group 74"/>
          <p:cNvGrpSpPr>
            <a:grpSpLocks/>
          </p:cNvGrpSpPr>
          <p:nvPr/>
        </p:nvGrpSpPr>
        <p:grpSpPr bwMode="auto">
          <a:xfrm>
            <a:off x="8331837" y="3125051"/>
            <a:ext cx="670876" cy="1042093"/>
            <a:chOff x="4270" y="3263"/>
            <a:chExt cx="490" cy="502"/>
          </a:xfrm>
        </p:grpSpPr>
        <p:sp>
          <p:nvSpPr>
            <p:cNvPr id="561227" name="AutoShape 75"/>
            <p:cNvSpPr>
              <a:spLocks noChangeArrowheads="1"/>
            </p:cNvSpPr>
            <p:nvPr/>
          </p:nvSpPr>
          <p:spPr bwMode="auto">
            <a:xfrm>
              <a:off x="4270" y="3263"/>
              <a:ext cx="490" cy="502"/>
            </a:xfrm>
            <a:prstGeom prst="roundRect">
              <a:avLst>
                <a:gd name="adj" fmla="val 24671"/>
              </a:avLst>
            </a:prstGeom>
            <a:solidFill>
              <a:srgbClr val="9966FF"/>
            </a:solidFill>
            <a:ln w="11113">
              <a:solidFill>
                <a:srgbClr val="000000"/>
              </a:solidFill>
              <a:round/>
              <a:headEnd/>
              <a:tailEnd/>
            </a:ln>
          </p:spPr>
          <p:txBody>
            <a:bodyPr/>
            <a:lstStyle/>
            <a:p>
              <a:endParaRPr lang="en-US"/>
            </a:p>
          </p:txBody>
        </p:sp>
        <p:sp>
          <p:nvSpPr>
            <p:cNvPr id="561228" name="Rectangle 76"/>
            <p:cNvSpPr>
              <a:spLocks noChangeArrowheads="1"/>
            </p:cNvSpPr>
            <p:nvPr/>
          </p:nvSpPr>
          <p:spPr bwMode="auto">
            <a:xfrm>
              <a:off x="4329" y="3365"/>
              <a:ext cx="414" cy="20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eaLnBrk="0" hangingPunct="0"/>
              <a:r>
                <a:rPr lang="en-US" sz="1400" b="1">
                  <a:solidFill>
                    <a:srgbClr val="000000"/>
                  </a:solidFill>
                  <a:latin typeface="Times" pitchFamily="18" charset="0"/>
                </a:rPr>
                <a:t>Block 2</a:t>
              </a:r>
              <a:br>
                <a:rPr lang="en-US" sz="1400" b="1">
                  <a:solidFill>
                    <a:srgbClr val="000000"/>
                  </a:solidFill>
                  <a:latin typeface="Times" pitchFamily="18" charset="0"/>
                </a:rPr>
              </a:br>
              <a:r>
                <a:rPr lang="en-US" sz="1400" b="1">
                  <a:solidFill>
                    <a:srgbClr val="000000"/>
                  </a:solidFill>
                  <a:latin typeface="Times" pitchFamily="18" charset="0"/>
                </a:rPr>
                <a:t>Task 3</a:t>
              </a:r>
            </a:p>
          </p:txBody>
        </p:sp>
        <p:sp>
          <p:nvSpPr>
            <p:cNvPr id="561229" name="Rectangle 77"/>
            <p:cNvSpPr>
              <a:spLocks noChangeArrowheads="1"/>
            </p:cNvSpPr>
            <p:nvPr/>
          </p:nvSpPr>
          <p:spPr bwMode="auto">
            <a:xfrm>
              <a:off x="4487" y="3476"/>
              <a:ext cx="1" cy="1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a:solidFill>
                  <a:srgbClr val="000000"/>
                </a:solidFill>
              </a:endParaRPr>
            </a:p>
          </p:txBody>
        </p:sp>
      </p:grpSp>
      <p:sp>
        <p:nvSpPr>
          <p:cNvPr id="561230" name="AutoShape 78"/>
          <p:cNvSpPr>
            <a:spLocks/>
          </p:cNvSpPr>
          <p:nvPr/>
        </p:nvSpPr>
        <p:spPr bwMode="auto">
          <a:xfrm>
            <a:off x="6144141" y="4511638"/>
            <a:ext cx="140323" cy="2008111"/>
          </a:xfrm>
          <a:prstGeom prst="rightBrace">
            <a:avLst>
              <a:gd name="adj1" fmla="val 111032"/>
              <a:gd name="adj2" fmla="val 50000"/>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61231" name="Text Box 79"/>
          <p:cNvSpPr txBox="1">
            <a:spLocks noChangeArrowheads="1"/>
          </p:cNvSpPr>
          <p:nvPr/>
        </p:nvSpPr>
        <p:spPr bwMode="auto">
          <a:xfrm>
            <a:off x="6332574" y="5303974"/>
            <a:ext cx="1399217" cy="701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sz="2000" dirty="0">
                <a:solidFill>
                  <a:srgbClr val="C00000"/>
                </a:solidFill>
                <a:latin typeface="SegoeBook" pitchFamily="68" charset="0"/>
              </a:rPr>
              <a:t>Time Saved</a:t>
            </a:r>
          </a:p>
        </p:txBody>
      </p:sp>
      <p:grpSp>
        <p:nvGrpSpPr>
          <p:cNvPr id="561237" name="Group 85"/>
          <p:cNvGrpSpPr>
            <a:grpSpLocks/>
          </p:cNvGrpSpPr>
          <p:nvPr/>
        </p:nvGrpSpPr>
        <p:grpSpPr bwMode="auto">
          <a:xfrm>
            <a:off x="6056313" y="3065463"/>
            <a:ext cx="2670175" cy="1484312"/>
            <a:chOff x="3519" y="1742"/>
            <a:chExt cx="1996" cy="935"/>
          </a:xfrm>
        </p:grpSpPr>
        <p:sp>
          <p:nvSpPr>
            <p:cNvPr id="561232" name="Line 80"/>
            <p:cNvSpPr>
              <a:spLocks noChangeShapeType="1"/>
            </p:cNvSpPr>
            <p:nvPr/>
          </p:nvSpPr>
          <p:spPr bwMode="auto">
            <a:xfrm>
              <a:off x="3859" y="1742"/>
              <a:ext cx="0" cy="92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61233" name="Rectangle 81"/>
            <p:cNvSpPr>
              <a:spLocks noChangeArrowheads="1"/>
            </p:cNvSpPr>
            <p:nvPr/>
          </p:nvSpPr>
          <p:spPr bwMode="auto">
            <a:xfrm rot="5400000">
              <a:off x="3467" y="2081"/>
              <a:ext cx="446"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lang="en-US" sz="2400" b="1">
                  <a:latin typeface="SegoeBook" pitchFamily="68" charset="0"/>
                </a:rPr>
                <a:t>Idle</a:t>
              </a:r>
            </a:p>
          </p:txBody>
        </p:sp>
        <p:sp>
          <p:nvSpPr>
            <p:cNvPr id="561234" name="Line 82"/>
            <p:cNvSpPr>
              <a:spLocks noChangeShapeType="1"/>
            </p:cNvSpPr>
            <p:nvPr/>
          </p:nvSpPr>
          <p:spPr bwMode="auto">
            <a:xfrm flipH="1">
              <a:off x="4390" y="1915"/>
              <a:ext cx="1" cy="73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61235" name="Rectangle 83"/>
            <p:cNvSpPr>
              <a:spLocks noChangeArrowheads="1"/>
            </p:cNvSpPr>
            <p:nvPr/>
          </p:nvSpPr>
          <p:spPr bwMode="auto">
            <a:xfrm rot="5400000">
              <a:off x="4000" y="2080"/>
              <a:ext cx="446"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lang="en-US" sz="2400" b="1">
                  <a:latin typeface="SegoeBook" pitchFamily="68" charset="0"/>
                </a:rPr>
                <a:t>Idle</a:t>
              </a:r>
            </a:p>
          </p:txBody>
        </p:sp>
        <p:sp>
          <p:nvSpPr>
            <p:cNvPr id="561236" name="Line 84"/>
            <p:cNvSpPr>
              <a:spLocks noChangeShapeType="1"/>
            </p:cNvSpPr>
            <p:nvPr/>
          </p:nvSpPr>
          <p:spPr bwMode="auto">
            <a:xfrm>
              <a:off x="5515" y="2476"/>
              <a:ext cx="0" cy="201"/>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sp>
        <p:nvSpPr>
          <p:cNvPr id="81" name="Rectangle 80"/>
          <p:cNvSpPr/>
          <p:nvPr/>
        </p:nvSpPr>
        <p:spPr>
          <a:xfrm>
            <a:off x="76200" y="6513129"/>
            <a:ext cx="1928733" cy="261610"/>
          </a:xfrm>
          <a:prstGeom prst="rect">
            <a:avLst/>
          </a:prstGeom>
        </p:spPr>
        <p:txBody>
          <a:bodyPr wrap="none">
            <a:spAutoFit/>
          </a:bodyPr>
          <a:lstStyle/>
          <a:p>
            <a:r>
              <a:rPr lang="en-US" sz="1100" dirty="0"/>
              <a:t>Includes material from IOMPP</a:t>
            </a:r>
          </a:p>
        </p:txBody>
      </p:sp>
      <p:sp>
        <p:nvSpPr>
          <p:cNvPr id="82" name="Rectangle 81"/>
          <p:cNvSpPr/>
          <p:nvPr/>
        </p:nvSpPr>
        <p:spPr>
          <a:xfrm>
            <a:off x="76200" y="2438400"/>
            <a:ext cx="4191000" cy="3108543"/>
          </a:xfrm>
          <a:prstGeom prst="rect">
            <a:avLst/>
          </a:prstGeom>
          <a:solidFill>
            <a:schemeClr val="bg1">
              <a:lumMod val="95000"/>
            </a:schemeClr>
          </a:solidFill>
          <a:ln>
            <a:solidFill>
              <a:schemeClr val="tx1"/>
            </a:solidFill>
          </a:ln>
        </p:spPr>
        <p:txBody>
          <a:bodyPr wrap="square">
            <a:spAutoFit/>
          </a:bodyPr>
          <a:lstStyle/>
          <a:p>
            <a:r>
              <a:rPr lang="en-US" sz="1600" dirty="0">
                <a:solidFill>
                  <a:srgbClr val="0000FF"/>
                </a:solidFill>
                <a:latin typeface="Consolas" pitchFamily="49" charset="0"/>
                <a:cs typeface="Consolas" pitchFamily="49" charset="0"/>
              </a:rPr>
              <a:t>#pragma</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omp</a:t>
            </a:r>
            <a:r>
              <a:rPr lang="en-US" sz="1600" dirty="0">
                <a:solidFill>
                  <a:prstClr val="black"/>
                </a:solidFill>
                <a:latin typeface="Consolas" pitchFamily="49" charset="0"/>
                <a:cs typeface="Consolas" pitchFamily="49" charset="0"/>
              </a:rPr>
              <a:t> parallel</a:t>
            </a:r>
          </a:p>
          <a:p>
            <a:r>
              <a:rPr lang="en-US" sz="1600" dirty="0">
                <a:solidFill>
                  <a:prstClr val="black"/>
                </a:solidFill>
                <a:latin typeface="Consolas" pitchFamily="49" charset="0"/>
                <a:cs typeface="Consolas" pitchFamily="49" charset="0"/>
              </a:rPr>
              <a:t>{</a:t>
            </a:r>
          </a:p>
          <a:p>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#pragma</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omp</a:t>
            </a:r>
            <a:r>
              <a:rPr lang="en-US" sz="1600" dirty="0">
                <a:solidFill>
                  <a:prstClr val="black"/>
                </a:solidFill>
                <a:latin typeface="Consolas" pitchFamily="49" charset="0"/>
                <a:cs typeface="Consolas" pitchFamily="49" charset="0"/>
              </a:rPr>
              <a:t> single</a:t>
            </a:r>
          </a:p>
          <a:p>
            <a:r>
              <a:rPr lang="en-US" sz="1600" dirty="0">
                <a:solidFill>
                  <a:prstClr val="black"/>
                </a:solidFill>
                <a:latin typeface="Consolas" pitchFamily="49" charset="0"/>
                <a:cs typeface="Consolas" pitchFamily="49" charset="0"/>
              </a:rPr>
              <a:t>   {  </a:t>
            </a:r>
            <a:r>
              <a:rPr lang="en-US" sz="1600" dirty="0">
                <a:solidFill>
                  <a:srgbClr val="008000"/>
                </a:solidFill>
                <a:latin typeface="Consolas" pitchFamily="49" charset="0"/>
                <a:cs typeface="Consolas" pitchFamily="49" charset="0"/>
              </a:rPr>
              <a:t>// block 1</a:t>
            </a:r>
          </a:p>
          <a:p>
            <a:r>
              <a:rPr lang="en-US" sz="1600" dirty="0">
                <a:solidFill>
                  <a:prstClr val="black"/>
                </a:solidFill>
                <a:latin typeface="Consolas" pitchFamily="49" charset="0"/>
                <a:cs typeface="Consolas" pitchFamily="49" charset="0"/>
              </a:rPr>
              <a:t>      node *p = </a:t>
            </a:r>
            <a:r>
              <a:rPr lang="en-US" sz="1600" dirty="0" err="1">
                <a:solidFill>
                  <a:prstClr val="black"/>
                </a:solidFill>
                <a:latin typeface="Consolas" pitchFamily="49" charset="0"/>
                <a:cs typeface="Consolas" pitchFamily="49" charset="0"/>
              </a:rPr>
              <a:t>head_of_list</a:t>
            </a:r>
            <a:r>
              <a:rPr lang="en-US" sz="1600" dirty="0">
                <a:solidFill>
                  <a:prstClr val="black"/>
                </a:solidFill>
                <a:latin typeface="Consolas" pitchFamily="49" charset="0"/>
                <a:cs typeface="Consolas" pitchFamily="49" charset="0"/>
              </a:rPr>
              <a:t>;</a:t>
            </a:r>
          </a:p>
          <a:p>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while</a:t>
            </a:r>
            <a:r>
              <a:rPr lang="en-US" sz="1600" dirty="0">
                <a:solidFill>
                  <a:prstClr val="black"/>
                </a:solidFill>
                <a:latin typeface="Consolas" pitchFamily="49" charset="0"/>
                <a:cs typeface="Consolas" pitchFamily="49" charset="0"/>
              </a:rPr>
              <a:t> (p) {  </a:t>
            </a:r>
            <a:r>
              <a:rPr lang="en-US" sz="1600" dirty="0">
                <a:solidFill>
                  <a:srgbClr val="008000"/>
                </a:solidFill>
                <a:latin typeface="Consolas" pitchFamily="49" charset="0"/>
                <a:cs typeface="Consolas" pitchFamily="49" charset="0"/>
              </a:rPr>
              <a:t>//block 2</a:t>
            </a:r>
          </a:p>
          <a:p>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#pragma</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omp</a:t>
            </a:r>
            <a:r>
              <a:rPr lang="en-US" sz="1600" dirty="0">
                <a:solidFill>
                  <a:prstClr val="black"/>
                </a:solidFill>
                <a:latin typeface="Consolas" pitchFamily="49" charset="0"/>
                <a:cs typeface="Consolas" pitchFamily="49" charset="0"/>
              </a:rPr>
              <a:t> task </a:t>
            </a:r>
            <a:r>
              <a:rPr lang="en-US" sz="1600" dirty="0">
                <a:solidFill>
                  <a:srgbClr val="0000FF"/>
                </a:solidFill>
                <a:latin typeface="Consolas" pitchFamily="49" charset="0"/>
                <a:cs typeface="Consolas" pitchFamily="49" charset="0"/>
              </a:rPr>
              <a:t>private</a:t>
            </a:r>
            <a:r>
              <a:rPr lang="en-US" sz="1600" dirty="0">
                <a:solidFill>
                  <a:prstClr val="black"/>
                </a:solidFill>
                <a:latin typeface="Consolas" pitchFamily="49" charset="0"/>
                <a:cs typeface="Consolas" pitchFamily="49" charset="0"/>
              </a:rPr>
              <a:t>(p)</a:t>
            </a:r>
          </a:p>
          <a:p>
            <a:r>
              <a:rPr lang="en-US" sz="1600" dirty="0">
                <a:solidFill>
                  <a:prstClr val="black"/>
                </a:solidFill>
                <a:latin typeface="Consolas" pitchFamily="49" charset="0"/>
                <a:cs typeface="Consolas" pitchFamily="49" charset="0"/>
              </a:rPr>
              <a:t>         process(p);</a:t>
            </a:r>
          </a:p>
          <a:p>
            <a:r>
              <a:rPr lang="en-US" sz="1600" dirty="0">
                <a:solidFill>
                  <a:prstClr val="black"/>
                </a:solidFill>
                <a:latin typeface="Consolas" pitchFamily="49" charset="0"/>
                <a:cs typeface="Consolas" pitchFamily="49" charset="0"/>
              </a:rPr>
              <a:t>         p = p-&gt;next;  </a:t>
            </a:r>
            <a:r>
              <a:rPr lang="en-US" sz="1600" dirty="0">
                <a:solidFill>
                  <a:srgbClr val="008000"/>
                </a:solidFill>
                <a:latin typeface="Consolas" pitchFamily="49" charset="0"/>
                <a:cs typeface="Consolas" pitchFamily="49" charset="0"/>
              </a:rPr>
              <a:t>//block 3</a:t>
            </a:r>
          </a:p>
          <a:p>
            <a:r>
              <a:rPr lang="en-US" sz="1600" dirty="0">
                <a:solidFill>
                  <a:prstClr val="black"/>
                </a:solidFill>
                <a:latin typeface="Consolas" pitchFamily="49" charset="0"/>
                <a:cs typeface="Consolas" pitchFamily="49" charset="0"/>
              </a:rPr>
              <a:t>      }</a:t>
            </a:r>
          </a:p>
          <a:p>
            <a:r>
              <a:rPr lang="en-US" sz="1600" dirty="0">
                <a:solidFill>
                  <a:prstClr val="black"/>
                </a:solidFill>
                <a:latin typeface="Consolas" pitchFamily="49" charset="0"/>
                <a:cs typeface="Consolas" pitchFamily="49" charset="0"/>
              </a:rPr>
              <a:t>   }</a:t>
            </a:r>
          </a:p>
          <a:p>
            <a:r>
              <a:rPr lang="en-US" sz="1600" dirty="0">
                <a:solidFill>
                  <a:prstClr val="black"/>
                </a:solidFill>
                <a:latin typeface="Consolas" pitchFamily="49" charset="0"/>
                <a:cs typeface="Consolas" pitchFamily="49" charset="0"/>
              </a:rPr>
              <a:t>}</a:t>
            </a:r>
          </a:p>
        </p:txBody>
      </p:sp>
    </p:spTree>
    <p:custDataLst>
      <p:tags r:id="rId1"/>
    </p:custDataLst>
    <p:extLst>
      <p:ext uri="{BB962C8B-B14F-4D97-AF65-F5344CB8AC3E}">
        <p14:creationId xmlns:p14="http://schemas.microsoft.com/office/powerpoint/2010/main" val="111663197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Tasks: Putting Things in Perspective</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42</a:t>
            </a:fld>
            <a:endParaRPr lang="en-US" altLang="en-US"/>
          </a:p>
        </p:txBody>
      </p:sp>
      <p:sp>
        <p:nvSpPr>
          <p:cNvPr id="3" name="Content Placeholder 2"/>
          <p:cNvSpPr>
            <a:spLocks noGrp="1"/>
          </p:cNvSpPr>
          <p:nvPr>
            <p:ph idx="4294967295"/>
          </p:nvPr>
        </p:nvSpPr>
        <p:spPr>
          <a:xfrm>
            <a:off x="0" y="1219200"/>
            <a:ext cx="8229600" cy="4411662"/>
          </a:xfrm>
          <a:prstGeom prst="rect">
            <a:avLst/>
          </a:prstGeom>
        </p:spPr>
        <p:txBody>
          <a:bodyPr/>
          <a:lstStyle/>
          <a:p>
            <a:r>
              <a:rPr lang="en-US" dirty="0"/>
              <a:t>Upper pic: sequential.  Lower pic: parallel</a:t>
            </a:r>
          </a:p>
        </p:txBody>
      </p:sp>
      <p:pic>
        <p:nvPicPr>
          <p:cNvPr id="6146" name="Picture 2" descr="C:\Users\negrut\Desktop\2000px-Fork_joi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153" y="2243137"/>
            <a:ext cx="8415845" cy="35052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6200" y="6513129"/>
            <a:ext cx="1194558" cy="261610"/>
          </a:xfrm>
          <a:prstGeom prst="rect">
            <a:avLst/>
          </a:prstGeom>
        </p:spPr>
        <p:txBody>
          <a:bodyPr wrap="none">
            <a:spAutoFit/>
          </a:bodyPr>
          <a:lstStyle/>
          <a:p>
            <a:r>
              <a:rPr lang="en-US" sz="1100" dirty="0"/>
              <a:t>Credit: Wikipedia</a:t>
            </a:r>
          </a:p>
        </p:txBody>
      </p:sp>
    </p:spTree>
    <p:extLst>
      <p:ext uri="{BB962C8B-B14F-4D97-AF65-F5344CB8AC3E}">
        <p14:creationId xmlns:p14="http://schemas.microsoft.com/office/powerpoint/2010/main" val="600863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normAutofit/>
          </a:bodyPr>
          <a:lstStyle/>
          <a:p>
            <a:r>
              <a:rPr lang="en-US" dirty="0"/>
              <a:t>Work Plan</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43</a:t>
            </a:fld>
            <a:endParaRPr lang="en-US" altLang="en-US"/>
          </a:p>
        </p:txBody>
      </p:sp>
      <p:sp>
        <p:nvSpPr>
          <p:cNvPr id="569347" name="Rectangle 3"/>
          <p:cNvSpPr>
            <a:spLocks noGrp="1" noChangeArrowheads="1"/>
          </p:cNvSpPr>
          <p:nvPr>
            <p:ph type="body" idx="4294967295"/>
          </p:nvPr>
        </p:nvSpPr>
        <p:spPr>
          <a:xfrm>
            <a:off x="0" y="1608138"/>
            <a:ext cx="8229600" cy="4335462"/>
          </a:xfrm>
          <a:prstGeom prst="rect">
            <a:avLst/>
          </a:prstGeom>
        </p:spPr>
        <p:txBody>
          <a:bodyPr/>
          <a:lstStyle/>
          <a:p>
            <a:r>
              <a:rPr lang="en-US" sz="3600" dirty="0">
                <a:solidFill>
                  <a:schemeClr val="bg1">
                    <a:lumMod val="85000"/>
                  </a:schemeClr>
                </a:solidFill>
              </a:rPr>
              <a:t>What is OpenMP?</a:t>
            </a:r>
          </a:p>
          <a:p>
            <a:pPr lvl="1">
              <a:lnSpc>
                <a:spcPct val="94000"/>
              </a:lnSpc>
              <a:buFont typeface="Wingdings" pitchFamily="2" charset="2"/>
              <a:buNone/>
            </a:pPr>
            <a:r>
              <a:rPr lang="en-US" sz="3200" dirty="0">
                <a:solidFill>
                  <a:schemeClr val="bg1">
                    <a:lumMod val="85000"/>
                  </a:schemeClr>
                </a:solidFill>
              </a:rPr>
              <a:t>Parallel regions</a:t>
            </a:r>
          </a:p>
          <a:p>
            <a:pPr lvl="1">
              <a:lnSpc>
                <a:spcPct val="94000"/>
              </a:lnSpc>
              <a:buFont typeface="Wingdings" pitchFamily="2" charset="2"/>
              <a:buNone/>
            </a:pPr>
            <a:r>
              <a:rPr lang="en-US" sz="3200" dirty="0">
                <a:solidFill>
                  <a:schemeClr val="bg1">
                    <a:lumMod val="85000"/>
                  </a:schemeClr>
                </a:solidFill>
              </a:rPr>
              <a:t>Work sharing</a:t>
            </a:r>
          </a:p>
          <a:p>
            <a:pPr lvl="1">
              <a:lnSpc>
                <a:spcPct val="94000"/>
              </a:lnSpc>
              <a:buFont typeface="Wingdings" pitchFamily="2" charset="2"/>
              <a:buNone/>
            </a:pPr>
            <a:r>
              <a:rPr lang="en-US" sz="3200" dirty="0">
                <a:solidFill>
                  <a:srgbClr val="002060"/>
                </a:solidFill>
              </a:rPr>
              <a:t>Data scoping</a:t>
            </a:r>
          </a:p>
          <a:p>
            <a:pPr lvl="1">
              <a:lnSpc>
                <a:spcPct val="94000"/>
              </a:lnSpc>
              <a:buFont typeface="Wingdings" pitchFamily="2" charset="2"/>
              <a:buNone/>
            </a:pPr>
            <a:r>
              <a:rPr lang="en-US" sz="3200" dirty="0"/>
              <a:t>Synchronization</a:t>
            </a:r>
          </a:p>
          <a:p>
            <a:r>
              <a:rPr lang="en-US" sz="3600" dirty="0"/>
              <a:t>Advanced topics</a:t>
            </a:r>
          </a:p>
        </p:txBody>
      </p:sp>
    </p:spTree>
    <p:custDataLst>
      <p:tags r:id="rId1"/>
    </p:custDataLst>
    <p:extLst>
      <p:ext uri="{BB962C8B-B14F-4D97-AF65-F5344CB8AC3E}">
        <p14:creationId xmlns:p14="http://schemas.microsoft.com/office/powerpoint/2010/main" val="3286773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a:xfrm>
            <a:off x="822325" y="287339"/>
            <a:ext cx="7543800" cy="703262"/>
          </a:xfrm>
        </p:spPr>
        <p:txBody>
          <a:bodyPr>
            <a:normAutofit/>
          </a:bodyPr>
          <a:lstStyle/>
          <a:p>
            <a:r>
              <a:rPr lang="en-US" dirty="0"/>
              <a:t>Data Scoping – What’s shared</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44</a:t>
            </a:fld>
            <a:endParaRPr lang="en-US" altLang="en-US"/>
          </a:p>
        </p:txBody>
      </p:sp>
      <p:sp>
        <p:nvSpPr>
          <p:cNvPr id="571395" name="Rectangle 3"/>
          <p:cNvSpPr>
            <a:spLocks noGrp="1" noChangeArrowheads="1"/>
          </p:cNvSpPr>
          <p:nvPr>
            <p:ph type="body" idx="4294967295"/>
          </p:nvPr>
        </p:nvSpPr>
        <p:spPr>
          <a:xfrm>
            <a:off x="288925" y="1219200"/>
            <a:ext cx="8610600" cy="5241740"/>
          </a:xfrm>
          <a:prstGeom prst="rect">
            <a:avLst/>
          </a:prstGeom>
        </p:spPr>
        <p:txBody>
          <a:bodyPr/>
          <a:lstStyle/>
          <a:p>
            <a:r>
              <a:rPr lang="en-US" sz="2400" dirty="0"/>
              <a:t>OpenMP uses a shared-memory programming model</a:t>
            </a:r>
          </a:p>
          <a:p>
            <a:pPr lvl="2"/>
            <a:endParaRPr lang="en-US" sz="1700" b="1" dirty="0"/>
          </a:p>
          <a:p>
            <a:r>
              <a:rPr lang="en-US" sz="2400" b="1" dirty="0"/>
              <a:t>Shared variable</a:t>
            </a:r>
            <a:r>
              <a:rPr lang="en-US" sz="2400" dirty="0"/>
              <a:t> - a variable</a:t>
            </a:r>
            <a:r>
              <a:rPr lang="en-US" sz="2400" i="1" dirty="0"/>
              <a:t> </a:t>
            </a:r>
            <a:r>
              <a:rPr lang="en-US" sz="2400" dirty="0"/>
              <a:t>that can be read or written by multiple threads</a:t>
            </a:r>
          </a:p>
          <a:p>
            <a:pPr lvl="2"/>
            <a:endParaRPr lang="en-US" sz="1700" dirty="0"/>
          </a:p>
          <a:p>
            <a:r>
              <a:rPr lang="en-US" sz="2400" dirty="0"/>
              <a:t>Shared clause can be used to make items explicitly shared</a:t>
            </a:r>
          </a:p>
          <a:p>
            <a:pPr lvl="1"/>
            <a:r>
              <a:rPr lang="en-US" sz="2000" dirty="0"/>
              <a:t>Global variables are shared by default among tasks</a:t>
            </a:r>
          </a:p>
          <a:p>
            <a:pPr lvl="1"/>
            <a:r>
              <a:rPr lang="en-US" sz="2100" dirty="0"/>
              <a:t>Other examples of variables being shared among threads</a:t>
            </a:r>
          </a:p>
          <a:p>
            <a:pPr lvl="2"/>
            <a:r>
              <a:rPr lang="en-US" sz="1800" dirty="0"/>
              <a:t>File scope variables</a:t>
            </a:r>
          </a:p>
          <a:p>
            <a:pPr lvl="2"/>
            <a:r>
              <a:rPr lang="en-US" sz="1800" dirty="0"/>
              <a:t>Namespace scope variables</a:t>
            </a:r>
          </a:p>
          <a:p>
            <a:pPr lvl="2"/>
            <a:r>
              <a:rPr lang="en-US" sz="1800" dirty="0"/>
              <a:t>Variables with </a:t>
            </a:r>
            <a:r>
              <a:rPr lang="en-US" sz="1800" dirty="0" err="1"/>
              <a:t>const</a:t>
            </a:r>
            <a:r>
              <a:rPr lang="en-US" sz="1800" dirty="0"/>
              <a:t>-qualified type having no mutable member</a:t>
            </a:r>
          </a:p>
          <a:p>
            <a:pPr lvl="2"/>
            <a:r>
              <a:rPr lang="en-US" sz="1800" dirty="0"/>
              <a:t>Static variables which are declared in a scope inside the construct</a:t>
            </a:r>
          </a:p>
        </p:txBody>
      </p:sp>
      <p:sp>
        <p:nvSpPr>
          <p:cNvPr id="6" name="Rectangle 5"/>
          <p:cNvSpPr/>
          <p:nvPr/>
        </p:nvSpPr>
        <p:spPr>
          <a:xfrm>
            <a:off x="76200" y="6513129"/>
            <a:ext cx="1928733" cy="261610"/>
          </a:xfrm>
          <a:prstGeom prst="rect">
            <a:avLst/>
          </a:prstGeom>
        </p:spPr>
        <p:txBody>
          <a:bodyPr wrap="none">
            <a:spAutoFit/>
          </a:bodyPr>
          <a:lstStyle/>
          <a:p>
            <a:r>
              <a:rPr lang="en-US" sz="1100" dirty="0"/>
              <a:t>Includes material from IOMPP</a:t>
            </a:r>
          </a:p>
        </p:txBody>
      </p:sp>
    </p:spTree>
    <p:custDataLst>
      <p:tags r:id="rId1"/>
    </p:custDataLst>
    <p:extLst>
      <p:ext uri="{BB962C8B-B14F-4D97-AF65-F5344CB8AC3E}">
        <p14:creationId xmlns:p14="http://schemas.microsoft.com/office/powerpoint/2010/main" val="241726588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p:txBody>
          <a:bodyPr>
            <a:normAutofit/>
          </a:bodyPr>
          <a:lstStyle/>
          <a:p>
            <a:r>
              <a:rPr lang="en-US" dirty="0"/>
              <a:t>Data Scoping – What’s Private</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45</a:t>
            </a:fld>
            <a:endParaRPr lang="en-US" altLang="en-US"/>
          </a:p>
        </p:txBody>
      </p:sp>
      <p:sp>
        <p:nvSpPr>
          <p:cNvPr id="573443" name="Rectangle 3"/>
          <p:cNvSpPr>
            <a:spLocks noGrp="1" noChangeArrowheads="1"/>
          </p:cNvSpPr>
          <p:nvPr>
            <p:ph type="body" idx="4294967295"/>
          </p:nvPr>
        </p:nvSpPr>
        <p:spPr>
          <a:xfrm>
            <a:off x="393700" y="1219200"/>
            <a:ext cx="8401050" cy="4983162"/>
          </a:xfrm>
          <a:prstGeom prst="rect">
            <a:avLst/>
          </a:prstGeom>
          <a:noFill/>
          <a:ln/>
          <a:extLst>
            <a:ext uri="{AF507438-7753-43E0-B8FC-AC1667EBCBE1}">
              <a14:hiddenEffects xmlns:a14="http://schemas.microsoft.com/office/drawing/2010/main">
                <a:effectLst>
                  <a:outerShdw dist="28398" dir="6993903" algn="ctr" rotWithShape="0">
                    <a:schemeClr val="bg2"/>
                  </a:outerShdw>
                </a:effectLst>
              </a14:hiddenEffects>
            </a:ext>
          </a:extLst>
        </p:spPr>
        <p:txBody>
          <a:bodyPr lIns="90488" tIns="44450" rIns="90488" bIns="44450"/>
          <a:lstStyle/>
          <a:p>
            <a:r>
              <a:rPr lang="en-US" sz="2400" dirty="0"/>
              <a:t>Not everything is shared...</a:t>
            </a:r>
          </a:p>
          <a:p>
            <a:pPr>
              <a:lnSpc>
                <a:spcPct val="80000"/>
              </a:lnSpc>
            </a:pPr>
            <a:endParaRPr lang="en-US" sz="2000" dirty="0"/>
          </a:p>
          <a:p>
            <a:pPr lvl="1"/>
            <a:r>
              <a:rPr lang="en-US" sz="1800" dirty="0"/>
              <a:t>Examples of implicitly determined PRIVATE variables:</a:t>
            </a:r>
          </a:p>
          <a:p>
            <a:pPr lvl="2"/>
            <a:r>
              <a:rPr lang="en-US" sz="1600" dirty="0"/>
              <a:t>Stack (local) variables in functions called from parallel regions</a:t>
            </a:r>
          </a:p>
          <a:p>
            <a:pPr lvl="2"/>
            <a:r>
              <a:rPr lang="en-US" sz="1600" dirty="0"/>
              <a:t>Automatic variables within a statement block</a:t>
            </a:r>
          </a:p>
          <a:p>
            <a:pPr lvl="2"/>
            <a:r>
              <a:rPr lang="en-US" sz="1600" dirty="0"/>
              <a:t>Loop iteration variables</a:t>
            </a:r>
          </a:p>
          <a:p>
            <a:pPr lvl="2"/>
            <a:r>
              <a:rPr lang="en-US" sz="1600" dirty="0"/>
              <a:t>Implicitly declared private variables within </a:t>
            </a:r>
            <a:r>
              <a:rPr lang="en-US" sz="1600" u="sng" dirty="0"/>
              <a:t>tasks</a:t>
            </a:r>
            <a:r>
              <a:rPr lang="en-US" sz="1600" dirty="0"/>
              <a:t> will be treated as </a:t>
            </a:r>
            <a:r>
              <a:rPr lang="en-US" sz="1600" u="sng" dirty="0" err="1"/>
              <a:t>firstprivate</a:t>
            </a:r>
            <a:endParaRPr lang="en-US" sz="1600" dirty="0"/>
          </a:p>
          <a:p>
            <a:pPr lvl="2"/>
            <a:endParaRPr lang="en-US" sz="1600" dirty="0"/>
          </a:p>
          <a:p>
            <a:r>
              <a:rPr lang="en-US" sz="2400" b="1" dirty="0" err="1">
                <a:solidFill>
                  <a:srgbClr val="0000FF"/>
                </a:solidFill>
              </a:rPr>
              <a:t>firstprivate</a:t>
            </a:r>
            <a:r>
              <a:rPr lang="en-US" sz="2400" b="1" dirty="0"/>
              <a:t> </a:t>
            </a:r>
          </a:p>
          <a:p>
            <a:pPr lvl="1"/>
            <a:r>
              <a:rPr lang="en-US" sz="2000" dirty="0"/>
              <a:t>Specifies that each thread should have its own instance of a variable, and that the variable should be initialized with the value of the variable, because it exists before the parallel construct</a:t>
            </a:r>
          </a:p>
          <a:p>
            <a:endParaRPr lang="en-US" sz="2000" dirty="0"/>
          </a:p>
        </p:txBody>
      </p:sp>
      <p:sp>
        <p:nvSpPr>
          <p:cNvPr id="6" name="Rectangle 5"/>
          <p:cNvSpPr/>
          <p:nvPr/>
        </p:nvSpPr>
        <p:spPr>
          <a:xfrm>
            <a:off x="76200" y="6513129"/>
            <a:ext cx="1928733" cy="261610"/>
          </a:xfrm>
          <a:prstGeom prst="rect">
            <a:avLst/>
          </a:prstGeom>
        </p:spPr>
        <p:txBody>
          <a:bodyPr wrap="none">
            <a:spAutoFit/>
          </a:bodyPr>
          <a:lstStyle/>
          <a:p>
            <a:r>
              <a:rPr lang="en-US" sz="1100" dirty="0"/>
              <a:t>Includes material from IOMPP</a:t>
            </a:r>
          </a:p>
        </p:txBody>
      </p:sp>
    </p:spTree>
    <p:custDataLst>
      <p:tags r:id="rId1"/>
    </p:custDataLst>
    <p:extLst>
      <p:ext uri="{BB962C8B-B14F-4D97-AF65-F5344CB8AC3E}">
        <p14:creationId xmlns:p14="http://schemas.microsoft.com/office/powerpoint/2010/main" val="38986251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a:xfrm>
            <a:off x="822325" y="287339"/>
            <a:ext cx="7543800" cy="669210"/>
          </a:xfrm>
          <a:noFill/>
          <a:ln/>
        </p:spPr>
        <p:txBody>
          <a:bodyPr lIns="90488" tIns="44450" rIns="90488" bIns="44450" anchor="b"/>
          <a:lstStyle/>
          <a:p>
            <a:pPr>
              <a:lnSpc>
                <a:spcPct val="89000"/>
              </a:lnSpc>
            </a:pPr>
            <a:r>
              <a:rPr lang="en-US" dirty="0"/>
              <a:t>A Data Environment Example</a:t>
            </a:r>
          </a:p>
        </p:txBody>
      </p:sp>
      <p:sp>
        <p:nvSpPr>
          <p:cNvPr id="3" name="Slide Number Placeholder 2"/>
          <p:cNvSpPr>
            <a:spLocks noGrp="1"/>
          </p:cNvSpPr>
          <p:nvPr>
            <p:ph type="sldNum" sz="quarter" idx="12"/>
          </p:nvPr>
        </p:nvSpPr>
        <p:spPr>
          <a:xfrm>
            <a:off x="8546351" y="6460940"/>
            <a:ext cx="476623" cy="365125"/>
          </a:xfrm>
        </p:spPr>
        <p:txBody>
          <a:bodyPr/>
          <a:lstStyle/>
          <a:p>
            <a:fld id="{D3CBA5F2-BA81-4598-939D-5BFFBD4009F6}" type="slidenum">
              <a:rPr lang="en-US" altLang="en-US" smtClean="0"/>
              <a:pPr/>
              <a:t>46</a:t>
            </a:fld>
            <a:endParaRPr lang="en-US" altLang="en-US"/>
          </a:p>
        </p:txBody>
      </p:sp>
      <p:grpSp>
        <p:nvGrpSpPr>
          <p:cNvPr id="575491" name="Group 3"/>
          <p:cNvGrpSpPr>
            <a:grpSpLocks/>
          </p:cNvGrpSpPr>
          <p:nvPr/>
        </p:nvGrpSpPr>
        <p:grpSpPr bwMode="auto">
          <a:xfrm>
            <a:off x="4257675" y="3849788"/>
            <a:ext cx="4733925" cy="2360612"/>
            <a:chOff x="2682" y="2305"/>
            <a:chExt cx="2982" cy="1487"/>
          </a:xfrm>
        </p:grpSpPr>
        <p:sp>
          <p:nvSpPr>
            <p:cNvPr id="575492" name="Rectangle 4"/>
            <p:cNvSpPr>
              <a:spLocks noChangeArrowheads="1"/>
            </p:cNvSpPr>
            <p:nvPr/>
          </p:nvSpPr>
          <p:spPr bwMode="auto">
            <a:xfrm>
              <a:off x="5164" y="2922"/>
              <a:ext cx="5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eaLnBrk="0" hangingPunct="0">
                <a:spcBef>
                  <a:spcPct val="50000"/>
                </a:spcBef>
              </a:pPr>
              <a:r>
                <a:rPr lang="en-US" sz="2000" b="1" dirty="0">
                  <a:solidFill>
                    <a:srgbClr val="0000FF"/>
                  </a:solidFill>
                  <a:latin typeface="Courier New" pitchFamily="49" charset="0"/>
                </a:rPr>
                <a:t>temp</a:t>
              </a:r>
            </a:p>
          </p:txBody>
        </p:sp>
        <p:sp>
          <p:nvSpPr>
            <p:cNvPr id="575493" name="Line 5"/>
            <p:cNvSpPr>
              <a:spLocks noChangeShapeType="1"/>
            </p:cNvSpPr>
            <p:nvPr/>
          </p:nvSpPr>
          <p:spPr bwMode="auto">
            <a:xfrm>
              <a:off x="3490" y="2305"/>
              <a:ext cx="0" cy="19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5494" name="Rectangle 6"/>
            <p:cNvSpPr>
              <a:spLocks noChangeArrowheads="1"/>
            </p:cNvSpPr>
            <p:nvPr/>
          </p:nvSpPr>
          <p:spPr bwMode="auto">
            <a:xfrm>
              <a:off x="2778" y="2438"/>
              <a:ext cx="15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eaLnBrk="0" hangingPunct="0">
                <a:spcBef>
                  <a:spcPct val="50000"/>
                </a:spcBef>
              </a:pPr>
              <a:r>
                <a:rPr lang="en-US" sz="2000" b="1">
                  <a:solidFill>
                    <a:srgbClr val="0000FF"/>
                  </a:solidFill>
                  <a:latin typeface="Courier New" pitchFamily="49" charset="0"/>
                </a:rPr>
                <a:t>A, index, count</a:t>
              </a:r>
            </a:p>
          </p:txBody>
        </p:sp>
        <p:sp>
          <p:nvSpPr>
            <p:cNvPr id="575495" name="Line 7"/>
            <p:cNvSpPr>
              <a:spLocks noChangeShapeType="1"/>
            </p:cNvSpPr>
            <p:nvPr/>
          </p:nvSpPr>
          <p:spPr bwMode="auto">
            <a:xfrm>
              <a:off x="3490" y="2641"/>
              <a:ext cx="0" cy="334"/>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5496" name="Line 8"/>
            <p:cNvSpPr>
              <a:spLocks noChangeShapeType="1"/>
            </p:cNvSpPr>
            <p:nvPr/>
          </p:nvSpPr>
          <p:spPr bwMode="auto">
            <a:xfrm>
              <a:off x="3492" y="2783"/>
              <a:ext cx="1905"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5497" name="Rectangle 9"/>
            <p:cNvSpPr>
              <a:spLocks noChangeArrowheads="1"/>
            </p:cNvSpPr>
            <p:nvPr/>
          </p:nvSpPr>
          <p:spPr bwMode="auto">
            <a:xfrm>
              <a:off x="3233" y="2918"/>
              <a:ext cx="5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eaLnBrk="0" hangingPunct="0">
                <a:spcBef>
                  <a:spcPct val="50000"/>
                </a:spcBef>
              </a:pPr>
              <a:r>
                <a:rPr lang="en-US" sz="2000" b="1">
                  <a:solidFill>
                    <a:srgbClr val="0000FF"/>
                  </a:solidFill>
                  <a:latin typeface="Courier New" pitchFamily="49" charset="0"/>
                </a:rPr>
                <a:t>temp</a:t>
              </a:r>
            </a:p>
          </p:txBody>
        </p:sp>
        <p:sp>
          <p:nvSpPr>
            <p:cNvPr id="575498" name="Rectangle 10"/>
            <p:cNvSpPr>
              <a:spLocks noChangeArrowheads="1"/>
            </p:cNvSpPr>
            <p:nvPr/>
          </p:nvSpPr>
          <p:spPr bwMode="auto">
            <a:xfrm>
              <a:off x="4266" y="2918"/>
              <a:ext cx="5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eaLnBrk="0" hangingPunct="0">
                <a:spcBef>
                  <a:spcPct val="50000"/>
                </a:spcBef>
              </a:pPr>
              <a:r>
                <a:rPr lang="en-US" sz="2000" b="1">
                  <a:solidFill>
                    <a:srgbClr val="0000FF"/>
                  </a:solidFill>
                  <a:latin typeface="Courier New" pitchFamily="49" charset="0"/>
                </a:rPr>
                <a:t>temp</a:t>
              </a:r>
            </a:p>
          </p:txBody>
        </p:sp>
        <p:sp>
          <p:nvSpPr>
            <p:cNvPr id="575499" name="Line 11"/>
            <p:cNvSpPr>
              <a:spLocks noChangeShapeType="1"/>
            </p:cNvSpPr>
            <p:nvPr/>
          </p:nvSpPr>
          <p:spPr bwMode="auto">
            <a:xfrm>
              <a:off x="4498" y="2785"/>
              <a:ext cx="0" cy="19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5500" name="Line 12"/>
            <p:cNvSpPr>
              <a:spLocks noChangeShapeType="1"/>
            </p:cNvSpPr>
            <p:nvPr/>
          </p:nvSpPr>
          <p:spPr bwMode="auto">
            <a:xfrm>
              <a:off x="5410" y="2785"/>
              <a:ext cx="0" cy="19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5501" name="Line 13"/>
            <p:cNvSpPr>
              <a:spLocks noChangeShapeType="1"/>
            </p:cNvSpPr>
            <p:nvPr/>
          </p:nvSpPr>
          <p:spPr bwMode="auto">
            <a:xfrm>
              <a:off x="3492" y="3407"/>
              <a:ext cx="1905"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5502" name="Line 14"/>
            <p:cNvSpPr>
              <a:spLocks noChangeShapeType="1"/>
            </p:cNvSpPr>
            <p:nvPr/>
          </p:nvSpPr>
          <p:spPr bwMode="auto">
            <a:xfrm>
              <a:off x="4498" y="3169"/>
              <a:ext cx="0" cy="238"/>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5503" name="Line 15"/>
            <p:cNvSpPr>
              <a:spLocks noChangeShapeType="1"/>
            </p:cNvSpPr>
            <p:nvPr/>
          </p:nvSpPr>
          <p:spPr bwMode="auto">
            <a:xfrm>
              <a:off x="5410" y="3169"/>
              <a:ext cx="0" cy="238"/>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5504" name="Rectangle 16"/>
            <p:cNvSpPr>
              <a:spLocks noChangeArrowheads="1"/>
            </p:cNvSpPr>
            <p:nvPr/>
          </p:nvSpPr>
          <p:spPr bwMode="auto">
            <a:xfrm>
              <a:off x="2682" y="3542"/>
              <a:ext cx="15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eaLnBrk="0" hangingPunct="0">
                <a:spcBef>
                  <a:spcPct val="50000"/>
                </a:spcBef>
              </a:pPr>
              <a:r>
                <a:rPr lang="en-US" sz="2000" b="1" dirty="0">
                  <a:solidFill>
                    <a:srgbClr val="0000FF"/>
                  </a:solidFill>
                  <a:latin typeface="Courier New" pitchFamily="49" charset="0"/>
                </a:rPr>
                <a:t>A, index, count</a:t>
              </a:r>
            </a:p>
          </p:txBody>
        </p:sp>
        <p:sp>
          <p:nvSpPr>
            <p:cNvPr id="575505" name="Line 17"/>
            <p:cNvSpPr>
              <a:spLocks noChangeShapeType="1"/>
            </p:cNvSpPr>
            <p:nvPr/>
          </p:nvSpPr>
          <p:spPr bwMode="auto">
            <a:xfrm>
              <a:off x="3477" y="3169"/>
              <a:ext cx="0" cy="43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75506" name="Rectangle 18"/>
          <p:cNvSpPr>
            <a:spLocks noChangeArrowheads="1"/>
          </p:cNvSpPr>
          <p:nvPr/>
        </p:nvSpPr>
        <p:spPr bwMode="auto">
          <a:xfrm>
            <a:off x="306388" y="4638775"/>
            <a:ext cx="3952875" cy="100647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2075" tIns="46038" rIns="92075" bIns="46038">
            <a:spAutoFit/>
          </a:bodyPr>
          <a:lstStyle/>
          <a:p>
            <a:pPr>
              <a:spcBef>
                <a:spcPct val="50000"/>
              </a:spcBef>
            </a:pPr>
            <a:r>
              <a:rPr lang="en-US" sz="2000" b="1" i="1">
                <a:solidFill>
                  <a:srgbClr val="000000"/>
                </a:solidFill>
              </a:rPr>
              <a:t>Which variables are shared and which variables are private?</a:t>
            </a:r>
            <a:endParaRPr lang="en-US" sz="2000" b="1">
              <a:solidFill>
                <a:srgbClr val="000000"/>
              </a:solidFill>
            </a:endParaRPr>
          </a:p>
        </p:txBody>
      </p:sp>
      <p:sp>
        <p:nvSpPr>
          <p:cNvPr id="575509" name="Rectangle 21"/>
          <p:cNvSpPr>
            <a:spLocks noChangeArrowheads="1"/>
          </p:cNvSpPr>
          <p:nvPr/>
        </p:nvSpPr>
        <p:spPr bwMode="auto">
          <a:xfrm>
            <a:off x="309563" y="4624488"/>
            <a:ext cx="3952875" cy="1016305"/>
          </a:xfrm>
          <a:prstGeom prst="rect">
            <a:avLst/>
          </a:prstGeom>
          <a:solidFill>
            <a:srgbClr val="FFFF00"/>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spAutoFit/>
          </a:bodyPr>
          <a:lstStyle/>
          <a:p>
            <a:pPr>
              <a:spcBef>
                <a:spcPct val="50000"/>
              </a:spcBef>
            </a:pPr>
            <a:r>
              <a:rPr lang="en-US" sz="2000" b="1" dirty="0">
                <a:solidFill>
                  <a:srgbClr val="0000FF"/>
                </a:solidFill>
                <a:latin typeface="Consolas" pitchFamily="49" charset="0"/>
                <a:cs typeface="Consolas" pitchFamily="49" charset="0"/>
              </a:rPr>
              <a:t>A</a:t>
            </a:r>
            <a:r>
              <a:rPr lang="en-US" sz="2000" b="1" dirty="0">
                <a:solidFill>
                  <a:srgbClr val="0000FF"/>
                </a:solidFill>
              </a:rPr>
              <a:t>, </a:t>
            </a:r>
            <a:r>
              <a:rPr lang="en-US" sz="2000" b="1" dirty="0">
                <a:solidFill>
                  <a:srgbClr val="0000FF"/>
                </a:solidFill>
                <a:latin typeface="Consolas" pitchFamily="49" charset="0"/>
                <a:cs typeface="Consolas" pitchFamily="49" charset="0"/>
              </a:rPr>
              <a:t>index</a:t>
            </a:r>
            <a:r>
              <a:rPr lang="en-US" sz="2000" b="1" dirty="0">
                <a:solidFill>
                  <a:srgbClr val="0000FF"/>
                </a:solidFill>
              </a:rPr>
              <a:t>, </a:t>
            </a:r>
            <a:r>
              <a:rPr lang="en-US" sz="2000" b="1" dirty="0"/>
              <a:t>and</a:t>
            </a:r>
            <a:r>
              <a:rPr lang="en-US" sz="2000" b="1" dirty="0">
                <a:solidFill>
                  <a:srgbClr val="0000FF"/>
                </a:solidFill>
              </a:rPr>
              <a:t> </a:t>
            </a:r>
            <a:r>
              <a:rPr lang="en-US" sz="2000" b="1" dirty="0">
                <a:solidFill>
                  <a:srgbClr val="0000FF"/>
                </a:solidFill>
                <a:latin typeface="Consolas" pitchFamily="49" charset="0"/>
                <a:cs typeface="Consolas" pitchFamily="49" charset="0"/>
              </a:rPr>
              <a:t>count</a:t>
            </a:r>
            <a:r>
              <a:rPr lang="en-US" sz="2000" b="1" dirty="0">
                <a:solidFill>
                  <a:srgbClr val="0000FF"/>
                </a:solidFill>
              </a:rPr>
              <a:t> </a:t>
            </a:r>
            <a:r>
              <a:rPr lang="en-US" sz="2000" b="1" dirty="0"/>
              <a:t>are shared by all threads, but</a:t>
            </a:r>
            <a:r>
              <a:rPr lang="en-US" sz="2000" b="1" dirty="0">
                <a:solidFill>
                  <a:srgbClr val="0000FF"/>
                </a:solidFill>
              </a:rPr>
              <a:t> </a:t>
            </a:r>
            <a:r>
              <a:rPr lang="en-US" sz="2000" b="1" dirty="0">
                <a:solidFill>
                  <a:srgbClr val="0000FF"/>
                </a:solidFill>
                <a:latin typeface="Consolas" pitchFamily="49" charset="0"/>
                <a:cs typeface="Consolas" pitchFamily="49" charset="0"/>
              </a:rPr>
              <a:t>temp</a:t>
            </a:r>
            <a:r>
              <a:rPr lang="en-US" sz="2000" b="1" dirty="0">
                <a:solidFill>
                  <a:srgbClr val="0000FF"/>
                </a:solidFill>
              </a:rPr>
              <a:t> </a:t>
            </a:r>
            <a:r>
              <a:rPr lang="en-US" sz="2000" b="1" dirty="0"/>
              <a:t>is local to each thread</a:t>
            </a:r>
          </a:p>
        </p:txBody>
      </p:sp>
      <p:sp>
        <p:nvSpPr>
          <p:cNvPr id="2" name="Rectangle 1"/>
          <p:cNvSpPr/>
          <p:nvPr/>
        </p:nvSpPr>
        <p:spPr>
          <a:xfrm>
            <a:off x="228600" y="1333600"/>
            <a:ext cx="4572000" cy="2585323"/>
          </a:xfrm>
          <a:prstGeom prst="rect">
            <a:avLst/>
          </a:prstGeom>
          <a:solidFill>
            <a:schemeClr val="bg1">
              <a:lumMod val="95000"/>
            </a:schemeClr>
          </a:solidFill>
          <a:ln>
            <a:solidFill>
              <a:schemeClr val="tx1"/>
            </a:solidFill>
          </a:ln>
        </p:spPr>
        <p:txBody>
          <a:bodyPr>
            <a:spAutoFit/>
          </a:bodyPr>
          <a:lstStyle/>
          <a:p>
            <a:r>
              <a:rPr lang="en-US" dirty="0">
                <a:solidFill>
                  <a:srgbClr val="0000FF"/>
                </a:solidFill>
                <a:latin typeface="Consolas" pitchFamily="49" charset="0"/>
                <a:cs typeface="Consolas" pitchFamily="49" charset="0"/>
              </a:rPr>
              <a:t>float</a:t>
            </a:r>
            <a:r>
              <a:rPr lang="en-US" dirty="0">
                <a:solidFill>
                  <a:prstClr val="black"/>
                </a:solidFill>
                <a:latin typeface="Consolas" pitchFamily="49" charset="0"/>
                <a:cs typeface="Consolas" pitchFamily="49" charset="0"/>
              </a:rPr>
              <a:t> A[10];</a:t>
            </a:r>
          </a:p>
          <a:p>
            <a:r>
              <a:rPr lang="en-US" dirty="0">
                <a:solidFill>
                  <a:prstClr val="black"/>
                </a:solidFill>
                <a:latin typeface="Consolas" pitchFamily="49" charset="0"/>
                <a:cs typeface="Consolas" pitchFamily="49" charset="0"/>
              </a:rPr>
              <a:t>main () {</a:t>
            </a:r>
          </a:p>
          <a:p>
            <a:r>
              <a:rPr lang="en-US" dirty="0">
                <a:solidFill>
                  <a:prstClr val="black"/>
                </a:solidFill>
                <a:latin typeface="Consolas" pitchFamily="49" charset="0"/>
                <a:cs typeface="Consolas" pitchFamily="49" charset="0"/>
              </a:rPr>
              <a:t>   </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index[10];</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parallel</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Work (index);</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printf</a:t>
            </a:r>
            <a:r>
              <a:rPr lang="en-US" dirty="0">
                <a:solidFill>
                  <a:prstClr val="black"/>
                </a:solidFill>
                <a:latin typeface="Consolas" pitchFamily="49" charset="0"/>
                <a:cs typeface="Consolas" pitchFamily="49" charset="0"/>
              </a:rPr>
              <a:t> (</a:t>
            </a:r>
            <a:r>
              <a:rPr lang="en-US" dirty="0">
                <a:solidFill>
                  <a:srgbClr val="A31515"/>
                </a:solidFill>
                <a:latin typeface="Consolas" pitchFamily="49" charset="0"/>
                <a:cs typeface="Consolas" pitchFamily="49" charset="0"/>
              </a:rPr>
              <a:t>"%d\n"</a:t>
            </a:r>
            <a:r>
              <a:rPr lang="en-US" dirty="0">
                <a:solidFill>
                  <a:prstClr val="black"/>
                </a:solidFill>
                <a:latin typeface="Consolas" pitchFamily="49" charset="0"/>
                <a:cs typeface="Consolas" pitchFamily="49" charset="0"/>
              </a:rPr>
              <a:t>, index[1]);</a:t>
            </a:r>
          </a:p>
          <a:p>
            <a:r>
              <a:rPr lang="en-US" dirty="0">
                <a:solidFill>
                  <a:prstClr val="black"/>
                </a:solidFill>
                <a:latin typeface="Consolas" pitchFamily="49" charset="0"/>
                <a:cs typeface="Consolas" pitchFamily="49" charset="0"/>
              </a:rPr>
              <a:t>}</a:t>
            </a:r>
          </a:p>
        </p:txBody>
      </p:sp>
      <p:sp>
        <p:nvSpPr>
          <p:cNvPr id="4" name="Rectangle 3"/>
          <p:cNvSpPr/>
          <p:nvPr/>
        </p:nvSpPr>
        <p:spPr>
          <a:xfrm>
            <a:off x="5492750" y="1219200"/>
            <a:ext cx="3276600" cy="2031325"/>
          </a:xfrm>
          <a:prstGeom prst="rect">
            <a:avLst/>
          </a:prstGeom>
          <a:solidFill>
            <a:schemeClr val="bg1">
              <a:lumMod val="95000"/>
            </a:schemeClr>
          </a:solidFill>
          <a:ln>
            <a:solidFill>
              <a:schemeClr val="tx1"/>
            </a:solidFill>
          </a:ln>
        </p:spPr>
        <p:txBody>
          <a:bodyPr wrap="square">
            <a:spAutoFit/>
          </a:bodyPr>
          <a:lstStyle/>
          <a:p>
            <a:r>
              <a:rPr lang="en-US" dirty="0">
                <a:solidFill>
                  <a:srgbClr val="0000FF"/>
                </a:solidFill>
                <a:latin typeface="Consolas" pitchFamily="49" charset="0"/>
                <a:cs typeface="Consolas" pitchFamily="49" charset="0"/>
              </a:rPr>
              <a:t>extern</a:t>
            </a:r>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float</a:t>
            </a:r>
            <a:r>
              <a:rPr lang="en-US" dirty="0">
                <a:solidFill>
                  <a:prstClr val="black"/>
                </a:solidFill>
                <a:latin typeface="Consolas" pitchFamily="49" charset="0"/>
                <a:cs typeface="Consolas" pitchFamily="49" charset="0"/>
              </a:rPr>
              <a:t> A[10];</a:t>
            </a:r>
          </a:p>
          <a:p>
            <a:r>
              <a:rPr lang="en-US" dirty="0">
                <a:solidFill>
                  <a:srgbClr val="0000FF"/>
                </a:solidFill>
                <a:latin typeface="Consolas" pitchFamily="49" charset="0"/>
                <a:cs typeface="Consolas" pitchFamily="49" charset="0"/>
              </a:rPr>
              <a:t>void</a:t>
            </a:r>
            <a:r>
              <a:rPr lang="en-US" dirty="0">
                <a:solidFill>
                  <a:prstClr val="black"/>
                </a:solidFill>
                <a:latin typeface="Consolas" pitchFamily="49" charset="0"/>
                <a:cs typeface="Consolas" pitchFamily="49" charset="0"/>
              </a:rPr>
              <a:t> Work (</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*index)</a:t>
            </a:r>
          </a:p>
          <a:p>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float</a:t>
            </a:r>
            <a:r>
              <a:rPr lang="en-US" dirty="0">
                <a:solidFill>
                  <a:prstClr val="black"/>
                </a:solidFill>
                <a:latin typeface="Consolas" pitchFamily="49" charset="0"/>
                <a:cs typeface="Consolas" pitchFamily="49" charset="0"/>
              </a:rPr>
              <a:t> temp[10];</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static</a:t>
            </a:r>
            <a:r>
              <a:rPr lang="en-US" dirty="0">
                <a:solidFill>
                  <a:prstClr val="black"/>
                </a:solidFill>
                <a:latin typeface="Consolas" pitchFamily="49" charset="0"/>
                <a:cs typeface="Consolas" pitchFamily="49" charset="0"/>
              </a:rPr>
              <a:t> integer count;</a:t>
            </a:r>
          </a:p>
          <a:p>
            <a:r>
              <a:rPr lang="en-US" dirty="0">
                <a:solidFill>
                  <a:prstClr val="black"/>
                </a:solidFill>
                <a:latin typeface="Consolas" pitchFamily="49" charset="0"/>
                <a:cs typeface="Consolas" pitchFamily="49" charset="0"/>
              </a:rPr>
              <a:t>   &lt;...&gt;</a:t>
            </a:r>
          </a:p>
          <a:p>
            <a:r>
              <a:rPr lang="en-US" dirty="0">
                <a:solidFill>
                  <a:prstClr val="black"/>
                </a:solidFill>
                <a:latin typeface="Consolas" pitchFamily="49" charset="0"/>
                <a:cs typeface="Consolas" pitchFamily="49" charset="0"/>
              </a:rPr>
              <a:t>}</a:t>
            </a:r>
          </a:p>
        </p:txBody>
      </p:sp>
      <p:sp>
        <p:nvSpPr>
          <p:cNvPr id="5" name="Rectangle 4"/>
          <p:cNvSpPr/>
          <p:nvPr/>
        </p:nvSpPr>
        <p:spPr>
          <a:xfrm>
            <a:off x="6799048" y="3254301"/>
            <a:ext cx="2250937" cy="276999"/>
          </a:xfrm>
          <a:prstGeom prst="rect">
            <a:avLst/>
          </a:prstGeom>
          <a:solidFill>
            <a:schemeClr val="accent6">
              <a:lumMod val="20000"/>
              <a:lumOff val="80000"/>
            </a:schemeClr>
          </a:solidFill>
          <a:ln>
            <a:solidFill>
              <a:schemeClr val="tx1"/>
            </a:solidFill>
          </a:ln>
        </p:spPr>
        <p:txBody>
          <a:bodyPr wrap="none">
            <a:spAutoFit/>
          </a:bodyPr>
          <a:lstStyle/>
          <a:p>
            <a:r>
              <a:rPr lang="en-US" sz="1200" dirty="0"/>
              <a:t>Goes into another translation unit</a:t>
            </a:r>
          </a:p>
        </p:txBody>
      </p:sp>
      <p:sp>
        <p:nvSpPr>
          <p:cNvPr id="26" name="Rectangle 25"/>
          <p:cNvSpPr/>
          <p:nvPr/>
        </p:nvSpPr>
        <p:spPr>
          <a:xfrm>
            <a:off x="76200" y="6513129"/>
            <a:ext cx="1928733" cy="261610"/>
          </a:xfrm>
          <a:prstGeom prst="rect">
            <a:avLst/>
          </a:prstGeom>
        </p:spPr>
        <p:txBody>
          <a:bodyPr wrap="none">
            <a:spAutoFit/>
          </a:bodyPr>
          <a:lstStyle/>
          <a:p>
            <a:r>
              <a:rPr lang="en-US" sz="1100" dirty="0"/>
              <a:t>Includes material from IOMPP</a:t>
            </a:r>
          </a:p>
        </p:txBody>
      </p:sp>
    </p:spTree>
    <p:custDataLst>
      <p:tags r:id="rId1"/>
    </p:custDataLst>
    <p:extLst>
      <p:ext uri="{BB962C8B-B14F-4D97-AF65-F5344CB8AC3E}">
        <p14:creationId xmlns:p14="http://schemas.microsoft.com/office/powerpoint/2010/main" val="410296706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219200"/>
            <a:ext cx="4572000" cy="3416320"/>
          </a:xfrm>
          <a:prstGeom prst="rect">
            <a:avLst/>
          </a:prstGeom>
          <a:solidFill>
            <a:schemeClr val="bg1">
              <a:lumMod val="95000"/>
            </a:schemeClr>
          </a:solidFill>
          <a:ln>
            <a:solidFill>
              <a:schemeClr val="tx1"/>
            </a:solidFill>
          </a:ln>
        </p:spPr>
        <p:txBody>
          <a:bodyPr>
            <a:spAutoFit/>
          </a:bodyPr>
          <a:lstStyle/>
          <a:p>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fib ( </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n ) {</a:t>
            </a:r>
          </a:p>
          <a:p>
            <a:endParaRPr lang="en-US" dirty="0">
              <a:solidFill>
                <a:prstClr val="black"/>
              </a:solidFill>
              <a:latin typeface="Consolas" pitchFamily="49" charset="0"/>
              <a:cs typeface="Consolas" pitchFamily="49" charset="0"/>
            </a:endParaRPr>
          </a:p>
          <a:p>
            <a:r>
              <a:rPr lang="en-US" dirty="0">
                <a:solidFill>
                  <a:prstClr val="black"/>
                </a:solidFill>
                <a:latin typeface="Consolas" pitchFamily="49" charset="0"/>
                <a:cs typeface="Consolas" pitchFamily="49" charset="0"/>
              </a:rPr>
              <a:t>    </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x, y;</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if</a:t>
            </a:r>
            <a:r>
              <a:rPr lang="en-US" dirty="0">
                <a:solidFill>
                  <a:prstClr val="black"/>
                </a:solidFill>
                <a:latin typeface="Consolas" pitchFamily="49" charset="0"/>
                <a:cs typeface="Consolas" pitchFamily="49" charset="0"/>
              </a:rPr>
              <a:t> ( n &lt; 2 ) </a:t>
            </a:r>
            <a:r>
              <a:rPr lang="en-US" dirty="0">
                <a:solidFill>
                  <a:srgbClr val="0000FF"/>
                </a:solidFill>
                <a:latin typeface="Consolas" pitchFamily="49" charset="0"/>
                <a:cs typeface="Consolas" pitchFamily="49" charset="0"/>
              </a:rPr>
              <a:t>return</a:t>
            </a:r>
            <a:r>
              <a:rPr lang="en-US" dirty="0">
                <a:solidFill>
                  <a:prstClr val="black"/>
                </a:solidFill>
                <a:latin typeface="Consolas" pitchFamily="49" charset="0"/>
                <a:cs typeface="Consolas" pitchFamily="49" charset="0"/>
              </a:rPr>
              <a:t> n;</a:t>
            </a: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task</a:t>
            </a:r>
          </a:p>
          <a:p>
            <a:r>
              <a:rPr lang="en-US" dirty="0">
                <a:solidFill>
                  <a:prstClr val="black"/>
                </a:solidFill>
                <a:latin typeface="Consolas" pitchFamily="49" charset="0"/>
                <a:cs typeface="Consolas" pitchFamily="49" charset="0"/>
              </a:rPr>
              <a:t>    x = fib(n-1);</a:t>
            </a: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task</a:t>
            </a:r>
          </a:p>
          <a:p>
            <a:r>
              <a:rPr lang="en-US" dirty="0">
                <a:solidFill>
                  <a:prstClr val="black"/>
                </a:solidFill>
                <a:latin typeface="Consolas" pitchFamily="49" charset="0"/>
                <a:cs typeface="Consolas" pitchFamily="49" charset="0"/>
              </a:rPr>
              <a:t>    y = fib(n-2);</a:t>
            </a: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taskwait</a:t>
            </a:r>
            <a:endParaRPr lang="en-US" dirty="0">
              <a:solidFill>
                <a:prstClr val="black"/>
              </a:solidFill>
              <a:latin typeface="Consolas" pitchFamily="49" charset="0"/>
              <a:cs typeface="Consolas" pitchFamily="49" charset="0"/>
            </a:endParaRPr>
          </a:p>
          <a:p>
            <a:r>
              <a:rPr lang="en-US" dirty="0">
                <a:solidFill>
                  <a:prstClr val="black"/>
                </a:solidFill>
                <a:latin typeface="Consolas" pitchFamily="49" charset="0"/>
                <a:cs typeface="Consolas" pitchFamily="49" charset="0"/>
              </a:rPr>
              <a:t>    </a:t>
            </a:r>
          </a:p>
          <a:p>
            <a:r>
              <a:rPr lang="en-US" dirty="0">
                <a:solidFill>
                  <a:srgbClr val="0000FF"/>
                </a:solidFill>
                <a:latin typeface="Consolas" pitchFamily="49" charset="0"/>
                <a:cs typeface="Consolas" pitchFamily="49" charset="0"/>
              </a:rPr>
              <a:t>return</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x+y</a:t>
            </a:r>
            <a:endParaRPr lang="en-US" dirty="0">
              <a:solidFill>
                <a:prstClr val="black"/>
              </a:solidFill>
              <a:latin typeface="Consolas" pitchFamily="49" charset="0"/>
              <a:cs typeface="Consolas" pitchFamily="49" charset="0"/>
            </a:endParaRPr>
          </a:p>
          <a:p>
            <a:r>
              <a:rPr lang="en-US" dirty="0">
                <a:solidFill>
                  <a:prstClr val="black"/>
                </a:solidFill>
                <a:latin typeface="Consolas" pitchFamily="49" charset="0"/>
                <a:cs typeface="Consolas" pitchFamily="49" charset="0"/>
              </a:rPr>
              <a:t>}</a:t>
            </a:r>
          </a:p>
        </p:txBody>
      </p:sp>
      <p:sp>
        <p:nvSpPr>
          <p:cNvPr id="577539" name="Rectangle 3"/>
          <p:cNvSpPr>
            <a:spLocks noGrp="1" noChangeArrowheads="1"/>
          </p:cNvSpPr>
          <p:nvPr>
            <p:ph type="title"/>
          </p:nvPr>
        </p:nvSpPr>
        <p:spPr>
          <a:xfrm>
            <a:off x="76200" y="287339"/>
            <a:ext cx="8289925" cy="765967"/>
          </a:xfrm>
        </p:spPr>
        <p:txBody>
          <a:bodyPr>
            <a:normAutofit/>
          </a:bodyPr>
          <a:lstStyle/>
          <a:p>
            <a:r>
              <a:rPr lang="en-US" sz="3600" dirty="0"/>
              <a:t>Data Scoping Issue: fib Example</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47</a:t>
            </a:fld>
            <a:endParaRPr lang="en-US" altLang="en-US"/>
          </a:p>
        </p:txBody>
      </p:sp>
      <p:sp>
        <p:nvSpPr>
          <p:cNvPr id="577540" name="Rectangle 4"/>
          <p:cNvSpPr>
            <a:spLocks noChangeArrowheads="1"/>
          </p:cNvSpPr>
          <p:nvPr/>
        </p:nvSpPr>
        <p:spPr bwMode="auto">
          <a:xfrm>
            <a:off x="4841875" y="1717562"/>
            <a:ext cx="3744913" cy="406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sz="2000">
                <a:latin typeface="SegoeBook" pitchFamily="68" charset="0"/>
              </a:rPr>
              <a:t>n is private in both tasks</a:t>
            </a:r>
          </a:p>
        </p:txBody>
      </p:sp>
      <p:sp>
        <p:nvSpPr>
          <p:cNvPr id="577541" name="Line 5"/>
          <p:cNvSpPr>
            <a:spLocks noChangeShapeType="1"/>
          </p:cNvSpPr>
          <p:nvPr/>
        </p:nvSpPr>
        <p:spPr bwMode="auto">
          <a:xfrm>
            <a:off x="2286000" y="1548493"/>
            <a:ext cx="2546350" cy="273844"/>
          </a:xfrm>
          <a:prstGeom prst="line">
            <a:avLst/>
          </a:prstGeom>
          <a:noFill/>
          <a:ln w="28575">
            <a:solidFill>
              <a:srgbClr val="C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577542" name="Rectangle 6"/>
          <p:cNvSpPr>
            <a:spLocks noChangeArrowheads="1"/>
          </p:cNvSpPr>
          <p:nvPr/>
        </p:nvSpPr>
        <p:spPr bwMode="auto">
          <a:xfrm>
            <a:off x="4916488" y="4425837"/>
            <a:ext cx="3705225" cy="406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sz="2000">
                <a:latin typeface="SegoeBook" pitchFamily="68" charset="0"/>
              </a:rPr>
              <a:t>What’s wrong here?</a:t>
            </a:r>
          </a:p>
        </p:txBody>
      </p:sp>
      <p:sp>
        <p:nvSpPr>
          <p:cNvPr id="577543" name="Line 7"/>
          <p:cNvSpPr>
            <a:spLocks noChangeShapeType="1"/>
          </p:cNvSpPr>
          <p:nvPr/>
        </p:nvSpPr>
        <p:spPr bwMode="auto">
          <a:xfrm>
            <a:off x="1600200" y="4228987"/>
            <a:ext cx="3316288" cy="406533"/>
          </a:xfrm>
          <a:prstGeom prst="line">
            <a:avLst/>
          </a:prstGeom>
          <a:noFill/>
          <a:ln w="28575">
            <a:solidFill>
              <a:srgbClr val="C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577544" name="Text Box 8"/>
          <p:cNvSpPr txBox="1">
            <a:spLocks noChangeArrowheads="1"/>
          </p:cNvSpPr>
          <p:nvPr/>
        </p:nvSpPr>
        <p:spPr bwMode="auto">
          <a:xfrm>
            <a:off x="1835150" y="5060837"/>
            <a:ext cx="4949825" cy="808038"/>
          </a:xfrm>
          <a:prstGeom prst="rect">
            <a:avLst/>
          </a:prstGeom>
          <a:solidFill>
            <a:schemeClr val="accent1"/>
          </a:solidFill>
          <a:ln w="254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50000"/>
              </a:spcBef>
            </a:pPr>
            <a:r>
              <a:rPr lang="en-US" sz="2800" b="1" dirty="0">
                <a:solidFill>
                  <a:schemeClr val="bg1"/>
                </a:solidFill>
                <a:effectLst>
                  <a:outerShdw blurRad="38100" dist="38100" dir="2700000" algn="tl">
                    <a:srgbClr val="000000"/>
                  </a:outerShdw>
                </a:effectLst>
              </a:rPr>
              <a:t>Values of the private variables </a:t>
            </a:r>
            <a:br>
              <a:rPr lang="en-US" sz="2800" b="1" dirty="0">
                <a:solidFill>
                  <a:schemeClr val="bg1"/>
                </a:solidFill>
                <a:effectLst>
                  <a:outerShdw blurRad="38100" dist="38100" dir="2700000" algn="tl">
                    <a:srgbClr val="000000"/>
                  </a:outerShdw>
                </a:effectLst>
              </a:rPr>
            </a:br>
            <a:r>
              <a:rPr lang="en-US" sz="2800" b="1" dirty="0">
                <a:solidFill>
                  <a:schemeClr val="bg1"/>
                </a:solidFill>
                <a:effectLst>
                  <a:outerShdw blurRad="38100" dist="38100" dir="2700000" algn="tl">
                    <a:srgbClr val="000000"/>
                  </a:outerShdw>
                </a:effectLst>
              </a:rPr>
              <a:t>not available outside of tasks</a:t>
            </a:r>
          </a:p>
        </p:txBody>
      </p:sp>
      <p:sp>
        <p:nvSpPr>
          <p:cNvPr id="577545" name="Rectangle 9"/>
          <p:cNvSpPr>
            <a:spLocks noChangeArrowheads="1"/>
          </p:cNvSpPr>
          <p:nvPr/>
        </p:nvSpPr>
        <p:spPr bwMode="auto">
          <a:xfrm>
            <a:off x="4857750" y="2800237"/>
            <a:ext cx="3744913" cy="7112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sz="2000">
                <a:latin typeface="SegoeBook" pitchFamily="68" charset="0"/>
              </a:rPr>
              <a:t>x is a private variable</a:t>
            </a:r>
            <a:br>
              <a:rPr lang="en-US" sz="2000">
                <a:latin typeface="SegoeBook" pitchFamily="68" charset="0"/>
              </a:rPr>
            </a:br>
            <a:r>
              <a:rPr lang="en-US" sz="2000">
                <a:latin typeface="SegoeBook" pitchFamily="68" charset="0"/>
              </a:rPr>
              <a:t>y is a private variable</a:t>
            </a:r>
          </a:p>
        </p:txBody>
      </p:sp>
      <p:sp>
        <p:nvSpPr>
          <p:cNvPr id="12" name="Rectangle 11"/>
          <p:cNvSpPr/>
          <p:nvPr/>
        </p:nvSpPr>
        <p:spPr>
          <a:xfrm>
            <a:off x="76200" y="6513129"/>
            <a:ext cx="1040670" cy="261610"/>
          </a:xfrm>
          <a:prstGeom prst="rect">
            <a:avLst/>
          </a:prstGeom>
        </p:spPr>
        <p:txBody>
          <a:bodyPr wrap="none">
            <a:spAutoFit/>
          </a:bodyPr>
          <a:lstStyle/>
          <a:p>
            <a:r>
              <a:rPr lang="en-US" sz="1100" dirty="0"/>
              <a:t>Credit: IOMPP</a:t>
            </a:r>
          </a:p>
        </p:txBody>
      </p:sp>
    </p:spTree>
    <p:custDataLst>
      <p:tags r:id="rId1"/>
    </p:custDataLst>
    <p:extLst>
      <p:ext uri="{BB962C8B-B14F-4D97-AF65-F5344CB8AC3E}">
        <p14:creationId xmlns:p14="http://schemas.microsoft.com/office/powerpoint/2010/main" val="8729548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2400" y="1066800"/>
            <a:ext cx="4572000" cy="3416320"/>
          </a:xfrm>
          <a:prstGeom prst="rect">
            <a:avLst/>
          </a:prstGeom>
          <a:solidFill>
            <a:schemeClr val="bg1">
              <a:lumMod val="95000"/>
            </a:schemeClr>
          </a:solidFill>
          <a:ln>
            <a:solidFill>
              <a:schemeClr val="tx1"/>
            </a:solidFill>
          </a:ln>
        </p:spPr>
        <p:txBody>
          <a:bodyPr>
            <a:spAutoFit/>
          </a:bodyPr>
          <a:lstStyle/>
          <a:p>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fib ( </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n ) {</a:t>
            </a:r>
          </a:p>
          <a:p>
            <a:endParaRPr lang="en-US" dirty="0">
              <a:solidFill>
                <a:prstClr val="black"/>
              </a:solidFill>
              <a:latin typeface="Consolas" pitchFamily="49" charset="0"/>
              <a:cs typeface="Consolas" pitchFamily="49" charset="0"/>
            </a:endParaRPr>
          </a:p>
          <a:p>
            <a:r>
              <a:rPr lang="en-US" dirty="0">
                <a:solidFill>
                  <a:prstClr val="black"/>
                </a:solidFill>
                <a:latin typeface="Consolas" pitchFamily="49" charset="0"/>
                <a:cs typeface="Consolas" pitchFamily="49" charset="0"/>
              </a:rPr>
              <a:t>    </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x</a:t>
            </a:r>
            <a:r>
              <a:rPr lang="en-US" dirty="0">
                <a:solidFill>
                  <a:prstClr val="black"/>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y</a:t>
            </a:r>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if</a:t>
            </a:r>
            <a:r>
              <a:rPr lang="en-US" dirty="0">
                <a:solidFill>
                  <a:prstClr val="black"/>
                </a:solidFill>
                <a:latin typeface="Consolas" pitchFamily="49" charset="0"/>
                <a:cs typeface="Consolas" pitchFamily="49" charset="0"/>
              </a:rPr>
              <a:t> ( n &lt; 2 ) </a:t>
            </a:r>
            <a:r>
              <a:rPr lang="en-US" dirty="0">
                <a:solidFill>
                  <a:srgbClr val="0000FF"/>
                </a:solidFill>
                <a:latin typeface="Consolas" pitchFamily="49" charset="0"/>
                <a:cs typeface="Consolas" pitchFamily="49" charset="0"/>
              </a:rPr>
              <a:t>return</a:t>
            </a:r>
            <a:r>
              <a:rPr lang="en-US" dirty="0">
                <a:solidFill>
                  <a:prstClr val="black"/>
                </a:solidFill>
                <a:latin typeface="Consolas" pitchFamily="49" charset="0"/>
                <a:cs typeface="Consolas" pitchFamily="49" charset="0"/>
              </a:rPr>
              <a:t> n;</a:t>
            </a: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task </a:t>
            </a:r>
            <a:r>
              <a:rPr lang="en-US" dirty="0">
                <a:solidFill>
                  <a:srgbClr val="0000FF"/>
                </a:solidFill>
                <a:latin typeface="Consolas" pitchFamily="49" charset="0"/>
                <a:cs typeface="Consolas" pitchFamily="49" charset="0"/>
              </a:rPr>
              <a:t>shared</a:t>
            </a:r>
            <a:r>
              <a:rPr lang="en-US" dirty="0">
                <a:solidFill>
                  <a:prstClr val="black"/>
                </a:solidFill>
                <a:latin typeface="Consolas" pitchFamily="49" charset="0"/>
                <a:cs typeface="Consolas" pitchFamily="49" charset="0"/>
              </a:rPr>
              <a:t>(</a:t>
            </a:r>
            <a:r>
              <a:rPr lang="en-US" dirty="0">
                <a:solidFill>
                  <a:srgbClr val="C00000"/>
                </a:solidFill>
                <a:latin typeface="Consolas" pitchFamily="49" charset="0"/>
                <a:cs typeface="Consolas" pitchFamily="49" charset="0"/>
              </a:rPr>
              <a:t>x</a:t>
            </a:r>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x</a:t>
            </a:r>
            <a:r>
              <a:rPr lang="en-US" dirty="0">
                <a:solidFill>
                  <a:prstClr val="black"/>
                </a:solidFill>
                <a:latin typeface="Consolas" pitchFamily="49" charset="0"/>
                <a:cs typeface="Consolas" pitchFamily="49" charset="0"/>
              </a:rPr>
              <a:t> = fib(n-1);</a:t>
            </a: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task </a:t>
            </a:r>
            <a:r>
              <a:rPr lang="en-US" dirty="0">
                <a:solidFill>
                  <a:srgbClr val="0000FF"/>
                </a:solidFill>
                <a:latin typeface="Consolas" pitchFamily="49" charset="0"/>
                <a:cs typeface="Consolas" pitchFamily="49" charset="0"/>
              </a:rPr>
              <a:t>shared</a:t>
            </a:r>
            <a:r>
              <a:rPr lang="en-US" dirty="0">
                <a:solidFill>
                  <a:prstClr val="black"/>
                </a:solidFill>
                <a:latin typeface="Consolas" pitchFamily="49" charset="0"/>
                <a:cs typeface="Consolas" pitchFamily="49" charset="0"/>
              </a:rPr>
              <a:t>(</a:t>
            </a:r>
            <a:r>
              <a:rPr lang="en-US" dirty="0">
                <a:solidFill>
                  <a:srgbClr val="C00000"/>
                </a:solidFill>
                <a:latin typeface="Consolas" pitchFamily="49" charset="0"/>
                <a:cs typeface="Consolas" pitchFamily="49" charset="0"/>
              </a:rPr>
              <a:t>y</a:t>
            </a:r>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y</a:t>
            </a:r>
            <a:r>
              <a:rPr lang="en-US" dirty="0">
                <a:solidFill>
                  <a:prstClr val="black"/>
                </a:solidFill>
                <a:latin typeface="Consolas" pitchFamily="49" charset="0"/>
                <a:cs typeface="Consolas" pitchFamily="49" charset="0"/>
              </a:rPr>
              <a:t> = fib(n-2);</a:t>
            </a: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taskwait</a:t>
            </a:r>
            <a:endParaRPr lang="en-US" dirty="0">
              <a:solidFill>
                <a:prstClr val="black"/>
              </a:solidFill>
              <a:latin typeface="Consolas" pitchFamily="49" charset="0"/>
              <a:cs typeface="Consolas" pitchFamily="49" charset="0"/>
            </a:endParaRPr>
          </a:p>
          <a:p>
            <a:r>
              <a:rPr lang="en-US" dirty="0">
                <a:solidFill>
                  <a:prstClr val="black"/>
                </a:solidFill>
                <a:latin typeface="Consolas" pitchFamily="49" charset="0"/>
                <a:cs typeface="Consolas" pitchFamily="49" charset="0"/>
              </a:rPr>
              <a:t>    </a:t>
            </a:r>
          </a:p>
          <a:p>
            <a:r>
              <a:rPr lang="en-US" dirty="0">
                <a:solidFill>
                  <a:srgbClr val="0000FF"/>
                </a:solidFill>
                <a:latin typeface="Consolas" pitchFamily="49" charset="0"/>
                <a:cs typeface="Consolas" pitchFamily="49" charset="0"/>
              </a:rPr>
              <a:t>return</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x+y</a:t>
            </a:r>
            <a:endParaRPr lang="en-US" dirty="0">
              <a:solidFill>
                <a:prstClr val="black"/>
              </a:solidFill>
              <a:latin typeface="Consolas" pitchFamily="49" charset="0"/>
              <a:cs typeface="Consolas" pitchFamily="49" charset="0"/>
            </a:endParaRPr>
          </a:p>
          <a:p>
            <a:r>
              <a:rPr lang="en-US" dirty="0">
                <a:solidFill>
                  <a:prstClr val="black"/>
                </a:solidFill>
                <a:latin typeface="Consolas" pitchFamily="49" charset="0"/>
                <a:cs typeface="Consolas" pitchFamily="49" charset="0"/>
              </a:rPr>
              <a:t>}</a:t>
            </a:r>
          </a:p>
        </p:txBody>
      </p:sp>
      <p:sp>
        <p:nvSpPr>
          <p:cNvPr id="579587" name="Rectangle 3"/>
          <p:cNvSpPr>
            <a:spLocks noChangeArrowheads="1"/>
          </p:cNvSpPr>
          <p:nvPr/>
        </p:nvSpPr>
        <p:spPr bwMode="auto">
          <a:xfrm>
            <a:off x="4841875" y="1565162"/>
            <a:ext cx="3744913" cy="406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sz="2000">
                <a:latin typeface="SegoeBook" pitchFamily="68" charset="0"/>
              </a:rPr>
              <a:t>n is private in both tasks</a:t>
            </a:r>
          </a:p>
        </p:txBody>
      </p:sp>
      <p:sp>
        <p:nvSpPr>
          <p:cNvPr id="579588" name="Line 4"/>
          <p:cNvSpPr>
            <a:spLocks noChangeShapeType="1"/>
          </p:cNvSpPr>
          <p:nvPr/>
        </p:nvSpPr>
        <p:spPr bwMode="auto">
          <a:xfrm>
            <a:off x="2133600" y="1409587"/>
            <a:ext cx="2698750" cy="457200"/>
          </a:xfrm>
          <a:prstGeom prst="line">
            <a:avLst/>
          </a:prstGeom>
          <a:noFill/>
          <a:ln w="28575">
            <a:solidFill>
              <a:srgbClr val="C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579589" name="Rectangle 5"/>
          <p:cNvSpPr>
            <a:spLocks noChangeArrowheads="1"/>
          </p:cNvSpPr>
          <p:nvPr/>
        </p:nvSpPr>
        <p:spPr bwMode="auto">
          <a:xfrm>
            <a:off x="4916488" y="3816237"/>
            <a:ext cx="3705225" cy="13208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sz="2000">
                <a:latin typeface="SegoeBook" pitchFamily="68" charset="0"/>
              </a:rPr>
              <a:t>x &amp; y are shared </a:t>
            </a:r>
          </a:p>
          <a:p>
            <a:pPr algn="ctr" eaLnBrk="0" hangingPunct="0"/>
            <a:r>
              <a:rPr lang="en-US" sz="2000" b="1">
                <a:latin typeface="SegoeBook" pitchFamily="68" charset="0"/>
              </a:rPr>
              <a:t>Good solution</a:t>
            </a:r>
            <a:r>
              <a:rPr lang="en-US" sz="2000">
                <a:latin typeface="SegoeBook" pitchFamily="68" charset="0"/>
              </a:rPr>
              <a:t> </a:t>
            </a:r>
            <a:br>
              <a:rPr lang="en-US" sz="2000">
                <a:latin typeface="SegoeBook" pitchFamily="68" charset="0"/>
              </a:rPr>
            </a:br>
            <a:r>
              <a:rPr lang="en-US" sz="2000">
                <a:latin typeface="SegoeBook" pitchFamily="68" charset="0"/>
              </a:rPr>
              <a:t>we need both values to compute the sum</a:t>
            </a:r>
          </a:p>
        </p:txBody>
      </p:sp>
      <p:sp>
        <p:nvSpPr>
          <p:cNvPr id="579590" name="Line 6"/>
          <p:cNvSpPr>
            <a:spLocks noChangeShapeType="1"/>
          </p:cNvSpPr>
          <p:nvPr/>
        </p:nvSpPr>
        <p:spPr bwMode="auto">
          <a:xfrm>
            <a:off x="3048000" y="2476387"/>
            <a:ext cx="1838325" cy="1376363"/>
          </a:xfrm>
          <a:prstGeom prst="line">
            <a:avLst/>
          </a:prstGeom>
          <a:noFill/>
          <a:ln w="28575">
            <a:solidFill>
              <a:srgbClr val="C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3" name="Rectangle 3"/>
          <p:cNvSpPr>
            <a:spLocks noGrp="1" noChangeArrowheads="1"/>
          </p:cNvSpPr>
          <p:nvPr>
            <p:ph type="title"/>
          </p:nvPr>
        </p:nvSpPr>
        <p:spPr>
          <a:xfrm>
            <a:off x="152400" y="287338"/>
            <a:ext cx="8213725" cy="741475"/>
          </a:xfrm>
        </p:spPr>
        <p:txBody>
          <a:bodyPr>
            <a:normAutofit/>
          </a:bodyPr>
          <a:lstStyle/>
          <a:p>
            <a:r>
              <a:rPr lang="en-US" sz="3600" dirty="0"/>
              <a:t>Data Scoping Issue: fib Example</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48</a:t>
            </a:fld>
            <a:endParaRPr lang="en-US" altLang="en-US"/>
          </a:p>
        </p:txBody>
      </p:sp>
      <p:sp>
        <p:nvSpPr>
          <p:cNvPr id="2" name="Rectangle 1"/>
          <p:cNvSpPr/>
          <p:nvPr/>
        </p:nvSpPr>
        <p:spPr>
          <a:xfrm>
            <a:off x="2057400" y="5487656"/>
            <a:ext cx="4800600" cy="646331"/>
          </a:xfrm>
          <a:prstGeom prst="rect">
            <a:avLst/>
          </a:prstGeom>
          <a:ln>
            <a:solidFill>
              <a:schemeClr val="tx1"/>
            </a:solidFill>
          </a:ln>
        </p:spPr>
        <p:txBody>
          <a:bodyPr wrap="square">
            <a:spAutoFit/>
          </a:bodyPr>
          <a:lstStyle/>
          <a:p>
            <a:r>
              <a:rPr lang="en-US" dirty="0"/>
              <a:t>The values of the x &amp; y variables will be available outside each task construct – after the </a:t>
            </a:r>
            <a:r>
              <a:rPr lang="en-US" dirty="0" err="1"/>
              <a:t>taskwait</a:t>
            </a:r>
            <a:endParaRPr lang="en-US" dirty="0"/>
          </a:p>
        </p:txBody>
      </p:sp>
      <p:sp>
        <p:nvSpPr>
          <p:cNvPr id="11" name="Rectangle 10"/>
          <p:cNvSpPr/>
          <p:nvPr/>
        </p:nvSpPr>
        <p:spPr>
          <a:xfrm>
            <a:off x="76200" y="6513129"/>
            <a:ext cx="1040670" cy="261610"/>
          </a:xfrm>
          <a:prstGeom prst="rect">
            <a:avLst/>
          </a:prstGeom>
        </p:spPr>
        <p:txBody>
          <a:bodyPr wrap="none">
            <a:spAutoFit/>
          </a:bodyPr>
          <a:lstStyle/>
          <a:p>
            <a:r>
              <a:rPr lang="en-US" sz="1100" dirty="0"/>
              <a:t>Credit: IOMPP</a:t>
            </a:r>
          </a:p>
        </p:txBody>
      </p:sp>
    </p:spTree>
    <p:custDataLst>
      <p:tags r:id="rId1"/>
    </p:custDataLst>
    <p:extLst>
      <p:ext uri="{BB962C8B-B14F-4D97-AF65-F5344CB8AC3E}">
        <p14:creationId xmlns:p14="http://schemas.microsoft.com/office/powerpoint/2010/main" val="17026669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Discussion: Variable Scoping Aspects</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49</a:t>
            </a:fld>
            <a:endParaRPr lang="en-US" altLang="en-US"/>
          </a:p>
        </p:txBody>
      </p:sp>
      <p:sp>
        <p:nvSpPr>
          <p:cNvPr id="3" name="Content Placeholder 2"/>
          <p:cNvSpPr>
            <a:spLocks noGrp="1"/>
          </p:cNvSpPr>
          <p:nvPr>
            <p:ph idx="4294967295"/>
          </p:nvPr>
        </p:nvSpPr>
        <p:spPr>
          <a:xfrm>
            <a:off x="0" y="1066800"/>
            <a:ext cx="4572000" cy="414338"/>
          </a:xfrm>
          <a:prstGeom prst="rect">
            <a:avLst/>
          </a:prstGeom>
        </p:spPr>
        <p:txBody>
          <a:bodyPr/>
          <a:lstStyle/>
          <a:p>
            <a:r>
              <a:rPr lang="en-US" sz="1600" dirty="0"/>
              <a:t>Consider parallelizing the following code</a:t>
            </a:r>
          </a:p>
        </p:txBody>
      </p:sp>
      <p:sp>
        <p:nvSpPr>
          <p:cNvPr id="5" name="Rectangle 4"/>
          <p:cNvSpPr/>
          <p:nvPr/>
        </p:nvSpPr>
        <p:spPr>
          <a:xfrm>
            <a:off x="4724400" y="1681639"/>
            <a:ext cx="4267200" cy="4185761"/>
          </a:xfrm>
          <a:prstGeom prst="rect">
            <a:avLst/>
          </a:prstGeom>
          <a:solidFill>
            <a:schemeClr val="bg1">
              <a:lumMod val="95000"/>
            </a:schemeClr>
          </a:solidFill>
          <a:ln>
            <a:solidFill>
              <a:schemeClr val="tx1"/>
            </a:solidFill>
          </a:ln>
        </p:spPr>
        <p:txBody>
          <a:bodyPr wrap="square">
            <a:spAutoFit/>
          </a:bodyPr>
          <a:lstStyle/>
          <a:p>
            <a:r>
              <a:rPr lang="en-US" sz="1400" dirty="0">
                <a:solidFill>
                  <a:srgbClr val="0000FF"/>
                </a:solidFill>
                <a:latin typeface="Consolas" pitchFamily="49" charset="0"/>
                <a:cs typeface="Consolas" pitchFamily="49" charset="0"/>
              </a:rPr>
              <a:t>void</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callee</a:t>
            </a:r>
            <a:r>
              <a:rPr lang="en-US" sz="1400" dirty="0">
                <a:solidFill>
                  <a:prstClr val="black"/>
                </a:solidFill>
                <a:latin typeface="Consolas" pitchFamily="49" charset="0"/>
                <a:cs typeface="Consolas" pitchFamily="49" charset="0"/>
              </a:rPr>
              <a:t>(</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*x,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*y,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z) {</a:t>
            </a:r>
          </a:p>
          <a:p>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ii;</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static</a:t>
            </a:r>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cv=0;</a:t>
            </a:r>
          </a:p>
          <a:p>
            <a:r>
              <a:rPr lang="en-US" sz="1400" dirty="0">
                <a:solidFill>
                  <a:prstClr val="black"/>
                </a:solidFill>
                <a:latin typeface="Consolas" pitchFamily="49" charset="0"/>
                <a:cs typeface="Consolas" pitchFamily="49" charset="0"/>
              </a:rPr>
              <a:t>    cv++;</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for</a:t>
            </a:r>
            <a:r>
              <a:rPr lang="en-US" sz="1400" dirty="0">
                <a:solidFill>
                  <a:prstClr val="black"/>
                </a:solidFill>
                <a:latin typeface="Consolas" pitchFamily="49" charset="0"/>
                <a:cs typeface="Consolas" pitchFamily="49" charset="0"/>
              </a:rPr>
              <a:t> (ii=1; ii&lt;z; ii++) {</a:t>
            </a:r>
          </a:p>
          <a:p>
            <a:r>
              <a:rPr lang="en-US" sz="1400" dirty="0">
                <a:solidFill>
                  <a:prstClr val="black"/>
                </a:solidFill>
                <a:latin typeface="Consolas" pitchFamily="49" charset="0"/>
                <a:cs typeface="Consolas" pitchFamily="49" charset="0"/>
              </a:rPr>
              <a:t>        *x = *x + *y + z;</a:t>
            </a:r>
          </a:p>
          <a:p>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printf</a:t>
            </a:r>
            <a:r>
              <a:rPr lang="en-US" sz="1400" dirty="0">
                <a:solidFill>
                  <a:prstClr val="black"/>
                </a:solidFill>
                <a:latin typeface="Consolas" pitchFamily="49" charset="0"/>
                <a:cs typeface="Consolas" pitchFamily="49" charset="0"/>
              </a:rPr>
              <a:t>(</a:t>
            </a:r>
            <a:r>
              <a:rPr lang="en-US" sz="1400" dirty="0">
                <a:solidFill>
                  <a:srgbClr val="A31515"/>
                </a:solidFill>
                <a:latin typeface="Consolas" pitchFamily="49" charset="0"/>
                <a:cs typeface="Consolas" pitchFamily="49" charset="0"/>
              </a:rPr>
              <a:t>“Value of counter: %d\n"</a:t>
            </a:r>
            <a:r>
              <a:rPr lang="en-US" sz="1400" dirty="0">
                <a:solidFill>
                  <a:prstClr val="black"/>
                </a:solidFill>
                <a:latin typeface="Consolas" pitchFamily="49" charset="0"/>
                <a:cs typeface="Consolas" pitchFamily="49" charset="0"/>
              </a:rPr>
              <a:t>, cv);</a:t>
            </a:r>
          </a:p>
          <a:p>
            <a:r>
              <a:rPr lang="en-US" sz="1400" dirty="0">
                <a:solidFill>
                  <a:prstClr val="black"/>
                </a:solidFill>
                <a:latin typeface="Consolas" pitchFamily="49" charset="0"/>
                <a:cs typeface="Consolas" pitchFamily="49" charset="0"/>
              </a:rPr>
              <a:t>}</a:t>
            </a:r>
          </a:p>
          <a:p>
            <a:endParaRPr lang="en-US" sz="1400" dirty="0">
              <a:solidFill>
                <a:prstClr val="black"/>
              </a:solidFill>
              <a:latin typeface="Consolas" pitchFamily="49" charset="0"/>
              <a:cs typeface="Consolas" pitchFamily="49" charset="0"/>
            </a:endParaRPr>
          </a:p>
          <a:p>
            <a:r>
              <a:rPr lang="en-US" sz="1400" dirty="0">
                <a:solidFill>
                  <a:srgbClr val="0000FF"/>
                </a:solidFill>
                <a:latin typeface="Consolas" pitchFamily="49" charset="0"/>
                <a:cs typeface="Consolas" pitchFamily="49" charset="0"/>
              </a:rPr>
              <a:t>void</a:t>
            </a:r>
            <a:r>
              <a:rPr lang="en-US" sz="1400" dirty="0">
                <a:solidFill>
                  <a:prstClr val="black"/>
                </a:solidFill>
                <a:latin typeface="Consolas" pitchFamily="49" charset="0"/>
                <a:cs typeface="Consolas" pitchFamily="49" charset="0"/>
              </a:rPr>
              <a:t> caller(</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*a,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n) {</a:t>
            </a:r>
          </a:p>
          <a:p>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i, j, m=3;</a:t>
            </a:r>
          </a:p>
          <a:p>
            <a:r>
              <a:rPr lang="en-US" sz="1400" dirty="0">
                <a:solidFill>
                  <a:srgbClr val="0000FF"/>
                </a:solidFill>
                <a:latin typeface="Consolas" pitchFamily="49" charset="0"/>
                <a:cs typeface="Consolas" pitchFamily="49" charset="0"/>
              </a:rPr>
              <a:t>    for</a:t>
            </a:r>
            <a:r>
              <a:rPr lang="en-US" sz="1400" dirty="0">
                <a:solidFill>
                  <a:prstClr val="black"/>
                </a:solidFill>
                <a:latin typeface="Consolas" pitchFamily="49" charset="0"/>
                <a:cs typeface="Consolas" pitchFamily="49" charset="0"/>
              </a:rPr>
              <a:t> (i=0; i&lt;n; i++) {</a:t>
            </a:r>
          </a:p>
          <a:p>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k=m;</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for</a:t>
            </a:r>
            <a:r>
              <a:rPr lang="en-US" sz="1400" dirty="0">
                <a:solidFill>
                  <a:prstClr val="black"/>
                </a:solidFill>
                <a:latin typeface="Consolas" pitchFamily="49" charset="0"/>
                <a:cs typeface="Consolas" pitchFamily="49" charset="0"/>
              </a:rPr>
              <a:t> (j=1; j&lt;=5; j++) {</a:t>
            </a:r>
          </a:p>
          <a:p>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callee</a:t>
            </a:r>
            <a:r>
              <a:rPr lang="en-US" sz="1400" dirty="0">
                <a:solidFill>
                  <a:prstClr val="black"/>
                </a:solidFill>
                <a:latin typeface="Consolas" pitchFamily="49" charset="0"/>
                <a:cs typeface="Consolas" pitchFamily="49" charset="0"/>
              </a:rPr>
              <a:t>(&amp;a[i], &amp;k, j);</a:t>
            </a:r>
          </a:p>
          <a:p>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a:t>
            </a:r>
          </a:p>
        </p:txBody>
      </p:sp>
      <p:sp>
        <p:nvSpPr>
          <p:cNvPr id="6" name="Rectangle 5"/>
          <p:cNvSpPr/>
          <p:nvPr/>
        </p:nvSpPr>
        <p:spPr>
          <a:xfrm>
            <a:off x="228600" y="2168842"/>
            <a:ext cx="3962400" cy="3323987"/>
          </a:xfrm>
          <a:prstGeom prst="rect">
            <a:avLst/>
          </a:prstGeom>
          <a:solidFill>
            <a:schemeClr val="bg1">
              <a:lumMod val="95000"/>
            </a:schemeClr>
          </a:solidFill>
          <a:ln>
            <a:solidFill>
              <a:schemeClr val="tx1"/>
            </a:solidFill>
          </a:ln>
        </p:spPr>
        <p:txBody>
          <a:bodyPr wrap="square">
            <a:spAutoFit/>
          </a:bodyPr>
          <a:lstStyle/>
          <a:p>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main() {</a:t>
            </a:r>
          </a:p>
          <a:p>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const</a:t>
            </a:r>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n=20;</a:t>
            </a:r>
          </a:p>
          <a:p>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a[n];</a:t>
            </a:r>
          </a:p>
          <a:p>
            <a:r>
              <a:rPr lang="nn-NO" sz="1400" dirty="0">
                <a:solidFill>
                  <a:prstClr val="black"/>
                </a:solidFill>
                <a:latin typeface="Consolas" pitchFamily="49" charset="0"/>
                <a:cs typeface="Consolas" pitchFamily="49" charset="0"/>
              </a:rPr>
              <a:t>    </a:t>
            </a:r>
            <a:r>
              <a:rPr lang="nn-NO" sz="1400" dirty="0">
                <a:solidFill>
                  <a:srgbClr val="0000FF"/>
                </a:solidFill>
                <a:latin typeface="Consolas" pitchFamily="49" charset="0"/>
                <a:cs typeface="Consolas" pitchFamily="49" charset="0"/>
              </a:rPr>
              <a:t>for</a:t>
            </a:r>
            <a:r>
              <a:rPr lang="nn-NO" sz="1400" dirty="0">
                <a:solidFill>
                  <a:prstClr val="black"/>
                </a:solidFill>
                <a:latin typeface="Consolas" pitchFamily="49" charset="0"/>
                <a:cs typeface="Consolas" pitchFamily="49" charset="0"/>
              </a:rPr>
              <a:t>( </a:t>
            </a:r>
            <a:r>
              <a:rPr lang="nn-NO" sz="1400" dirty="0">
                <a:solidFill>
                  <a:srgbClr val="0000FF"/>
                </a:solidFill>
                <a:latin typeface="Consolas" pitchFamily="49" charset="0"/>
                <a:cs typeface="Consolas" pitchFamily="49" charset="0"/>
              </a:rPr>
              <a:t>int</a:t>
            </a:r>
            <a:r>
              <a:rPr lang="nn-NO" sz="1400" dirty="0">
                <a:solidFill>
                  <a:prstClr val="black"/>
                </a:solidFill>
                <a:latin typeface="Consolas" pitchFamily="49" charset="0"/>
                <a:cs typeface="Consolas" pitchFamily="49" charset="0"/>
              </a:rPr>
              <a:t> i=0; i&lt;n; i++ )</a:t>
            </a:r>
          </a:p>
          <a:p>
            <a:r>
              <a:rPr lang="en-US" sz="1400" dirty="0">
                <a:solidFill>
                  <a:prstClr val="black"/>
                </a:solidFill>
                <a:latin typeface="Consolas" pitchFamily="49" charset="0"/>
                <a:cs typeface="Consolas" pitchFamily="49" charset="0"/>
              </a:rPr>
              <a:t>        a[i] = i;</a:t>
            </a:r>
          </a:p>
          <a:p>
            <a:endParaRPr lang="en-US" sz="1400" dirty="0">
              <a:solidFill>
                <a:prstClr val="black"/>
              </a:solidFill>
              <a:latin typeface="Consolas" pitchFamily="49" charset="0"/>
              <a:cs typeface="Consolas" pitchFamily="49" charset="0"/>
            </a:endParaRPr>
          </a:p>
          <a:p>
            <a:r>
              <a:rPr lang="en-US" sz="1400" dirty="0">
                <a:latin typeface="Consolas" pitchFamily="49" charset="0"/>
                <a:cs typeface="Consolas" pitchFamily="49" charset="0"/>
              </a:rPr>
              <a:t>    </a:t>
            </a:r>
            <a:r>
              <a:rPr lang="en-US" sz="1400" dirty="0">
                <a:solidFill>
                  <a:srgbClr val="008000"/>
                </a:solidFill>
                <a:latin typeface="Consolas" pitchFamily="49" charset="0"/>
                <a:cs typeface="Consolas" pitchFamily="49" charset="0"/>
              </a:rPr>
              <a:t>//this is the part that needs to </a:t>
            </a:r>
          </a:p>
          <a:p>
            <a:r>
              <a:rPr lang="en-US" sz="1400" dirty="0">
                <a:solidFill>
                  <a:prstClr val="black"/>
                </a:solidFill>
                <a:latin typeface="Consolas" pitchFamily="49" charset="0"/>
                <a:cs typeface="Consolas" pitchFamily="49" charset="0"/>
              </a:rPr>
              <a:t>    </a:t>
            </a:r>
            <a:r>
              <a:rPr lang="en-US" sz="1400" dirty="0">
                <a:solidFill>
                  <a:srgbClr val="008000"/>
                </a:solidFill>
                <a:latin typeface="Consolas" pitchFamily="49" charset="0"/>
                <a:cs typeface="Consolas" pitchFamily="49" charset="0"/>
              </a:rPr>
              <a:t>//be parallelized </a:t>
            </a:r>
            <a:endParaRPr lang="en-US" sz="1400" dirty="0">
              <a:solidFill>
                <a:prstClr val="black"/>
              </a:solidFill>
              <a:latin typeface="Consolas" pitchFamily="49" charset="0"/>
              <a:cs typeface="Consolas" pitchFamily="49" charset="0"/>
            </a:endParaRPr>
          </a:p>
          <a:p>
            <a:r>
              <a:rPr lang="en-US" sz="1400" dirty="0">
                <a:solidFill>
                  <a:prstClr val="black"/>
                </a:solidFill>
                <a:latin typeface="Consolas" pitchFamily="49" charset="0"/>
                <a:cs typeface="Consolas" pitchFamily="49" charset="0"/>
              </a:rPr>
              <a:t>    caller(a, n);</a:t>
            </a:r>
          </a:p>
          <a:p>
            <a:endParaRPr lang="en-US" sz="1400" dirty="0">
              <a:solidFill>
                <a:prstClr val="black"/>
              </a:solidFill>
              <a:latin typeface="Consolas" pitchFamily="49" charset="0"/>
              <a:cs typeface="Consolas" pitchFamily="49" charset="0"/>
            </a:endParaRPr>
          </a:p>
          <a:p>
            <a:r>
              <a:rPr lang="nn-NO" sz="1400" dirty="0">
                <a:solidFill>
                  <a:prstClr val="black"/>
                </a:solidFill>
                <a:latin typeface="Consolas" pitchFamily="49" charset="0"/>
                <a:cs typeface="Consolas" pitchFamily="49" charset="0"/>
              </a:rPr>
              <a:t>    </a:t>
            </a:r>
            <a:r>
              <a:rPr lang="nn-NO" sz="1400" dirty="0">
                <a:solidFill>
                  <a:srgbClr val="0000FF"/>
                </a:solidFill>
                <a:latin typeface="Consolas" pitchFamily="49" charset="0"/>
                <a:cs typeface="Consolas" pitchFamily="49" charset="0"/>
              </a:rPr>
              <a:t>for</a:t>
            </a:r>
            <a:r>
              <a:rPr lang="nn-NO" sz="1400" dirty="0">
                <a:solidFill>
                  <a:prstClr val="black"/>
                </a:solidFill>
                <a:latin typeface="Consolas" pitchFamily="49" charset="0"/>
                <a:cs typeface="Consolas" pitchFamily="49" charset="0"/>
              </a:rPr>
              <a:t>( </a:t>
            </a:r>
            <a:r>
              <a:rPr lang="nn-NO" sz="1400" dirty="0">
                <a:solidFill>
                  <a:srgbClr val="0000FF"/>
                </a:solidFill>
                <a:latin typeface="Consolas" pitchFamily="49" charset="0"/>
                <a:cs typeface="Consolas" pitchFamily="49" charset="0"/>
              </a:rPr>
              <a:t>int</a:t>
            </a:r>
            <a:r>
              <a:rPr lang="nn-NO" sz="1400" dirty="0">
                <a:solidFill>
                  <a:prstClr val="black"/>
                </a:solidFill>
                <a:latin typeface="Consolas" pitchFamily="49" charset="0"/>
                <a:cs typeface="Consolas" pitchFamily="49" charset="0"/>
              </a:rPr>
              <a:t> i=0; i&lt;n; i++ )</a:t>
            </a:r>
          </a:p>
          <a:p>
            <a:r>
              <a:rPr lang="pt-BR" sz="1400" dirty="0">
                <a:solidFill>
                  <a:prstClr val="black"/>
                </a:solidFill>
                <a:latin typeface="Consolas" pitchFamily="49" charset="0"/>
                <a:cs typeface="Consolas" pitchFamily="49" charset="0"/>
              </a:rPr>
              <a:t>        printf(</a:t>
            </a:r>
            <a:r>
              <a:rPr lang="pt-BR" sz="1400" dirty="0">
                <a:solidFill>
                  <a:srgbClr val="A31515"/>
                </a:solidFill>
                <a:latin typeface="Consolas" pitchFamily="49" charset="0"/>
                <a:cs typeface="Consolas" pitchFamily="49" charset="0"/>
              </a:rPr>
              <a:t>"a[%d]=%d\n"</a:t>
            </a:r>
            <a:r>
              <a:rPr lang="pt-BR" sz="1400" dirty="0">
                <a:solidFill>
                  <a:prstClr val="black"/>
                </a:solidFill>
                <a:latin typeface="Consolas" pitchFamily="49" charset="0"/>
                <a:cs typeface="Consolas" pitchFamily="49" charset="0"/>
              </a:rPr>
              <a:t>, i, a[i]);</a:t>
            </a:r>
          </a:p>
          <a:p>
            <a:endParaRPr lang="en-US" sz="1400" dirty="0">
              <a:solidFill>
                <a:prstClr val="black"/>
              </a:solidFill>
              <a:latin typeface="Consolas" pitchFamily="49" charset="0"/>
              <a:cs typeface="Consolas" pitchFamily="49" charset="0"/>
            </a:endParaRP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return</a:t>
            </a:r>
            <a:r>
              <a:rPr lang="en-US" sz="1400" dirty="0">
                <a:solidFill>
                  <a:prstClr val="black"/>
                </a:solidFill>
                <a:latin typeface="Consolas" pitchFamily="49" charset="0"/>
                <a:cs typeface="Consolas" pitchFamily="49" charset="0"/>
              </a:rPr>
              <a:t> 0;</a:t>
            </a:r>
          </a:p>
          <a:p>
            <a:r>
              <a:rPr lang="en-US" sz="1400" dirty="0">
                <a:solidFill>
                  <a:prstClr val="black"/>
                </a:solidFill>
                <a:latin typeface="Consolas" pitchFamily="49" charset="0"/>
                <a:cs typeface="Consolas" pitchFamily="49" charset="0"/>
              </a:rPr>
              <a:t>}</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2217955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OpenMP: What to Expect</a:t>
            </a:r>
          </a:p>
        </p:txBody>
      </p:sp>
      <p:sp>
        <p:nvSpPr>
          <p:cNvPr id="3" name="Content Placeholder 2"/>
          <p:cNvSpPr>
            <a:spLocks noGrp="1"/>
          </p:cNvSpPr>
          <p:nvPr>
            <p:ph idx="1"/>
          </p:nvPr>
        </p:nvSpPr>
        <p:spPr>
          <a:xfrm>
            <a:off x="457200" y="1143000"/>
            <a:ext cx="8229600" cy="4983163"/>
          </a:xfrm>
        </p:spPr>
        <p:txBody>
          <a:bodyPr/>
          <a:lstStyle/>
          <a:p>
            <a:r>
              <a:rPr lang="en-US" sz="2400" dirty="0"/>
              <a:t>If you have 12 cores available to you, it is *highly* unlikely to get a speedup of more than 12 (</a:t>
            </a:r>
            <a:r>
              <a:rPr lang="en-US" sz="2400" dirty="0" err="1"/>
              <a:t>superlinear</a:t>
            </a:r>
            <a:r>
              <a:rPr lang="en-US" sz="2400" dirty="0"/>
              <a:t>)</a:t>
            </a:r>
          </a:p>
          <a:p>
            <a:endParaRPr lang="en-US" sz="2400" dirty="0"/>
          </a:p>
          <a:p>
            <a:r>
              <a:rPr lang="en-US" sz="2400" dirty="0"/>
              <a:t>The mechanism of hiding latency by </a:t>
            </a:r>
            <a:r>
              <a:rPr lang="en-US" sz="2400" dirty="0" err="1"/>
              <a:t>overcommitment</a:t>
            </a:r>
            <a:r>
              <a:rPr lang="en-US" sz="2400" dirty="0"/>
              <a:t> used in GPU computing does not *explicitly* exist for parallel computing under OpenMP beyond what’s offered by HTT</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5</a:t>
            </a:fld>
            <a:endParaRPr lang="en-US" altLang="en-US"/>
          </a:p>
        </p:txBody>
      </p:sp>
    </p:spTree>
    <p:extLst>
      <p:ext uri="{BB962C8B-B14F-4D97-AF65-F5344CB8AC3E}">
        <p14:creationId xmlns:p14="http://schemas.microsoft.com/office/powerpoint/2010/main" val="9052523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a:t>
            </a:r>
            <a:br>
              <a:rPr lang="en-US" dirty="0"/>
            </a:br>
            <a:r>
              <a:rPr lang="en-US" dirty="0"/>
              <a:t>Output</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50</a:t>
            </a:fld>
            <a:endParaRPr lang="en-US" altLang="en-US"/>
          </a:p>
        </p:txBody>
      </p:sp>
      <p:sp>
        <p:nvSpPr>
          <p:cNvPr id="3" name="Content Placeholder 2"/>
          <p:cNvSpPr>
            <a:spLocks noGrp="1"/>
          </p:cNvSpPr>
          <p:nvPr>
            <p:ph idx="4294967295"/>
          </p:nvPr>
        </p:nvSpPr>
        <p:spPr>
          <a:xfrm>
            <a:off x="0" y="1719263"/>
            <a:ext cx="4495800" cy="4411662"/>
          </a:xfrm>
          <a:prstGeom prst="rect">
            <a:avLst/>
          </a:prstGeom>
        </p:spPr>
        <p:txBody>
          <a:bodyPr/>
          <a:lstStyle/>
          <a:p>
            <a:endParaRPr lang="en-US" sz="2000" dirty="0"/>
          </a:p>
          <a:p>
            <a:r>
              <a:rPr lang="en-US" sz="2000" dirty="0"/>
              <a:t>Looks good</a:t>
            </a:r>
          </a:p>
          <a:p>
            <a:pPr lvl="1"/>
            <a:r>
              <a:rPr lang="en-US" sz="1600" dirty="0"/>
              <a:t>The value of the counter increases each time you hit the “</a:t>
            </a:r>
            <a:r>
              <a:rPr lang="en-US" sz="1600" dirty="0" err="1">
                <a:latin typeface="Consolas" pitchFamily="49" charset="0"/>
                <a:cs typeface="Consolas" pitchFamily="49" charset="0"/>
              </a:rPr>
              <a:t>callee</a:t>
            </a:r>
            <a:r>
              <a:rPr lang="en-US" sz="1600" dirty="0"/>
              <a:t>” subroutine</a:t>
            </a:r>
          </a:p>
          <a:p>
            <a:endParaRPr lang="en-US" sz="2000" dirty="0"/>
          </a:p>
          <a:p>
            <a:r>
              <a:rPr lang="en-US" sz="2000" dirty="0"/>
              <a:t>If you run the executable 20 times, you get the same results 20 times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07092"/>
            <a:ext cx="2675501"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13080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Attempt to Parallelize</a:t>
            </a:r>
          </a:p>
        </p:txBody>
      </p:sp>
      <p:sp>
        <p:nvSpPr>
          <p:cNvPr id="4" name="Slide Number Placeholder 3"/>
          <p:cNvSpPr>
            <a:spLocks noGrp="1"/>
          </p:cNvSpPr>
          <p:nvPr>
            <p:ph type="sldNum" sz="quarter" idx="12"/>
          </p:nvPr>
        </p:nvSpPr>
        <p:spPr>
          <a:xfrm>
            <a:off x="8546351" y="6460940"/>
            <a:ext cx="476623" cy="365125"/>
          </a:xfrm>
        </p:spPr>
        <p:txBody>
          <a:bodyPr/>
          <a:lstStyle/>
          <a:p>
            <a:fld id="{04A7C484-7E24-447E-8CB0-5149A4D34DEF}" type="slidenum">
              <a:rPr lang="en-US" altLang="en-US" smtClean="0"/>
              <a:pPr/>
              <a:t>51</a:t>
            </a:fld>
            <a:endParaRPr lang="en-US" altLang="en-US"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2028946176"/>
              </p:ext>
            </p:extLst>
          </p:nvPr>
        </p:nvGraphicFramePr>
        <p:xfrm>
          <a:off x="4572000" y="990600"/>
          <a:ext cx="4343400" cy="5191760"/>
        </p:xfrm>
        <a:graphic>
          <a:graphicData uri="http://schemas.openxmlformats.org/drawingml/2006/table">
            <a:tbl>
              <a:tblPr firstRow="1" bandRow="1">
                <a:tableStyleId>{5C22544A-7EE6-4342-B048-85BDC9FD1C3A}</a:tableStyleId>
              </a:tblPr>
              <a:tblGrid>
                <a:gridCol w="868679">
                  <a:extLst>
                    <a:ext uri="{9D8B030D-6E8A-4147-A177-3AD203B41FA5}">
                      <a16:colId xmlns:a16="http://schemas.microsoft.com/office/drawing/2014/main" val="20000"/>
                    </a:ext>
                  </a:extLst>
                </a:gridCol>
                <a:gridCol w="807721">
                  <a:extLst>
                    <a:ext uri="{9D8B030D-6E8A-4147-A177-3AD203B41FA5}">
                      <a16:colId xmlns:a16="http://schemas.microsoft.com/office/drawing/2014/main" val="20001"/>
                    </a:ext>
                  </a:extLst>
                </a:gridCol>
                <a:gridCol w="2667000">
                  <a:extLst>
                    <a:ext uri="{9D8B030D-6E8A-4147-A177-3AD203B41FA5}">
                      <a16:colId xmlns:a16="http://schemas.microsoft.com/office/drawing/2014/main" val="20002"/>
                    </a:ext>
                  </a:extLst>
                </a:gridCol>
              </a:tblGrid>
              <a:tr h="370840">
                <a:tc>
                  <a:txBody>
                    <a:bodyPr/>
                    <a:lstStyle/>
                    <a:p>
                      <a:pPr algn="ctr"/>
                      <a:r>
                        <a:rPr lang="en-US" sz="1400" dirty="0" err="1"/>
                        <a:t>Var</a:t>
                      </a:r>
                      <a:endParaRPr lang="en-US" sz="1400" dirty="0"/>
                    </a:p>
                  </a:txBody>
                  <a:tcPr anchor="ctr"/>
                </a:tc>
                <a:tc>
                  <a:txBody>
                    <a:bodyPr/>
                    <a:lstStyle/>
                    <a:p>
                      <a:pPr algn="ctr"/>
                      <a:r>
                        <a:rPr lang="en-US" sz="1400" dirty="0"/>
                        <a:t>Scope</a:t>
                      </a:r>
                    </a:p>
                  </a:txBody>
                  <a:tcPr anchor="ctr"/>
                </a:tc>
                <a:tc>
                  <a:txBody>
                    <a:bodyPr/>
                    <a:lstStyle/>
                    <a:p>
                      <a:pPr algn="ctr"/>
                      <a:r>
                        <a:rPr lang="en-US" sz="1400" dirty="0"/>
                        <a:t>Comment</a:t>
                      </a:r>
                    </a:p>
                  </a:txBody>
                  <a:tcPr anchor="ctr"/>
                </a:tc>
                <a:extLst>
                  <a:ext uri="{0D108BD9-81ED-4DB2-BD59-A6C34878D82A}">
                    <a16:rowId xmlns:a16="http://schemas.microsoft.com/office/drawing/2014/main" val="10000"/>
                  </a:ext>
                </a:extLst>
              </a:tr>
              <a:tr h="370840">
                <a:tc>
                  <a:txBody>
                    <a:bodyPr/>
                    <a:lstStyle/>
                    <a:p>
                      <a:pPr algn="ctr"/>
                      <a:r>
                        <a:rPr lang="en-US" sz="1400" dirty="0">
                          <a:latin typeface="Consolas" pitchFamily="49" charset="0"/>
                          <a:cs typeface="Consolas" pitchFamily="49" charset="0"/>
                        </a:rPr>
                        <a:t>a</a:t>
                      </a:r>
                    </a:p>
                  </a:txBody>
                  <a:tcPr anchor="ctr"/>
                </a:tc>
                <a:tc>
                  <a:txBody>
                    <a:bodyPr/>
                    <a:lstStyle/>
                    <a:p>
                      <a:pPr algn="ctr"/>
                      <a:r>
                        <a:rPr lang="en-US" sz="1400" dirty="0"/>
                        <a:t>shared</a:t>
                      </a:r>
                    </a:p>
                  </a:txBody>
                  <a:tcPr anchor="ctr"/>
                </a:tc>
                <a:tc>
                  <a:txBody>
                    <a:bodyPr/>
                    <a:lstStyle/>
                    <a:p>
                      <a:pPr algn="ctr"/>
                      <a:r>
                        <a:rPr lang="en-US" sz="1100" dirty="0"/>
                        <a:t>Declared outside parallel construct</a:t>
                      </a:r>
                    </a:p>
                  </a:txBody>
                  <a:tcPr anchor="ctr"/>
                </a:tc>
                <a:extLst>
                  <a:ext uri="{0D108BD9-81ED-4DB2-BD59-A6C34878D82A}">
                    <a16:rowId xmlns:a16="http://schemas.microsoft.com/office/drawing/2014/main" val="10001"/>
                  </a:ext>
                </a:extLst>
              </a:tr>
              <a:tr h="370840">
                <a:tc>
                  <a:txBody>
                    <a:bodyPr/>
                    <a:lstStyle/>
                    <a:p>
                      <a:pPr algn="ctr"/>
                      <a:r>
                        <a:rPr lang="en-US" sz="1400" dirty="0">
                          <a:latin typeface="Consolas" pitchFamily="49" charset="0"/>
                          <a:cs typeface="Consolas" pitchFamily="49" charset="0"/>
                        </a:rPr>
                        <a:t>n</a:t>
                      </a:r>
                    </a:p>
                  </a:txBody>
                  <a:tcPr anchor="ctr"/>
                </a:tc>
                <a:tc>
                  <a:txBody>
                    <a:bodyPr/>
                    <a:lstStyle/>
                    <a:p>
                      <a:pPr algn="ctr"/>
                      <a:r>
                        <a:rPr lang="en-US" sz="1400" dirty="0"/>
                        <a:t>shared</a:t>
                      </a:r>
                    </a:p>
                  </a:txBody>
                  <a:tcPr anchor="ctr"/>
                </a:tc>
                <a:tc>
                  <a:txBody>
                    <a:bodyPr/>
                    <a:lstStyle/>
                    <a:p>
                      <a:pPr algn="ctr"/>
                      <a:r>
                        <a:rPr lang="en-US" sz="1100" dirty="0"/>
                        <a:t>Declared outside parallel construct</a:t>
                      </a:r>
                    </a:p>
                  </a:txBody>
                  <a:tcPr anchor="ctr"/>
                </a:tc>
                <a:extLst>
                  <a:ext uri="{0D108BD9-81ED-4DB2-BD59-A6C34878D82A}">
                    <a16:rowId xmlns:a16="http://schemas.microsoft.com/office/drawing/2014/main" val="10002"/>
                  </a:ext>
                </a:extLst>
              </a:tr>
              <a:tr h="370840">
                <a:tc>
                  <a:txBody>
                    <a:bodyPr/>
                    <a:lstStyle/>
                    <a:p>
                      <a:pPr algn="ctr"/>
                      <a:r>
                        <a:rPr lang="en-US" sz="1400" dirty="0">
                          <a:latin typeface="Consolas" pitchFamily="49" charset="0"/>
                          <a:cs typeface="Consolas" pitchFamily="49" charset="0"/>
                        </a:rPr>
                        <a:t>i</a:t>
                      </a:r>
                    </a:p>
                  </a:txBody>
                  <a:tcPr anchor="ctr"/>
                </a:tc>
                <a:tc>
                  <a:txBody>
                    <a:bodyPr/>
                    <a:lstStyle/>
                    <a:p>
                      <a:pPr algn="ctr"/>
                      <a:r>
                        <a:rPr lang="en-US" sz="1400" dirty="0"/>
                        <a:t>private</a:t>
                      </a:r>
                    </a:p>
                  </a:txBody>
                  <a:tcPr anchor="ctr"/>
                </a:tc>
                <a:tc>
                  <a:txBody>
                    <a:bodyPr/>
                    <a:lstStyle/>
                    <a:p>
                      <a:pPr algn="ctr"/>
                      <a:r>
                        <a:rPr lang="en-US" sz="1100" dirty="0"/>
                        <a:t>Parallel loop index</a:t>
                      </a:r>
                    </a:p>
                  </a:txBody>
                  <a:tcPr anchor="ctr"/>
                </a:tc>
                <a:extLst>
                  <a:ext uri="{0D108BD9-81ED-4DB2-BD59-A6C34878D82A}">
                    <a16:rowId xmlns:a16="http://schemas.microsoft.com/office/drawing/2014/main" val="10003"/>
                  </a:ext>
                </a:extLst>
              </a:tr>
              <a:tr h="370840">
                <a:tc>
                  <a:txBody>
                    <a:bodyPr/>
                    <a:lstStyle/>
                    <a:p>
                      <a:pPr algn="ctr"/>
                      <a:r>
                        <a:rPr lang="en-US" sz="1400" dirty="0">
                          <a:solidFill>
                            <a:srgbClr val="C00000"/>
                          </a:solidFill>
                          <a:latin typeface="Consolas" pitchFamily="49" charset="0"/>
                          <a:cs typeface="Consolas" pitchFamily="49" charset="0"/>
                        </a:rPr>
                        <a:t>j</a:t>
                      </a:r>
                    </a:p>
                  </a:txBody>
                  <a:tcPr anchor="ctr"/>
                </a:tc>
                <a:tc>
                  <a:txBody>
                    <a:bodyPr/>
                    <a:lstStyle/>
                    <a:p>
                      <a:pPr algn="ctr"/>
                      <a:r>
                        <a:rPr lang="en-US" sz="1400" dirty="0">
                          <a:solidFill>
                            <a:srgbClr val="C00000"/>
                          </a:solidFill>
                        </a:rPr>
                        <a:t>shared</a:t>
                      </a:r>
                    </a:p>
                  </a:txBody>
                  <a:tcPr anchor="ctr"/>
                </a:tc>
                <a:tc>
                  <a:txBody>
                    <a:bodyPr/>
                    <a:lstStyle/>
                    <a:p>
                      <a:pPr algn="ctr"/>
                      <a:r>
                        <a:rPr lang="en-US" sz="1100" dirty="0">
                          <a:solidFill>
                            <a:srgbClr val="C00000"/>
                          </a:solidFill>
                        </a:rPr>
                        <a:t>Declared outside parallel construct</a:t>
                      </a:r>
                    </a:p>
                  </a:txBody>
                  <a:tcPr anchor="ctr"/>
                </a:tc>
                <a:extLst>
                  <a:ext uri="{0D108BD9-81ED-4DB2-BD59-A6C34878D82A}">
                    <a16:rowId xmlns:a16="http://schemas.microsoft.com/office/drawing/2014/main" val="10004"/>
                  </a:ext>
                </a:extLst>
              </a:tr>
              <a:tr h="370840">
                <a:tc>
                  <a:txBody>
                    <a:bodyPr/>
                    <a:lstStyle/>
                    <a:p>
                      <a:pPr algn="ctr"/>
                      <a:r>
                        <a:rPr lang="en-US" sz="1400" dirty="0">
                          <a:latin typeface="Consolas" pitchFamily="49" charset="0"/>
                          <a:cs typeface="Consolas" pitchFamily="49" charset="0"/>
                        </a:rPr>
                        <a:t>m</a:t>
                      </a:r>
                    </a:p>
                  </a:txBody>
                  <a:tcPr anchor="ctr"/>
                </a:tc>
                <a:tc>
                  <a:txBody>
                    <a:bodyPr/>
                    <a:lstStyle/>
                    <a:p>
                      <a:pPr algn="ctr"/>
                      <a:r>
                        <a:rPr lang="en-US" sz="1400" dirty="0"/>
                        <a:t>shared</a:t>
                      </a:r>
                    </a:p>
                  </a:txBody>
                  <a:tcPr anchor="ctr"/>
                </a:tc>
                <a:tc>
                  <a:txBody>
                    <a:bodyPr/>
                    <a:lstStyle/>
                    <a:p>
                      <a:pPr algn="ctr"/>
                      <a:r>
                        <a:rPr lang="en-US" sz="1100" dirty="0"/>
                        <a:t>Constant decl. outside parallel construct</a:t>
                      </a:r>
                    </a:p>
                  </a:txBody>
                  <a:tcPr anchor="ctr"/>
                </a:tc>
                <a:extLst>
                  <a:ext uri="{0D108BD9-81ED-4DB2-BD59-A6C34878D82A}">
                    <a16:rowId xmlns:a16="http://schemas.microsoft.com/office/drawing/2014/main" val="10005"/>
                  </a:ext>
                </a:extLst>
              </a:tr>
              <a:tr h="370840">
                <a:tc>
                  <a:txBody>
                    <a:bodyPr/>
                    <a:lstStyle/>
                    <a:p>
                      <a:pPr algn="ctr"/>
                      <a:r>
                        <a:rPr lang="en-US" sz="1400" dirty="0">
                          <a:latin typeface="Consolas" pitchFamily="49" charset="0"/>
                          <a:cs typeface="Consolas" pitchFamily="49" charset="0"/>
                        </a:rPr>
                        <a:t>k</a:t>
                      </a:r>
                    </a:p>
                  </a:txBody>
                  <a:tcPr anchor="ctr"/>
                </a:tc>
                <a:tc>
                  <a:txBody>
                    <a:bodyPr/>
                    <a:lstStyle/>
                    <a:p>
                      <a:pPr algn="ctr"/>
                      <a:r>
                        <a:rPr lang="en-US" sz="1400" dirty="0"/>
                        <a:t>private</a:t>
                      </a:r>
                    </a:p>
                  </a:txBody>
                  <a:tcPr anchor="ctr"/>
                </a:tc>
                <a:tc>
                  <a:txBody>
                    <a:bodyPr/>
                    <a:lstStyle/>
                    <a:p>
                      <a:pPr algn="ctr"/>
                      <a:r>
                        <a:rPr lang="en-US" sz="1100" dirty="0"/>
                        <a:t>Automatic</a:t>
                      </a:r>
                      <a:r>
                        <a:rPr lang="en-US" sz="1100" baseline="0" dirty="0"/>
                        <a:t> variable/parallel region</a:t>
                      </a:r>
                      <a:endParaRPr lang="en-US" sz="1100" dirty="0"/>
                    </a:p>
                  </a:txBody>
                  <a:tcPr anchor="ctr"/>
                </a:tc>
                <a:extLst>
                  <a:ext uri="{0D108BD9-81ED-4DB2-BD59-A6C34878D82A}">
                    <a16:rowId xmlns:a16="http://schemas.microsoft.com/office/drawing/2014/main" val="10006"/>
                  </a:ext>
                </a:extLst>
              </a:tr>
              <a:tr h="370840">
                <a:tc>
                  <a:txBody>
                    <a:bodyPr/>
                    <a:lstStyle/>
                    <a:p>
                      <a:pPr algn="ctr"/>
                      <a:r>
                        <a:rPr lang="en-US" sz="1400" dirty="0">
                          <a:latin typeface="Consolas" pitchFamily="49" charset="0"/>
                          <a:cs typeface="Consolas" pitchFamily="49" charset="0"/>
                        </a:rPr>
                        <a:t>x</a:t>
                      </a:r>
                    </a:p>
                  </a:txBody>
                  <a:tcPr anchor="ctr"/>
                </a:tc>
                <a:tc>
                  <a:txBody>
                    <a:bodyPr/>
                    <a:lstStyle/>
                    <a:p>
                      <a:pPr algn="ctr"/>
                      <a:r>
                        <a:rPr lang="en-US" sz="1400" dirty="0"/>
                        <a:t>private</a:t>
                      </a:r>
                    </a:p>
                  </a:txBody>
                  <a:tcPr anchor="ctr"/>
                </a:tc>
                <a:tc>
                  <a:txBody>
                    <a:bodyPr/>
                    <a:lstStyle/>
                    <a:p>
                      <a:pPr algn="ctr"/>
                      <a:r>
                        <a:rPr lang="en-US" sz="1100" dirty="0"/>
                        <a:t>Passed by</a:t>
                      </a:r>
                      <a:r>
                        <a:rPr lang="en-US" sz="1100" baseline="0" dirty="0"/>
                        <a:t> value</a:t>
                      </a:r>
                      <a:endParaRPr lang="en-US" sz="1100" dirty="0"/>
                    </a:p>
                  </a:txBody>
                  <a:tcPr anchor="ctr"/>
                </a:tc>
                <a:extLst>
                  <a:ext uri="{0D108BD9-81ED-4DB2-BD59-A6C34878D82A}">
                    <a16:rowId xmlns:a16="http://schemas.microsoft.com/office/drawing/2014/main" val="10007"/>
                  </a:ext>
                </a:extLst>
              </a:tr>
              <a:tr h="370840">
                <a:tc>
                  <a:txBody>
                    <a:bodyPr/>
                    <a:lstStyle/>
                    <a:p>
                      <a:pPr algn="ctr"/>
                      <a:r>
                        <a:rPr lang="en-US" sz="1400" dirty="0">
                          <a:latin typeface="Consolas" pitchFamily="49" charset="0"/>
                          <a:cs typeface="Consolas" pitchFamily="49" charset="0"/>
                        </a:rPr>
                        <a:t>*x</a:t>
                      </a:r>
                    </a:p>
                  </a:txBody>
                  <a:tcPr anchor="ctr"/>
                </a:tc>
                <a:tc>
                  <a:txBody>
                    <a:bodyPr/>
                    <a:lstStyle/>
                    <a:p>
                      <a:pPr algn="ctr"/>
                      <a:r>
                        <a:rPr lang="en-US" sz="1400" dirty="0"/>
                        <a:t>shared</a:t>
                      </a:r>
                    </a:p>
                  </a:txBody>
                  <a:tcPr anchor="ctr"/>
                </a:tc>
                <a:tc>
                  <a:txBody>
                    <a:bodyPr/>
                    <a:lstStyle/>
                    <a:p>
                      <a:pPr algn="ctr"/>
                      <a:r>
                        <a:rPr lang="en-US" sz="1100" dirty="0"/>
                        <a:t>(actually</a:t>
                      </a:r>
                      <a:r>
                        <a:rPr lang="en-US" sz="1100" baseline="0" dirty="0"/>
                        <a:t> a)</a:t>
                      </a:r>
                      <a:endParaRPr lang="en-US" sz="1100" dirty="0"/>
                    </a:p>
                  </a:txBody>
                  <a:tcPr anchor="ctr"/>
                </a:tc>
                <a:extLst>
                  <a:ext uri="{0D108BD9-81ED-4DB2-BD59-A6C34878D82A}">
                    <a16:rowId xmlns:a16="http://schemas.microsoft.com/office/drawing/2014/main" val="10008"/>
                  </a:ext>
                </a:extLst>
              </a:tr>
              <a:tr h="370840">
                <a:tc>
                  <a:txBody>
                    <a:bodyPr/>
                    <a:lstStyle/>
                    <a:p>
                      <a:pPr algn="ctr"/>
                      <a:r>
                        <a:rPr lang="en-US" sz="1400" dirty="0">
                          <a:latin typeface="Consolas" pitchFamily="49" charset="0"/>
                          <a:cs typeface="Consolas" pitchFamily="49" charset="0"/>
                        </a:rPr>
                        <a:t>y</a:t>
                      </a:r>
                    </a:p>
                  </a:txBody>
                  <a:tcPr anchor="ctr"/>
                </a:tc>
                <a:tc>
                  <a:txBody>
                    <a:bodyPr/>
                    <a:lstStyle/>
                    <a:p>
                      <a:pPr algn="ctr"/>
                      <a:r>
                        <a:rPr lang="en-US" sz="1400" dirty="0"/>
                        <a:t>private</a:t>
                      </a:r>
                    </a:p>
                  </a:txBody>
                  <a:tcPr anchor="ctr"/>
                </a:tc>
                <a:tc>
                  <a:txBody>
                    <a:bodyPr/>
                    <a:lstStyle/>
                    <a:p>
                      <a:pPr algn="ctr"/>
                      <a:r>
                        <a:rPr lang="en-US" sz="1100" dirty="0"/>
                        <a:t>Passed by</a:t>
                      </a:r>
                      <a:r>
                        <a:rPr lang="en-US" sz="1100" baseline="0" dirty="0"/>
                        <a:t> value</a:t>
                      </a:r>
                      <a:endParaRPr lang="en-US" sz="1100" dirty="0"/>
                    </a:p>
                  </a:txBody>
                  <a:tcPr anchor="ctr"/>
                </a:tc>
                <a:extLst>
                  <a:ext uri="{0D108BD9-81ED-4DB2-BD59-A6C34878D82A}">
                    <a16:rowId xmlns:a16="http://schemas.microsoft.com/office/drawing/2014/main" val="10009"/>
                  </a:ext>
                </a:extLst>
              </a:tr>
              <a:tr h="370840">
                <a:tc>
                  <a:txBody>
                    <a:bodyPr/>
                    <a:lstStyle/>
                    <a:p>
                      <a:pPr algn="ctr"/>
                      <a:r>
                        <a:rPr lang="en-US" sz="1400" dirty="0">
                          <a:latin typeface="Consolas" pitchFamily="49" charset="0"/>
                          <a:cs typeface="Consolas" pitchFamily="49" charset="0"/>
                        </a:rPr>
                        <a:t>*y</a:t>
                      </a:r>
                    </a:p>
                  </a:txBody>
                  <a:tcPr anchor="ctr"/>
                </a:tc>
                <a:tc>
                  <a:txBody>
                    <a:bodyPr/>
                    <a:lstStyle/>
                    <a:p>
                      <a:pPr algn="ctr"/>
                      <a:r>
                        <a:rPr lang="en-US" sz="1400" dirty="0"/>
                        <a:t>private</a:t>
                      </a:r>
                    </a:p>
                  </a:txBody>
                  <a:tcPr anchor="ctr"/>
                </a:tc>
                <a:tc>
                  <a:txBody>
                    <a:bodyPr/>
                    <a:lstStyle/>
                    <a:p>
                      <a:pPr algn="ctr"/>
                      <a:r>
                        <a:rPr lang="en-US" sz="1100" dirty="0"/>
                        <a:t>(actually k)</a:t>
                      </a:r>
                    </a:p>
                  </a:txBody>
                  <a:tcPr anchor="ctr"/>
                </a:tc>
                <a:extLst>
                  <a:ext uri="{0D108BD9-81ED-4DB2-BD59-A6C34878D82A}">
                    <a16:rowId xmlns:a16="http://schemas.microsoft.com/office/drawing/2014/main" val="10010"/>
                  </a:ext>
                </a:extLst>
              </a:tr>
              <a:tr h="370840">
                <a:tc>
                  <a:txBody>
                    <a:bodyPr/>
                    <a:lstStyle/>
                    <a:p>
                      <a:pPr algn="ctr"/>
                      <a:r>
                        <a:rPr lang="en-US" sz="1400" dirty="0">
                          <a:latin typeface="Consolas" pitchFamily="49" charset="0"/>
                          <a:cs typeface="Consolas" pitchFamily="49" charset="0"/>
                        </a:rPr>
                        <a:t>z</a:t>
                      </a:r>
                    </a:p>
                  </a:txBody>
                  <a:tcPr anchor="ctr"/>
                </a:tc>
                <a:tc>
                  <a:txBody>
                    <a:bodyPr/>
                    <a:lstStyle/>
                    <a:p>
                      <a:pPr algn="ctr"/>
                      <a:r>
                        <a:rPr lang="en-US" sz="1400" dirty="0"/>
                        <a:t>private</a:t>
                      </a:r>
                    </a:p>
                  </a:txBody>
                  <a:tcPr anchor="ctr"/>
                </a:tc>
                <a:tc>
                  <a:txBody>
                    <a:bodyPr/>
                    <a:lstStyle/>
                    <a:p>
                      <a:pPr algn="ctr"/>
                      <a:r>
                        <a:rPr lang="en-US" sz="1100" dirty="0"/>
                        <a:t>(actually j)</a:t>
                      </a:r>
                    </a:p>
                  </a:txBody>
                  <a:tcPr anchor="ctr"/>
                </a:tc>
                <a:extLst>
                  <a:ext uri="{0D108BD9-81ED-4DB2-BD59-A6C34878D82A}">
                    <a16:rowId xmlns:a16="http://schemas.microsoft.com/office/drawing/2014/main" val="10011"/>
                  </a:ext>
                </a:extLst>
              </a:tr>
              <a:tr h="370840">
                <a:tc>
                  <a:txBody>
                    <a:bodyPr/>
                    <a:lstStyle/>
                    <a:p>
                      <a:pPr algn="ctr"/>
                      <a:r>
                        <a:rPr lang="en-US" sz="1400" dirty="0">
                          <a:latin typeface="Consolas" pitchFamily="49" charset="0"/>
                          <a:cs typeface="Consolas" pitchFamily="49" charset="0"/>
                        </a:rPr>
                        <a:t>ii</a:t>
                      </a:r>
                    </a:p>
                  </a:txBody>
                  <a:tcPr anchor="ctr"/>
                </a:tc>
                <a:tc>
                  <a:txBody>
                    <a:bodyPr/>
                    <a:lstStyle/>
                    <a:p>
                      <a:pPr algn="ctr"/>
                      <a:r>
                        <a:rPr lang="en-US" sz="1400" dirty="0"/>
                        <a:t>private</a:t>
                      </a:r>
                    </a:p>
                  </a:txBody>
                  <a:tcPr anchor="ctr"/>
                </a:tc>
                <a:tc>
                  <a:txBody>
                    <a:bodyPr/>
                    <a:lstStyle/>
                    <a:p>
                      <a:pPr algn="ctr"/>
                      <a:r>
                        <a:rPr lang="en-US" sz="1100" dirty="0"/>
                        <a:t>Local stack</a:t>
                      </a:r>
                      <a:r>
                        <a:rPr lang="en-US" sz="1100" baseline="0" dirty="0"/>
                        <a:t> variable in called function</a:t>
                      </a:r>
                      <a:endParaRPr lang="en-US" sz="1100" dirty="0"/>
                    </a:p>
                  </a:txBody>
                  <a:tcPr anchor="ctr"/>
                </a:tc>
                <a:extLst>
                  <a:ext uri="{0D108BD9-81ED-4DB2-BD59-A6C34878D82A}">
                    <a16:rowId xmlns:a16="http://schemas.microsoft.com/office/drawing/2014/main" val="10012"/>
                  </a:ext>
                </a:extLst>
              </a:tr>
              <a:tr h="370840">
                <a:tc>
                  <a:txBody>
                    <a:bodyPr/>
                    <a:lstStyle/>
                    <a:p>
                      <a:pPr algn="ctr"/>
                      <a:r>
                        <a:rPr lang="en-US" sz="1400" dirty="0">
                          <a:solidFill>
                            <a:srgbClr val="C00000"/>
                          </a:solidFill>
                          <a:latin typeface="Consolas" pitchFamily="49" charset="0"/>
                          <a:cs typeface="Consolas" pitchFamily="49" charset="0"/>
                        </a:rPr>
                        <a:t>cv</a:t>
                      </a:r>
                    </a:p>
                  </a:txBody>
                  <a:tcPr anchor="ctr"/>
                </a:tc>
                <a:tc>
                  <a:txBody>
                    <a:bodyPr/>
                    <a:lstStyle/>
                    <a:p>
                      <a:pPr algn="ctr"/>
                      <a:r>
                        <a:rPr lang="en-US" sz="1400" dirty="0">
                          <a:solidFill>
                            <a:srgbClr val="C00000"/>
                          </a:solidFill>
                        </a:rPr>
                        <a:t>shared</a:t>
                      </a:r>
                    </a:p>
                  </a:txBody>
                  <a:tcPr anchor="ctr"/>
                </a:tc>
                <a:tc>
                  <a:txBody>
                    <a:bodyPr/>
                    <a:lstStyle/>
                    <a:p>
                      <a:pPr algn="ctr"/>
                      <a:r>
                        <a:rPr lang="en-US" sz="1100" dirty="0">
                          <a:solidFill>
                            <a:srgbClr val="C00000"/>
                          </a:solidFill>
                        </a:rPr>
                        <a:t>Declared static (like global)</a:t>
                      </a:r>
                    </a:p>
                  </a:txBody>
                  <a:tcPr anchor="ctr"/>
                </a:tc>
                <a:extLst>
                  <a:ext uri="{0D108BD9-81ED-4DB2-BD59-A6C34878D82A}">
                    <a16:rowId xmlns:a16="http://schemas.microsoft.com/office/drawing/2014/main" val="10013"/>
                  </a:ext>
                </a:extLst>
              </a:tr>
            </a:tbl>
          </a:graphicData>
        </a:graphic>
      </p:graphicFrame>
      <p:sp>
        <p:nvSpPr>
          <p:cNvPr id="6" name="Rectangle 5"/>
          <p:cNvSpPr/>
          <p:nvPr/>
        </p:nvSpPr>
        <p:spPr>
          <a:xfrm>
            <a:off x="152400" y="1381125"/>
            <a:ext cx="4267200" cy="4401205"/>
          </a:xfrm>
          <a:prstGeom prst="rect">
            <a:avLst/>
          </a:prstGeom>
          <a:solidFill>
            <a:schemeClr val="bg1">
              <a:lumMod val="95000"/>
            </a:schemeClr>
          </a:solidFill>
          <a:ln>
            <a:solidFill>
              <a:schemeClr val="tx1"/>
            </a:solidFill>
          </a:ln>
        </p:spPr>
        <p:txBody>
          <a:bodyPr wrap="square">
            <a:spAutoFit/>
          </a:bodyPr>
          <a:lstStyle/>
          <a:p>
            <a:r>
              <a:rPr lang="en-US" sz="1400" dirty="0">
                <a:solidFill>
                  <a:srgbClr val="0000FF"/>
                </a:solidFill>
                <a:latin typeface="Consolas" pitchFamily="49" charset="0"/>
                <a:cs typeface="Consolas" pitchFamily="49" charset="0"/>
              </a:rPr>
              <a:t>void</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callee</a:t>
            </a:r>
            <a:r>
              <a:rPr lang="en-US" sz="1400" dirty="0">
                <a:solidFill>
                  <a:prstClr val="black"/>
                </a:solidFill>
                <a:latin typeface="Consolas" pitchFamily="49" charset="0"/>
                <a:cs typeface="Consolas" pitchFamily="49" charset="0"/>
              </a:rPr>
              <a:t>(</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*x,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*y,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z) {</a:t>
            </a:r>
          </a:p>
          <a:p>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ii;</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static</a:t>
            </a:r>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cv=0;</a:t>
            </a:r>
          </a:p>
          <a:p>
            <a:r>
              <a:rPr lang="en-US" sz="1400" dirty="0">
                <a:solidFill>
                  <a:prstClr val="black"/>
                </a:solidFill>
                <a:latin typeface="Consolas" pitchFamily="49" charset="0"/>
                <a:cs typeface="Consolas" pitchFamily="49" charset="0"/>
              </a:rPr>
              <a:t>    cv++;</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for</a:t>
            </a:r>
            <a:r>
              <a:rPr lang="en-US" sz="1400" dirty="0">
                <a:solidFill>
                  <a:prstClr val="black"/>
                </a:solidFill>
                <a:latin typeface="Consolas" pitchFamily="49" charset="0"/>
                <a:cs typeface="Consolas" pitchFamily="49" charset="0"/>
              </a:rPr>
              <a:t> (ii=1; ii&lt;z; ii++) {</a:t>
            </a:r>
          </a:p>
          <a:p>
            <a:r>
              <a:rPr lang="en-US" sz="1400" dirty="0">
                <a:solidFill>
                  <a:prstClr val="black"/>
                </a:solidFill>
                <a:latin typeface="Consolas" pitchFamily="49" charset="0"/>
                <a:cs typeface="Consolas" pitchFamily="49" charset="0"/>
              </a:rPr>
              <a:t>        *x = *x + *y + z;</a:t>
            </a:r>
          </a:p>
          <a:p>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printf</a:t>
            </a:r>
            <a:r>
              <a:rPr lang="en-US" sz="1400" dirty="0">
                <a:solidFill>
                  <a:prstClr val="black"/>
                </a:solidFill>
                <a:latin typeface="Consolas" pitchFamily="49" charset="0"/>
                <a:cs typeface="Consolas" pitchFamily="49" charset="0"/>
              </a:rPr>
              <a:t>(</a:t>
            </a:r>
            <a:r>
              <a:rPr lang="en-US" sz="1400" dirty="0">
                <a:solidFill>
                  <a:srgbClr val="A31515"/>
                </a:solidFill>
                <a:latin typeface="Consolas" pitchFamily="49" charset="0"/>
                <a:cs typeface="Consolas" pitchFamily="49" charset="0"/>
              </a:rPr>
              <a:t>“Value of counter: %d\n"</a:t>
            </a:r>
            <a:r>
              <a:rPr lang="en-US" sz="1400" dirty="0">
                <a:solidFill>
                  <a:prstClr val="black"/>
                </a:solidFill>
                <a:latin typeface="Consolas" pitchFamily="49" charset="0"/>
                <a:cs typeface="Consolas" pitchFamily="49" charset="0"/>
              </a:rPr>
              <a:t>, cv);</a:t>
            </a:r>
          </a:p>
          <a:p>
            <a:r>
              <a:rPr lang="en-US" sz="1400" dirty="0">
                <a:solidFill>
                  <a:prstClr val="black"/>
                </a:solidFill>
                <a:latin typeface="Consolas" pitchFamily="49" charset="0"/>
                <a:cs typeface="Consolas" pitchFamily="49" charset="0"/>
              </a:rPr>
              <a:t>}</a:t>
            </a:r>
          </a:p>
          <a:p>
            <a:endParaRPr lang="en-US" sz="1400" dirty="0">
              <a:solidFill>
                <a:prstClr val="black"/>
              </a:solidFill>
              <a:latin typeface="Consolas" pitchFamily="49" charset="0"/>
              <a:cs typeface="Consolas" pitchFamily="49" charset="0"/>
            </a:endParaRPr>
          </a:p>
          <a:p>
            <a:r>
              <a:rPr lang="en-US" sz="1400" dirty="0">
                <a:solidFill>
                  <a:srgbClr val="0000FF"/>
                </a:solidFill>
                <a:latin typeface="Consolas" pitchFamily="49" charset="0"/>
                <a:cs typeface="Consolas" pitchFamily="49" charset="0"/>
              </a:rPr>
              <a:t>void</a:t>
            </a:r>
            <a:r>
              <a:rPr lang="en-US" sz="1400" dirty="0">
                <a:solidFill>
                  <a:prstClr val="black"/>
                </a:solidFill>
                <a:latin typeface="Consolas" pitchFamily="49" charset="0"/>
                <a:cs typeface="Consolas" pitchFamily="49" charset="0"/>
              </a:rPr>
              <a:t> caller(</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*a,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n) {</a:t>
            </a:r>
          </a:p>
          <a:p>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i, j, m=3;</a:t>
            </a:r>
          </a:p>
          <a:p>
            <a:r>
              <a:rPr lang="en-US" sz="1400" dirty="0">
                <a:solidFill>
                  <a:srgbClr val="0000FF"/>
                </a:solidFill>
                <a:latin typeface="Consolas" pitchFamily="49" charset="0"/>
                <a:cs typeface="Consolas" pitchFamily="49" charset="0"/>
              </a:rPr>
              <a:t>#pragma</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omp</a:t>
            </a:r>
            <a:r>
              <a:rPr lang="en-US" sz="1400" dirty="0">
                <a:solidFill>
                  <a:prstClr val="black"/>
                </a:solidFill>
                <a:latin typeface="Consolas" pitchFamily="49" charset="0"/>
                <a:cs typeface="Consolas" pitchFamily="49" charset="0"/>
              </a:rPr>
              <a:t> parallel </a:t>
            </a:r>
            <a:r>
              <a:rPr lang="en-US" sz="1400" dirty="0">
                <a:solidFill>
                  <a:srgbClr val="0000FF"/>
                </a:solidFill>
                <a:latin typeface="Consolas" pitchFamily="49" charset="0"/>
                <a:cs typeface="Consolas" pitchFamily="49" charset="0"/>
              </a:rPr>
              <a:t>for</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for</a:t>
            </a:r>
            <a:r>
              <a:rPr lang="en-US" sz="1400" dirty="0">
                <a:solidFill>
                  <a:prstClr val="black"/>
                </a:solidFill>
                <a:latin typeface="Consolas" pitchFamily="49" charset="0"/>
                <a:cs typeface="Consolas" pitchFamily="49" charset="0"/>
              </a:rPr>
              <a:t> (i=0; i&lt;n; i++) {</a:t>
            </a:r>
          </a:p>
          <a:p>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k=m;</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for</a:t>
            </a:r>
            <a:r>
              <a:rPr lang="en-US" sz="1400" dirty="0">
                <a:solidFill>
                  <a:prstClr val="black"/>
                </a:solidFill>
                <a:latin typeface="Consolas" pitchFamily="49" charset="0"/>
                <a:cs typeface="Consolas" pitchFamily="49" charset="0"/>
              </a:rPr>
              <a:t> (j=1; j&lt;=5; j++) {</a:t>
            </a:r>
          </a:p>
          <a:p>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callee</a:t>
            </a:r>
            <a:r>
              <a:rPr lang="en-US" sz="1400" dirty="0">
                <a:solidFill>
                  <a:prstClr val="black"/>
                </a:solidFill>
                <a:latin typeface="Consolas" pitchFamily="49" charset="0"/>
                <a:cs typeface="Consolas" pitchFamily="49" charset="0"/>
              </a:rPr>
              <a:t>(&amp;a[i], &amp;k, j);</a:t>
            </a:r>
          </a:p>
          <a:p>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a:t>
            </a:r>
          </a:p>
        </p:txBody>
      </p:sp>
    </p:spTree>
    <p:extLst>
      <p:ext uri="{BB962C8B-B14F-4D97-AF65-F5344CB8AC3E}">
        <p14:creationId xmlns:p14="http://schemas.microsoft.com/office/powerpoint/2010/main" val="7748090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1" y="76200"/>
            <a:ext cx="5796036" cy="762000"/>
          </a:xfrm>
        </p:spPr>
        <p:txBody>
          <a:bodyPr>
            <a:normAutofit fontScale="90000"/>
          </a:bodyPr>
          <a:lstStyle/>
          <a:p>
            <a:r>
              <a:rPr lang="en-US" sz="2800" dirty="0"/>
              <a:t>Program Output, First Attempt to Parallelize</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52</a:t>
            </a:fld>
            <a:endParaRPr lang="en-US" altLang="en-US"/>
          </a:p>
        </p:txBody>
      </p:sp>
      <p:sp>
        <p:nvSpPr>
          <p:cNvPr id="3" name="Content Placeholder 2"/>
          <p:cNvSpPr>
            <a:spLocks noGrp="1"/>
          </p:cNvSpPr>
          <p:nvPr>
            <p:ph idx="4294967295"/>
          </p:nvPr>
        </p:nvSpPr>
        <p:spPr>
          <a:xfrm>
            <a:off x="0" y="1143000"/>
            <a:ext cx="5638800" cy="3048000"/>
          </a:xfrm>
          <a:prstGeom prst="rect">
            <a:avLst/>
          </a:prstGeom>
        </p:spPr>
        <p:txBody>
          <a:bodyPr>
            <a:normAutofit lnSpcReduction="10000"/>
          </a:bodyPr>
          <a:lstStyle/>
          <a:p>
            <a:r>
              <a:rPr lang="en-US" sz="1600" dirty="0"/>
              <a:t>Looks bad…</a:t>
            </a:r>
          </a:p>
          <a:p>
            <a:pPr lvl="1"/>
            <a:r>
              <a:rPr lang="en-US" sz="1200" dirty="0"/>
              <a:t>The values in array “</a:t>
            </a:r>
            <a:r>
              <a:rPr lang="en-US" sz="1400" dirty="0">
                <a:latin typeface="Consolas" pitchFamily="49" charset="0"/>
                <a:cs typeface="Consolas" pitchFamily="49" charset="0"/>
              </a:rPr>
              <a:t>a</a:t>
            </a:r>
            <a:r>
              <a:rPr lang="en-US" sz="1200" dirty="0"/>
              <a:t>” are all over the map</a:t>
            </a:r>
          </a:p>
          <a:p>
            <a:pPr lvl="1"/>
            <a:r>
              <a:rPr lang="en-US" sz="1200" dirty="0"/>
              <a:t>The value of the counter “</a:t>
            </a:r>
            <a:r>
              <a:rPr lang="en-US" sz="1200" dirty="0">
                <a:latin typeface="Consolas" pitchFamily="49" charset="0"/>
                <a:cs typeface="Consolas" pitchFamily="49" charset="0"/>
              </a:rPr>
              <a:t>cv</a:t>
            </a:r>
            <a:r>
              <a:rPr lang="en-US" sz="1200" dirty="0"/>
              <a:t>” changes chaotically within “</a:t>
            </a:r>
            <a:r>
              <a:rPr lang="en-US" sz="1200" dirty="0" err="1">
                <a:latin typeface="Consolas" pitchFamily="49" charset="0"/>
                <a:cs typeface="Consolas" pitchFamily="49" charset="0"/>
              </a:rPr>
              <a:t>callee</a:t>
            </a:r>
            <a:r>
              <a:rPr lang="en-US" sz="1200" dirty="0"/>
              <a:t>”</a:t>
            </a:r>
          </a:p>
          <a:p>
            <a:pPr lvl="1"/>
            <a:r>
              <a:rPr lang="en-US" sz="1200" dirty="0"/>
              <a:t>The function “</a:t>
            </a:r>
            <a:r>
              <a:rPr lang="en-US" sz="1200" dirty="0" err="1">
                <a:latin typeface="Consolas" pitchFamily="49" charset="0"/>
                <a:cs typeface="Consolas" pitchFamily="49" charset="0"/>
              </a:rPr>
              <a:t>callee</a:t>
            </a:r>
            <a:r>
              <a:rPr lang="en-US" sz="1200" dirty="0"/>
              <a:t>” gets hit a random number of times (should be hit 100 times).  Example:</a:t>
            </a:r>
          </a:p>
          <a:p>
            <a:pPr marL="344487" lvl="1" indent="0">
              <a:buNone/>
            </a:pPr>
            <a:r>
              <a:rPr lang="en-US" sz="1200" dirty="0"/>
              <a:t># </a:t>
            </a:r>
            <a:r>
              <a:rPr lang="en-US" sz="1200" dirty="0">
                <a:solidFill>
                  <a:srgbClr val="0000FF"/>
                </a:solidFill>
              </a:rPr>
              <a:t>parallelGood.exe | </a:t>
            </a:r>
            <a:r>
              <a:rPr lang="en-US" sz="1200" dirty="0" err="1">
                <a:solidFill>
                  <a:srgbClr val="0000FF"/>
                </a:solidFill>
              </a:rPr>
              <a:t>grep</a:t>
            </a:r>
            <a:r>
              <a:rPr lang="en-US" sz="1200" dirty="0">
                <a:solidFill>
                  <a:srgbClr val="0000FF"/>
                </a:solidFill>
              </a:rPr>
              <a:t> "Value of counter" | </a:t>
            </a:r>
            <a:r>
              <a:rPr lang="en-US" sz="1200" dirty="0" err="1">
                <a:solidFill>
                  <a:srgbClr val="0000FF"/>
                </a:solidFill>
              </a:rPr>
              <a:t>wc</a:t>
            </a:r>
            <a:r>
              <a:rPr lang="en-US" sz="1200" dirty="0">
                <a:solidFill>
                  <a:srgbClr val="0000FF"/>
                </a:solidFill>
              </a:rPr>
              <a:t> -l</a:t>
            </a:r>
          </a:p>
          <a:p>
            <a:pPr marL="344487" lvl="1" indent="0">
              <a:buNone/>
            </a:pPr>
            <a:r>
              <a:rPr lang="en-US" sz="1200" dirty="0"/>
              <a:t># </a:t>
            </a:r>
            <a:r>
              <a:rPr lang="en-US" sz="1200" dirty="0">
                <a:solidFill>
                  <a:srgbClr val="0000FF"/>
                </a:solidFill>
              </a:rPr>
              <a:t>70</a:t>
            </a:r>
          </a:p>
          <a:p>
            <a:pPr lvl="1"/>
            <a:endParaRPr lang="en-US" sz="1200" dirty="0"/>
          </a:p>
          <a:p>
            <a:r>
              <a:rPr lang="en-US" sz="1600" dirty="0"/>
              <a:t>If you run executable 20 times, you get different results</a:t>
            </a:r>
          </a:p>
          <a:p>
            <a:pPr lvl="1"/>
            <a:endParaRPr lang="en-US" sz="1200" dirty="0"/>
          </a:p>
          <a:p>
            <a:r>
              <a:rPr lang="en-US" sz="1600" dirty="0"/>
              <a:t>One of the problems is that “</a:t>
            </a:r>
            <a:r>
              <a:rPr lang="en-US" sz="1600" dirty="0">
                <a:latin typeface="Consolas" pitchFamily="49" charset="0"/>
                <a:cs typeface="Consolas" pitchFamily="49" charset="0"/>
              </a:rPr>
              <a:t>j</a:t>
            </a:r>
            <a:r>
              <a:rPr lang="en-US" sz="1600" dirty="0"/>
              <a:t>” is shared</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2234"/>
          <a:stretch/>
        </p:blipFill>
        <p:spPr bwMode="auto">
          <a:xfrm>
            <a:off x="5903610" y="0"/>
            <a:ext cx="1572340" cy="6821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7638648" y="1"/>
            <a:ext cx="1352952"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976542"/>
            <a:ext cx="3124200" cy="283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40599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325" y="287339"/>
            <a:ext cx="7543800" cy="627062"/>
          </a:xfrm>
        </p:spPr>
        <p:txBody>
          <a:bodyPr/>
          <a:lstStyle/>
          <a:p>
            <a:r>
              <a:rPr lang="en-US" dirty="0"/>
              <a:t>Second Attempt to Parallelize</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53</a:t>
            </a:fld>
            <a:endParaRPr lang="en-US" altLang="en-US" dirty="0"/>
          </a:p>
        </p:txBody>
      </p:sp>
      <p:sp>
        <p:nvSpPr>
          <p:cNvPr id="7" name="Content Placeholder 2"/>
          <p:cNvSpPr>
            <a:spLocks noGrp="1"/>
          </p:cNvSpPr>
          <p:nvPr>
            <p:ph idx="4294967295"/>
          </p:nvPr>
        </p:nvSpPr>
        <p:spPr>
          <a:xfrm>
            <a:off x="0" y="990600"/>
            <a:ext cx="7086600" cy="671513"/>
          </a:xfrm>
          <a:prstGeom prst="rect">
            <a:avLst/>
          </a:prstGeom>
        </p:spPr>
        <p:txBody>
          <a:bodyPr/>
          <a:lstStyle/>
          <a:p>
            <a:r>
              <a:rPr lang="en-US" sz="1800" dirty="0"/>
              <a:t>Declare the inner loop variable “</a:t>
            </a:r>
            <a:r>
              <a:rPr lang="en-US" sz="1800" dirty="0">
                <a:latin typeface="Consolas" pitchFamily="49" charset="0"/>
                <a:cs typeface="Consolas" pitchFamily="49" charset="0"/>
              </a:rPr>
              <a:t>j</a:t>
            </a:r>
            <a:r>
              <a:rPr lang="en-US" sz="1800" dirty="0"/>
              <a:t>” as a private variable within the parallel loop</a:t>
            </a:r>
          </a:p>
        </p:txBody>
      </p:sp>
      <p:sp>
        <p:nvSpPr>
          <p:cNvPr id="6" name="Rectangle 5"/>
          <p:cNvSpPr/>
          <p:nvPr/>
        </p:nvSpPr>
        <p:spPr>
          <a:xfrm>
            <a:off x="2286000" y="1828800"/>
            <a:ext cx="4267200" cy="4401205"/>
          </a:xfrm>
          <a:prstGeom prst="rect">
            <a:avLst/>
          </a:prstGeom>
          <a:solidFill>
            <a:schemeClr val="bg1">
              <a:lumMod val="95000"/>
            </a:schemeClr>
          </a:solidFill>
          <a:ln>
            <a:solidFill>
              <a:schemeClr val="tx1"/>
            </a:solidFill>
          </a:ln>
        </p:spPr>
        <p:txBody>
          <a:bodyPr wrap="square">
            <a:spAutoFit/>
          </a:bodyPr>
          <a:lstStyle/>
          <a:p>
            <a:r>
              <a:rPr lang="en-US" sz="1400" dirty="0">
                <a:solidFill>
                  <a:srgbClr val="0000FF"/>
                </a:solidFill>
                <a:latin typeface="Consolas" pitchFamily="49" charset="0"/>
                <a:cs typeface="Consolas" pitchFamily="49" charset="0"/>
              </a:rPr>
              <a:t>void</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callee</a:t>
            </a:r>
            <a:r>
              <a:rPr lang="en-US" sz="1400" dirty="0">
                <a:solidFill>
                  <a:prstClr val="black"/>
                </a:solidFill>
                <a:latin typeface="Consolas" pitchFamily="49" charset="0"/>
                <a:cs typeface="Consolas" pitchFamily="49" charset="0"/>
              </a:rPr>
              <a:t>(</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*x,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*y,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z) {</a:t>
            </a:r>
          </a:p>
          <a:p>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ii;</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static</a:t>
            </a:r>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cv=0;</a:t>
            </a:r>
          </a:p>
          <a:p>
            <a:r>
              <a:rPr lang="en-US" sz="1400" dirty="0">
                <a:solidFill>
                  <a:prstClr val="black"/>
                </a:solidFill>
                <a:latin typeface="Consolas" pitchFamily="49" charset="0"/>
                <a:cs typeface="Consolas" pitchFamily="49" charset="0"/>
              </a:rPr>
              <a:t>    cv++;</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for</a:t>
            </a:r>
            <a:r>
              <a:rPr lang="en-US" sz="1400" dirty="0">
                <a:solidFill>
                  <a:prstClr val="black"/>
                </a:solidFill>
                <a:latin typeface="Consolas" pitchFamily="49" charset="0"/>
                <a:cs typeface="Consolas" pitchFamily="49" charset="0"/>
              </a:rPr>
              <a:t> (ii=1; ii&lt;z; ii++) {</a:t>
            </a:r>
          </a:p>
          <a:p>
            <a:r>
              <a:rPr lang="en-US" sz="1400" dirty="0">
                <a:solidFill>
                  <a:prstClr val="black"/>
                </a:solidFill>
                <a:latin typeface="Consolas" pitchFamily="49" charset="0"/>
                <a:cs typeface="Consolas" pitchFamily="49" charset="0"/>
              </a:rPr>
              <a:t>        *x = *x + *y + z;</a:t>
            </a:r>
          </a:p>
          <a:p>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printf</a:t>
            </a:r>
            <a:r>
              <a:rPr lang="en-US" sz="1400" dirty="0">
                <a:solidFill>
                  <a:prstClr val="black"/>
                </a:solidFill>
                <a:latin typeface="Consolas" pitchFamily="49" charset="0"/>
                <a:cs typeface="Consolas" pitchFamily="49" charset="0"/>
              </a:rPr>
              <a:t>(</a:t>
            </a:r>
            <a:r>
              <a:rPr lang="en-US" sz="1400" dirty="0">
                <a:solidFill>
                  <a:srgbClr val="A31515"/>
                </a:solidFill>
                <a:latin typeface="Consolas" pitchFamily="49" charset="0"/>
                <a:cs typeface="Consolas" pitchFamily="49" charset="0"/>
              </a:rPr>
              <a:t>“Value of counter: %d\n"</a:t>
            </a:r>
            <a:r>
              <a:rPr lang="en-US" sz="1400" dirty="0">
                <a:solidFill>
                  <a:prstClr val="black"/>
                </a:solidFill>
                <a:latin typeface="Consolas" pitchFamily="49" charset="0"/>
                <a:cs typeface="Consolas" pitchFamily="49" charset="0"/>
              </a:rPr>
              <a:t>, cv);</a:t>
            </a:r>
          </a:p>
          <a:p>
            <a:r>
              <a:rPr lang="en-US" sz="1400" dirty="0">
                <a:solidFill>
                  <a:prstClr val="black"/>
                </a:solidFill>
                <a:latin typeface="Consolas" pitchFamily="49" charset="0"/>
                <a:cs typeface="Consolas" pitchFamily="49" charset="0"/>
              </a:rPr>
              <a:t>}</a:t>
            </a:r>
          </a:p>
          <a:p>
            <a:endParaRPr lang="en-US" sz="1400" dirty="0">
              <a:solidFill>
                <a:prstClr val="black"/>
              </a:solidFill>
              <a:latin typeface="Consolas" pitchFamily="49" charset="0"/>
              <a:cs typeface="Consolas" pitchFamily="49" charset="0"/>
            </a:endParaRPr>
          </a:p>
          <a:p>
            <a:r>
              <a:rPr lang="en-US" sz="1400" dirty="0">
                <a:solidFill>
                  <a:srgbClr val="0000FF"/>
                </a:solidFill>
                <a:latin typeface="Consolas" pitchFamily="49" charset="0"/>
                <a:cs typeface="Consolas" pitchFamily="49" charset="0"/>
              </a:rPr>
              <a:t>void</a:t>
            </a:r>
            <a:r>
              <a:rPr lang="en-US" sz="1400" dirty="0">
                <a:solidFill>
                  <a:prstClr val="black"/>
                </a:solidFill>
                <a:latin typeface="Consolas" pitchFamily="49" charset="0"/>
                <a:cs typeface="Consolas" pitchFamily="49" charset="0"/>
              </a:rPr>
              <a:t> caller(</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*a,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n) {</a:t>
            </a:r>
          </a:p>
          <a:p>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i, j, m=3;</a:t>
            </a:r>
          </a:p>
          <a:p>
            <a:r>
              <a:rPr lang="en-US" sz="1400" dirty="0">
                <a:solidFill>
                  <a:srgbClr val="0000FF"/>
                </a:solidFill>
                <a:latin typeface="Consolas" pitchFamily="49" charset="0"/>
                <a:cs typeface="Consolas" pitchFamily="49" charset="0"/>
              </a:rPr>
              <a:t>#pragma</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omp</a:t>
            </a:r>
            <a:r>
              <a:rPr lang="en-US" sz="1400" dirty="0">
                <a:solidFill>
                  <a:prstClr val="black"/>
                </a:solidFill>
                <a:latin typeface="Consolas" pitchFamily="49" charset="0"/>
                <a:cs typeface="Consolas" pitchFamily="49" charset="0"/>
              </a:rPr>
              <a:t> </a:t>
            </a:r>
            <a:r>
              <a:rPr lang="en-US" sz="1400" dirty="0">
                <a:latin typeface="Consolas" pitchFamily="49" charset="0"/>
                <a:cs typeface="Consolas" pitchFamily="49" charset="0"/>
              </a:rPr>
              <a:t>parallel</a:t>
            </a:r>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for private(</a:t>
            </a:r>
            <a:r>
              <a:rPr lang="en-US" sz="1400" dirty="0">
                <a:latin typeface="Consolas" pitchFamily="49" charset="0"/>
                <a:cs typeface="Consolas" pitchFamily="49" charset="0"/>
              </a:rPr>
              <a:t>j</a:t>
            </a:r>
            <a:r>
              <a:rPr lang="en-US" sz="1400" dirty="0">
                <a:solidFill>
                  <a:srgbClr val="0000FF"/>
                </a:solidFill>
                <a:latin typeface="Consolas" pitchFamily="49" charset="0"/>
                <a:cs typeface="Consolas" pitchFamily="49" charset="0"/>
              </a:rPr>
              <a:t>)</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for</a:t>
            </a:r>
            <a:r>
              <a:rPr lang="en-US" sz="1400" dirty="0">
                <a:solidFill>
                  <a:prstClr val="black"/>
                </a:solidFill>
                <a:latin typeface="Consolas" pitchFamily="49" charset="0"/>
                <a:cs typeface="Consolas" pitchFamily="49" charset="0"/>
              </a:rPr>
              <a:t> (i=0; i&lt;n; i++) {</a:t>
            </a:r>
          </a:p>
          <a:p>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k=m;</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for</a:t>
            </a:r>
            <a:r>
              <a:rPr lang="en-US" sz="1400" dirty="0">
                <a:solidFill>
                  <a:prstClr val="black"/>
                </a:solidFill>
                <a:latin typeface="Consolas" pitchFamily="49" charset="0"/>
                <a:cs typeface="Consolas" pitchFamily="49" charset="0"/>
              </a:rPr>
              <a:t> (j=1; j&lt;=5; j++) {</a:t>
            </a:r>
          </a:p>
          <a:p>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callee</a:t>
            </a:r>
            <a:r>
              <a:rPr lang="en-US" sz="1400" dirty="0">
                <a:solidFill>
                  <a:prstClr val="black"/>
                </a:solidFill>
                <a:latin typeface="Consolas" pitchFamily="49" charset="0"/>
                <a:cs typeface="Consolas" pitchFamily="49" charset="0"/>
              </a:rPr>
              <a:t>(&amp;a[i], &amp;k, j);</a:t>
            </a:r>
          </a:p>
          <a:p>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a:t>
            </a:r>
          </a:p>
        </p:txBody>
      </p:sp>
    </p:spTree>
    <p:extLst>
      <p:ext uri="{BB962C8B-B14F-4D97-AF65-F5344CB8AC3E}">
        <p14:creationId xmlns:p14="http://schemas.microsoft.com/office/powerpoint/2010/main" val="3938686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1" y="76201"/>
            <a:ext cx="5612022" cy="990600"/>
          </a:xfrm>
        </p:spPr>
        <p:txBody>
          <a:bodyPr>
            <a:normAutofit fontScale="90000"/>
          </a:bodyPr>
          <a:lstStyle/>
          <a:p>
            <a:r>
              <a:rPr lang="en-US" sz="3200" dirty="0"/>
              <a:t>Program Output, </a:t>
            </a:r>
            <a:br>
              <a:rPr lang="en-US" sz="3200" dirty="0"/>
            </a:br>
            <a:r>
              <a:rPr lang="en-US" sz="3200" dirty="0"/>
              <a:t>Second Attempt to Parallelize</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54</a:t>
            </a:fld>
            <a:endParaRPr lang="en-US" altLang="en-US"/>
          </a:p>
        </p:txBody>
      </p:sp>
      <p:sp>
        <p:nvSpPr>
          <p:cNvPr id="3" name="Content Placeholder 2"/>
          <p:cNvSpPr>
            <a:spLocks noGrp="1"/>
          </p:cNvSpPr>
          <p:nvPr>
            <p:ph idx="4294967295"/>
          </p:nvPr>
        </p:nvSpPr>
        <p:spPr>
          <a:xfrm>
            <a:off x="0" y="1093787"/>
            <a:ext cx="4648200" cy="5078413"/>
          </a:xfrm>
          <a:prstGeom prst="rect">
            <a:avLst/>
          </a:prstGeom>
        </p:spPr>
        <p:txBody>
          <a:bodyPr/>
          <a:lstStyle/>
          <a:p>
            <a:r>
              <a:rPr lang="en-US" sz="1600" dirty="0"/>
              <a:t>Looks better</a:t>
            </a:r>
          </a:p>
          <a:p>
            <a:pPr lvl="1"/>
            <a:r>
              <a:rPr lang="en-US" sz="1200" dirty="0"/>
              <a:t>The values in array “</a:t>
            </a:r>
            <a:r>
              <a:rPr lang="en-US" sz="1200" dirty="0">
                <a:latin typeface="Consolas" pitchFamily="49" charset="0"/>
                <a:cs typeface="Consolas" pitchFamily="49" charset="0"/>
              </a:rPr>
              <a:t>a</a:t>
            </a:r>
            <a:r>
              <a:rPr lang="en-US" sz="1200" dirty="0"/>
              <a:t>” are correct</a:t>
            </a:r>
          </a:p>
          <a:p>
            <a:pPr lvl="1"/>
            <a:r>
              <a:rPr lang="en-US" sz="1200" dirty="0"/>
              <a:t>The value of the counter “</a:t>
            </a:r>
            <a:r>
              <a:rPr lang="en-US" sz="1200" dirty="0">
                <a:latin typeface="Consolas" pitchFamily="49" charset="0"/>
                <a:cs typeface="Consolas" pitchFamily="49" charset="0"/>
              </a:rPr>
              <a:t>cv</a:t>
            </a:r>
            <a:r>
              <a:rPr lang="en-US" sz="1200" dirty="0"/>
              <a:t>” changes strangely within the “</a:t>
            </a:r>
            <a:r>
              <a:rPr lang="en-US" sz="1200" dirty="0" err="1">
                <a:latin typeface="Consolas" pitchFamily="49" charset="0"/>
                <a:cs typeface="Consolas" pitchFamily="49" charset="0"/>
              </a:rPr>
              <a:t>callee</a:t>
            </a:r>
            <a:r>
              <a:rPr lang="en-US" sz="1200" dirty="0"/>
              <a:t>” subroutine</a:t>
            </a:r>
          </a:p>
          <a:p>
            <a:pPr lvl="1"/>
            <a:r>
              <a:rPr lang="en-US" sz="1200" dirty="0"/>
              <a:t>The function “</a:t>
            </a:r>
            <a:r>
              <a:rPr lang="en-US" sz="1200" dirty="0" err="1">
                <a:latin typeface="Consolas" pitchFamily="49" charset="0"/>
                <a:cs typeface="Consolas" pitchFamily="49" charset="0"/>
              </a:rPr>
              <a:t>callee</a:t>
            </a:r>
            <a:r>
              <a:rPr lang="en-US" sz="1200" dirty="0"/>
              <a:t>” gets hit 100 times:</a:t>
            </a:r>
          </a:p>
          <a:p>
            <a:pPr marL="344487" lvl="1" indent="0">
              <a:buNone/>
            </a:pPr>
            <a:r>
              <a:rPr lang="en-US" sz="1200" dirty="0"/>
              <a:t># </a:t>
            </a:r>
            <a:r>
              <a:rPr lang="en-US" sz="1200" dirty="0">
                <a:solidFill>
                  <a:srgbClr val="0000FF"/>
                </a:solidFill>
              </a:rPr>
              <a:t>parallelGood.exe | </a:t>
            </a:r>
            <a:r>
              <a:rPr lang="en-US" sz="1200" dirty="0" err="1">
                <a:solidFill>
                  <a:srgbClr val="0000FF"/>
                </a:solidFill>
              </a:rPr>
              <a:t>grep</a:t>
            </a:r>
            <a:r>
              <a:rPr lang="en-US" sz="1200" dirty="0">
                <a:solidFill>
                  <a:srgbClr val="0000FF"/>
                </a:solidFill>
              </a:rPr>
              <a:t> "Value of counter" | </a:t>
            </a:r>
            <a:r>
              <a:rPr lang="en-US" sz="1200" dirty="0" err="1">
                <a:solidFill>
                  <a:srgbClr val="0000FF"/>
                </a:solidFill>
              </a:rPr>
              <a:t>wc</a:t>
            </a:r>
            <a:r>
              <a:rPr lang="en-US" sz="1200" dirty="0">
                <a:solidFill>
                  <a:srgbClr val="0000FF"/>
                </a:solidFill>
              </a:rPr>
              <a:t> -l</a:t>
            </a:r>
          </a:p>
          <a:p>
            <a:pPr marL="344487" lvl="1" indent="0">
              <a:buNone/>
            </a:pPr>
            <a:r>
              <a:rPr lang="en-US" sz="1200" dirty="0"/>
              <a:t># </a:t>
            </a:r>
            <a:r>
              <a:rPr lang="en-US" sz="1200" dirty="0">
                <a:solidFill>
                  <a:srgbClr val="0000FF"/>
                </a:solidFill>
              </a:rPr>
              <a:t>100</a:t>
            </a:r>
          </a:p>
          <a:p>
            <a:endParaRPr lang="en-US" sz="1600" dirty="0"/>
          </a:p>
          <a:p>
            <a:r>
              <a:rPr lang="en-US" sz="1600" dirty="0"/>
              <a:t>If you run executable 20 times, you get good results for “</a:t>
            </a:r>
            <a:r>
              <a:rPr lang="en-US" sz="1600" dirty="0">
                <a:latin typeface="Consolas" pitchFamily="49" charset="0"/>
                <a:cs typeface="Consolas" pitchFamily="49" charset="0"/>
              </a:rPr>
              <a:t>a</a:t>
            </a:r>
            <a:r>
              <a:rPr lang="en-US" sz="1600" dirty="0"/>
              <a:t>”, but the static variable will continue to behave strangely (it’s shared)</a:t>
            </a:r>
          </a:p>
          <a:p>
            <a:pPr lvl="1"/>
            <a:r>
              <a:rPr lang="en-US" sz="1200" dirty="0"/>
              <a:t>Fortunately, it’s not used in this code for any subsequent computation</a:t>
            </a:r>
          </a:p>
          <a:p>
            <a:endParaRPr lang="en-US" sz="1600" dirty="0"/>
          </a:p>
          <a:p>
            <a:r>
              <a:rPr lang="en-US" sz="1600" dirty="0"/>
              <a:t>Conclusion: be careful when you work with static or some other global variables in parallel programming</a:t>
            </a:r>
          </a:p>
          <a:p>
            <a:pPr lvl="1"/>
            <a:r>
              <a:rPr lang="en-US" sz="1200" dirty="0"/>
              <a:t>In general, dealing with such variables is bad programming practice</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6839"/>
          <a:stretch/>
        </p:blipFill>
        <p:spPr bwMode="auto">
          <a:xfrm>
            <a:off x="5688222" y="47625"/>
            <a:ext cx="1444559" cy="681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7338727" y="74139"/>
            <a:ext cx="1348073" cy="6757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2678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7543800" cy="550862"/>
          </a:xfrm>
        </p:spPr>
        <p:txBody>
          <a:bodyPr/>
          <a:lstStyle/>
          <a:p>
            <a:r>
              <a:rPr lang="en-US" dirty="0"/>
              <a:t>Slightly Better Solution…</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55</a:t>
            </a:fld>
            <a:endParaRPr lang="en-US" altLang="en-US" dirty="0"/>
          </a:p>
        </p:txBody>
      </p:sp>
      <p:sp>
        <p:nvSpPr>
          <p:cNvPr id="5" name="Content Placeholder 2"/>
          <p:cNvSpPr>
            <a:spLocks noGrp="1"/>
          </p:cNvSpPr>
          <p:nvPr>
            <p:ph idx="4294967295"/>
          </p:nvPr>
        </p:nvSpPr>
        <p:spPr>
          <a:xfrm>
            <a:off x="0" y="762000"/>
            <a:ext cx="8229600" cy="1219200"/>
          </a:xfrm>
          <a:prstGeom prst="rect">
            <a:avLst/>
          </a:prstGeom>
        </p:spPr>
        <p:txBody>
          <a:bodyPr/>
          <a:lstStyle/>
          <a:p>
            <a:r>
              <a:rPr lang="en-US" sz="1800" dirty="0"/>
              <a:t>Declare the inner loop index “</a:t>
            </a:r>
            <a:r>
              <a:rPr lang="en-US" sz="1800" dirty="0">
                <a:latin typeface="Consolas" pitchFamily="49" charset="0"/>
                <a:cs typeface="Consolas" pitchFamily="49" charset="0"/>
              </a:rPr>
              <a:t>j</a:t>
            </a:r>
            <a:r>
              <a:rPr lang="en-US" sz="1800" dirty="0"/>
              <a:t>” only inside the parallel segment</a:t>
            </a:r>
          </a:p>
          <a:p>
            <a:pPr lvl="1"/>
            <a:r>
              <a:rPr lang="en-US" sz="1600" dirty="0"/>
              <a:t>After all, it’s only used there</a:t>
            </a:r>
          </a:p>
          <a:p>
            <a:pPr lvl="1"/>
            <a:r>
              <a:rPr lang="en-US" sz="1600" dirty="0"/>
              <a:t>You get rid of the “private” attribute, less constraints on the code, increasing the opportunity for code optimization at compile time</a:t>
            </a:r>
          </a:p>
        </p:txBody>
      </p:sp>
      <p:sp>
        <p:nvSpPr>
          <p:cNvPr id="6" name="Rectangle 5"/>
          <p:cNvSpPr/>
          <p:nvPr/>
        </p:nvSpPr>
        <p:spPr>
          <a:xfrm>
            <a:off x="2667000" y="2075795"/>
            <a:ext cx="4267200" cy="4401205"/>
          </a:xfrm>
          <a:prstGeom prst="rect">
            <a:avLst/>
          </a:prstGeom>
          <a:solidFill>
            <a:schemeClr val="bg1">
              <a:lumMod val="95000"/>
            </a:schemeClr>
          </a:solidFill>
          <a:ln>
            <a:solidFill>
              <a:schemeClr val="tx1"/>
            </a:solidFill>
          </a:ln>
        </p:spPr>
        <p:txBody>
          <a:bodyPr wrap="square">
            <a:spAutoFit/>
          </a:bodyPr>
          <a:lstStyle/>
          <a:p>
            <a:r>
              <a:rPr lang="en-US" sz="1400" dirty="0">
                <a:solidFill>
                  <a:srgbClr val="0000FF"/>
                </a:solidFill>
                <a:latin typeface="Consolas" pitchFamily="49" charset="0"/>
                <a:cs typeface="Consolas" pitchFamily="49" charset="0"/>
              </a:rPr>
              <a:t>void</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callee</a:t>
            </a:r>
            <a:r>
              <a:rPr lang="en-US" sz="1400" dirty="0">
                <a:solidFill>
                  <a:prstClr val="black"/>
                </a:solidFill>
                <a:latin typeface="Consolas" pitchFamily="49" charset="0"/>
                <a:cs typeface="Consolas" pitchFamily="49" charset="0"/>
              </a:rPr>
              <a:t>(</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*x,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*y,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z) {</a:t>
            </a:r>
          </a:p>
          <a:p>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ii;</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static</a:t>
            </a:r>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cv=0;</a:t>
            </a:r>
          </a:p>
          <a:p>
            <a:r>
              <a:rPr lang="en-US" sz="1400" dirty="0">
                <a:solidFill>
                  <a:prstClr val="black"/>
                </a:solidFill>
                <a:latin typeface="Consolas" pitchFamily="49" charset="0"/>
                <a:cs typeface="Consolas" pitchFamily="49" charset="0"/>
              </a:rPr>
              <a:t>    cv++;</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for</a:t>
            </a:r>
            <a:r>
              <a:rPr lang="en-US" sz="1400" dirty="0">
                <a:solidFill>
                  <a:prstClr val="black"/>
                </a:solidFill>
                <a:latin typeface="Consolas" pitchFamily="49" charset="0"/>
                <a:cs typeface="Consolas" pitchFamily="49" charset="0"/>
              </a:rPr>
              <a:t> (ii=1; ii&lt;z; ii++) {</a:t>
            </a:r>
          </a:p>
          <a:p>
            <a:r>
              <a:rPr lang="en-US" sz="1400" dirty="0">
                <a:solidFill>
                  <a:prstClr val="black"/>
                </a:solidFill>
                <a:latin typeface="Consolas" pitchFamily="49" charset="0"/>
                <a:cs typeface="Consolas" pitchFamily="49" charset="0"/>
              </a:rPr>
              <a:t>        *x = *x + *y + z;</a:t>
            </a:r>
          </a:p>
          <a:p>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printf</a:t>
            </a:r>
            <a:r>
              <a:rPr lang="en-US" sz="1400" dirty="0">
                <a:solidFill>
                  <a:prstClr val="black"/>
                </a:solidFill>
                <a:latin typeface="Consolas" pitchFamily="49" charset="0"/>
                <a:cs typeface="Consolas" pitchFamily="49" charset="0"/>
              </a:rPr>
              <a:t>(</a:t>
            </a:r>
            <a:r>
              <a:rPr lang="en-US" sz="1400" dirty="0">
                <a:solidFill>
                  <a:srgbClr val="A31515"/>
                </a:solidFill>
                <a:latin typeface="Consolas" pitchFamily="49" charset="0"/>
                <a:cs typeface="Consolas" pitchFamily="49" charset="0"/>
              </a:rPr>
              <a:t>“Value of counter: %d\n"</a:t>
            </a:r>
            <a:r>
              <a:rPr lang="en-US" sz="1400" dirty="0">
                <a:solidFill>
                  <a:prstClr val="black"/>
                </a:solidFill>
                <a:latin typeface="Consolas" pitchFamily="49" charset="0"/>
                <a:cs typeface="Consolas" pitchFamily="49" charset="0"/>
              </a:rPr>
              <a:t>, cv);</a:t>
            </a:r>
          </a:p>
          <a:p>
            <a:r>
              <a:rPr lang="en-US" sz="1400" dirty="0">
                <a:solidFill>
                  <a:prstClr val="black"/>
                </a:solidFill>
                <a:latin typeface="Consolas" pitchFamily="49" charset="0"/>
                <a:cs typeface="Consolas" pitchFamily="49" charset="0"/>
              </a:rPr>
              <a:t>}</a:t>
            </a:r>
          </a:p>
          <a:p>
            <a:endParaRPr lang="en-US" sz="1400" dirty="0">
              <a:solidFill>
                <a:prstClr val="black"/>
              </a:solidFill>
              <a:latin typeface="Consolas" pitchFamily="49" charset="0"/>
              <a:cs typeface="Consolas" pitchFamily="49" charset="0"/>
            </a:endParaRPr>
          </a:p>
          <a:p>
            <a:r>
              <a:rPr lang="en-US" sz="1400" dirty="0">
                <a:solidFill>
                  <a:srgbClr val="0000FF"/>
                </a:solidFill>
                <a:latin typeface="Consolas" pitchFamily="49" charset="0"/>
                <a:cs typeface="Consolas" pitchFamily="49" charset="0"/>
              </a:rPr>
              <a:t>void</a:t>
            </a:r>
            <a:r>
              <a:rPr lang="en-US" sz="1400" dirty="0">
                <a:solidFill>
                  <a:prstClr val="black"/>
                </a:solidFill>
                <a:latin typeface="Consolas" pitchFamily="49" charset="0"/>
                <a:cs typeface="Consolas" pitchFamily="49" charset="0"/>
              </a:rPr>
              <a:t> caller(</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*a,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n) {</a:t>
            </a:r>
          </a:p>
          <a:p>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i, m=3;</a:t>
            </a:r>
          </a:p>
          <a:p>
            <a:r>
              <a:rPr lang="en-US" sz="1400" dirty="0">
                <a:solidFill>
                  <a:srgbClr val="0000FF"/>
                </a:solidFill>
                <a:latin typeface="Consolas" pitchFamily="49" charset="0"/>
                <a:cs typeface="Consolas" pitchFamily="49" charset="0"/>
              </a:rPr>
              <a:t>#pragma</a:t>
            </a:r>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omp</a:t>
            </a:r>
            <a:r>
              <a:rPr lang="en-US" sz="1400" dirty="0">
                <a:solidFill>
                  <a:prstClr val="black"/>
                </a:solidFill>
                <a:latin typeface="Consolas" pitchFamily="49" charset="0"/>
                <a:cs typeface="Consolas" pitchFamily="49" charset="0"/>
              </a:rPr>
              <a:t> </a:t>
            </a:r>
            <a:r>
              <a:rPr lang="en-US" sz="1400" dirty="0">
                <a:latin typeface="Consolas" pitchFamily="49" charset="0"/>
                <a:cs typeface="Consolas" pitchFamily="49" charset="0"/>
              </a:rPr>
              <a:t>parallel</a:t>
            </a:r>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for</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for</a:t>
            </a:r>
            <a:r>
              <a:rPr lang="en-US" sz="1400" dirty="0">
                <a:solidFill>
                  <a:prstClr val="black"/>
                </a:solidFill>
                <a:latin typeface="Consolas" pitchFamily="49" charset="0"/>
                <a:cs typeface="Consolas" pitchFamily="49" charset="0"/>
              </a:rPr>
              <a:t> (i=0; i&lt;n; i++) {</a:t>
            </a:r>
          </a:p>
          <a:p>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k=m;</a:t>
            </a:r>
          </a:p>
          <a:p>
            <a:r>
              <a:rPr lang="en-US" sz="1400" dirty="0">
                <a:solidFill>
                  <a:prstClr val="black"/>
                </a:solidFill>
                <a:latin typeface="Consolas" pitchFamily="49" charset="0"/>
                <a:cs typeface="Consolas" pitchFamily="49" charset="0"/>
              </a:rPr>
              <a:t>        </a:t>
            </a:r>
            <a:r>
              <a:rPr lang="en-US" sz="1400" dirty="0">
                <a:solidFill>
                  <a:srgbClr val="0000FF"/>
                </a:solidFill>
                <a:latin typeface="Consolas" pitchFamily="49" charset="0"/>
                <a:cs typeface="Consolas" pitchFamily="49" charset="0"/>
              </a:rPr>
              <a:t>for</a:t>
            </a:r>
            <a:r>
              <a:rPr lang="en-US" sz="1400" dirty="0">
                <a:solidFill>
                  <a:prstClr val="black"/>
                </a:solidFill>
                <a:latin typeface="Consolas" pitchFamily="49" charset="0"/>
                <a:cs typeface="Consolas" pitchFamily="49" charset="0"/>
              </a:rPr>
              <a:t> (</a:t>
            </a:r>
            <a:r>
              <a:rPr lang="en-US" sz="1400" dirty="0" err="1">
                <a:solidFill>
                  <a:srgbClr val="0000FF"/>
                </a:solidFill>
                <a:latin typeface="Consolas" pitchFamily="49" charset="0"/>
                <a:cs typeface="Consolas" pitchFamily="49" charset="0"/>
              </a:rPr>
              <a:t>int</a:t>
            </a:r>
            <a:r>
              <a:rPr lang="en-US" sz="1400" dirty="0">
                <a:solidFill>
                  <a:prstClr val="black"/>
                </a:solidFill>
                <a:latin typeface="Consolas" pitchFamily="49" charset="0"/>
                <a:cs typeface="Consolas" pitchFamily="49" charset="0"/>
              </a:rPr>
              <a:t> j=1; j&lt;=5; j++) {</a:t>
            </a:r>
          </a:p>
          <a:p>
            <a:r>
              <a:rPr lang="en-US" sz="1400" dirty="0">
                <a:solidFill>
                  <a:prstClr val="black"/>
                </a:solidFill>
                <a:latin typeface="Consolas" pitchFamily="49" charset="0"/>
                <a:cs typeface="Consolas" pitchFamily="49" charset="0"/>
              </a:rPr>
              <a:t>            </a:t>
            </a:r>
            <a:r>
              <a:rPr lang="en-US" sz="1400" dirty="0" err="1">
                <a:solidFill>
                  <a:prstClr val="black"/>
                </a:solidFill>
                <a:latin typeface="Consolas" pitchFamily="49" charset="0"/>
                <a:cs typeface="Consolas" pitchFamily="49" charset="0"/>
              </a:rPr>
              <a:t>callee</a:t>
            </a:r>
            <a:r>
              <a:rPr lang="en-US" sz="1400" dirty="0">
                <a:solidFill>
                  <a:prstClr val="black"/>
                </a:solidFill>
                <a:latin typeface="Consolas" pitchFamily="49" charset="0"/>
                <a:cs typeface="Consolas" pitchFamily="49" charset="0"/>
              </a:rPr>
              <a:t>(&amp;a[i], &amp;k, j);</a:t>
            </a:r>
          </a:p>
          <a:p>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    }</a:t>
            </a:r>
          </a:p>
          <a:p>
            <a:r>
              <a:rPr lang="en-US" sz="1400" dirty="0">
                <a:solidFill>
                  <a:prstClr val="black"/>
                </a:solidFill>
                <a:latin typeface="Consolas" pitchFamily="49" charset="0"/>
                <a:cs typeface="Consolas" pitchFamily="49" charset="0"/>
              </a:rPr>
              <a:t>}</a:t>
            </a:r>
          </a:p>
        </p:txBody>
      </p:sp>
      <p:cxnSp>
        <p:nvCxnSpPr>
          <p:cNvPr id="7" name="Straight Arrow Connector 6"/>
          <p:cNvCxnSpPr>
            <a:cxnSpLocks/>
          </p:cNvCxnSpPr>
          <p:nvPr/>
        </p:nvCxnSpPr>
        <p:spPr>
          <a:xfrm flipH="1">
            <a:off x="1524000" y="5486400"/>
            <a:ext cx="2438400" cy="228600"/>
          </a:xfrm>
          <a:prstGeom prst="straightConnector1">
            <a:avLst/>
          </a:prstGeom>
          <a:ln w="22225">
            <a:solidFill>
              <a:srgbClr val="C00000"/>
            </a:solidFill>
            <a:headEnd type="stealth"/>
            <a:tailEnd type="non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6664" y="5335368"/>
            <a:ext cx="1609736" cy="646331"/>
          </a:xfrm>
          <a:prstGeom prst="rect">
            <a:avLst/>
          </a:prstGeom>
        </p:spPr>
        <p:txBody>
          <a:bodyPr wrap="none">
            <a:spAutoFit/>
          </a:bodyPr>
          <a:lstStyle/>
          <a:p>
            <a:r>
              <a:rPr lang="en-US" sz="1200" kern="0" dirty="0">
                <a:solidFill>
                  <a:srgbClr val="000000"/>
                </a:solidFill>
                <a:latin typeface="Arial"/>
              </a:rPr>
              <a:t>Used here, then you </a:t>
            </a:r>
          </a:p>
          <a:p>
            <a:r>
              <a:rPr lang="en-US" sz="1200" kern="0" dirty="0">
                <a:solidFill>
                  <a:srgbClr val="000000"/>
                </a:solidFill>
                <a:latin typeface="Arial"/>
              </a:rPr>
              <a:t>should declare here </a:t>
            </a:r>
          </a:p>
          <a:p>
            <a:r>
              <a:rPr lang="en-US" sz="1200" kern="0" dirty="0">
                <a:solidFill>
                  <a:srgbClr val="000000"/>
                </a:solidFill>
                <a:latin typeface="Arial"/>
              </a:rPr>
              <a:t>(common sense…)</a:t>
            </a:r>
            <a:endParaRPr lang="en-US" sz="1400" dirty="0"/>
          </a:p>
        </p:txBody>
      </p:sp>
    </p:spTree>
    <p:extLst>
      <p:ext uri="{BB962C8B-B14F-4D97-AF65-F5344CB8AC3E}">
        <p14:creationId xmlns:p14="http://schemas.microsoft.com/office/powerpoint/2010/main" val="19458928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1" y="287338"/>
            <a:ext cx="5029200" cy="931861"/>
          </a:xfrm>
        </p:spPr>
        <p:txBody>
          <a:bodyPr>
            <a:normAutofit fontScale="90000"/>
          </a:bodyPr>
          <a:lstStyle/>
          <a:p>
            <a:r>
              <a:rPr lang="en-US" sz="3200" dirty="0"/>
              <a:t>Program Output, </a:t>
            </a:r>
            <a:br>
              <a:rPr lang="en-US" sz="3200" dirty="0"/>
            </a:br>
            <a:r>
              <a:rPr lang="en-US" sz="3200" dirty="0"/>
              <a:t>Parallelized Code</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56</a:t>
            </a:fld>
            <a:endParaRPr lang="en-US" altLang="en-US"/>
          </a:p>
        </p:txBody>
      </p:sp>
      <p:sp>
        <p:nvSpPr>
          <p:cNvPr id="3" name="Content Placeholder 2"/>
          <p:cNvSpPr>
            <a:spLocks noGrp="1"/>
          </p:cNvSpPr>
          <p:nvPr>
            <p:ph idx="4294967295"/>
          </p:nvPr>
        </p:nvSpPr>
        <p:spPr>
          <a:xfrm>
            <a:off x="0" y="1295400"/>
            <a:ext cx="4495800" cy="5078413"/>
          </a:xfrm>
          <a:prstGeom prst="rect">
            <a:avLst/>
          </a:prstGeom>
        </p:spPr>
        <p:txBody>
          <a:bodyPr/>
          <a:lstStyle/>
          <a:p>
            <a:r>
              <a:rPr lang="en-US" sz="1800" dirty="0"/>
              <a:t>Looks good</a:t>
            </a:r>
          </a:p>
          <a:p>
            <a:pPr lvl="1"/>
            <a:r>
              <a:rPr lang="en-US" sz="1400" dirty="0"/>
              <a:t>The values in array “</a:t>
            </a:r>
            <a:r>
              <a:rPr lang="en-US" sz="1400" dirty="0">
                <a:latin typeface="Consolas" pitchFamily="49" charset="0"/>
                <a:cs typeface="Consolas" pitchFamily="49" charset="0"/>
              </a:rPr>
              <a:t>a</a:t>
            </a:r>
            <a:r>
              <a:rPr lang="en-US" sz="1400" dirty="0"/>
              <a:t>” are correct</a:t>
            </a:r>
          </a:p>
          <a:p>
            <a:pPr lvl="1"/>
            <a:r>
              <a:rPr lang="en-US" sz="1400" dirty="0"/>
              <a:t>The value of the counter “</a:t>
            </a:r>
            <a:r>
              <a:rPr lang="en-US" sz="1400" dirty="0">
                <a:latin typeface="Consolas" pitchFamily="49" charset="0"/>
                <a:cs typeface="Consolas" pitchFamily="49" charset="0"/>
              </a:rPr>
              <a:t>cv</a:t>
            </a:r>
            <a:r>
              <a:rPr lang="en-US" sz="1400" dirty="0"/>
              <a:t>” changes strangely within the “</a:t>
            </a:r>
            <a:r>
              <a:rPr lang="en-US" sz="1400" dirty="0" err="1">
                <a:latin typeface="Consolas" pitchFamily="49" charset="0"/>
                <a:cs typeface="Consolas" pitchFamily="49" charset="0"/>
              </a:rPr>
              <a:t>callee</a:t>
            </a:r>
            <a:r>
              <a:rPr lang="en-US" sz="1400" dirty="0"/>
              <a:t>” subroutine</a:t>
            </a:r>
          </a:p>
          <a:p>
            <a:pPr lvl="1"/>
            <a:r>
              <a:rPr lang="en-US" sz="1400" dirty="0"/>
              <a:t>The function “</a:t>
            </a:r>
            <a:r>
              <a:rPr lang="en-US" sz="1400" dirty="0" err="1">
                <a:latin typeface="Consolas" pitchFamily="49" charset="0"/>
                <a:cs typeface="Consolas" pitchFamily="49" charset="0"/>
              </a:rPr>
              <a:t>callee</a:t>
            </a:r>
            <a:r>
              <a:rPr lang="en-US" sz="1400" dirty="0"/>
              <a:t>” gets hit 100 times:</a:t>
            </a:r>
          </a:p>
          <a:p>
            <a:pPr marL="344487" lvl="1" indent="0">
              <a:buNone/>
            </a:pPr>
            <a:r>
              <a:rPr lang="en-US" sz="1400" dirty="0"/>
              <a:t># </a:t>
            </a:r>
            <a:r>
              <a:rPr lang="en-US" sz="1400" dirty="0">
                <a:solidFill>
                  <a:srgbClr val="0000FF"/>
                </a:solidFill>
              </a:rPr>
              <a:t>parallelGood.exe | </a:t>
            </a:r>
            <a:r>
              <a:rPr lang="en-US" sz="1400" dirty="0" err="1">
                <a:solidFill>
                  <a:srgbClr val="0000FF"/>
                </a:solidFill>
              </a:rPr>
              <a:t>grep</a:t>
            </a:r>
            <a:r>
              <a:rPr lang="en-US" sz="1400" dirty="0">
                <a:solidFill>
                  <a:srgbClr val="0000FF"/>
                </a:solidFill>
              </a:rPr>
              <a:t> "Value of counter" | </a:t>
            </a:r>
            <a:r>
              <a:rPr lang="en-US" sz="1400" dirty="0" err="1">
                <a:solidFill>
                  <a:srgbClr val="0000FF"/>
                </a:solidFill>
              </a:rPr>
              <a:t>wc</a:t>
            </a:r>
            <a:r>
              <a:rPr lang="en-US" sz="1400" dirty="0">
                <a:solidFill>
                  <a:srgbClr val="0000FF"/>
                </a:solidFill>
              </a:rPr>
              <a:t> -l</a:t>
            </a:r>
          </a:p>
          <a:p>
            <a:pPr marL="344487" lvl="1" indent="0">
              <a:buNone/>
            </a:pPr>
            <a:r>
              <a:rPr lang="en-US" sz="1400" dirty="0"/>
              <a:t># </a:t>
            </a:r>
            <a:r>
              <a:rPr lang="en-US" sz="1400" dirty="0">
                <a:solidFill>
                  <a:srgbClr val="0000FF"/>
                </a:solidFill>
              </a:rPr>
              <a:t>100</a:t>
            </a:r>
          </a:p>
          <a:p>
            <a:endParaRPr lang="en-US" sz="1800" dirty="0"/>
          </a:p>
          <a:p>
            <a:r>
              <a:rPr lang="en-US" sz="1800" dirty="0"/>
              <a:t>If you run executable 20 times, you get good results for “</a:t>
            </a:r>
            <a:r>
              <a:rPr lang="en-US" sz="1800" dirty="0">
                <a:latin typeface="Consolas" pitchFamily="49" charset="0"/>
                <a:cs typeface="Consolas" pitchFamily="49" charset="0"/>
              </a:rPr>
              <a:t>a</a:t>
            </a:r>
            <a:r>
              <a:rPr lang="en-US" sz="1800" dirty="0"/>
              <a:t>”, but the static variable will continue to behave strangely (it’s shared)</a:t>
            </a:r>
          </a:p>
          <a:p>
            <a:pPr lvl="1"/>
            <a:endParaRPr lang="en-US" sz="1400" dirty="0"/>
          </a:p>
          <a:p>
            <a:r>
              <a:rPr lang="en-US" sz="1800" dirty="0"/>
              <a:t>What surprised me: the value of the counter was indeed 100</a:t>
            </a:r>
          </a:p>
          <a:p>
            <a:pPr lvl="1"/>
            <a:r>
              <a:rPr lang="en-US" sz="1400" dirty="0"/>
              <a:t>In other words, although shared, no trashing of this variable…</a:t>
            </a:r>
          </a:p>
          <a:p>
            <a:endParaRPr lang="en-US" sz="1800"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6839"/>
          <a:stretch/>
        </p:blipFill>
        <p:spPr bwMode="auto">
          <a:xfrm>
            <a:off x="5105400" y="47625"/>
            <a:ext cx="1444559" cy="681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6755905" y="74139"/>
            <a:ext cx="1348073" cy="6757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27800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p:cNvSpPr>
            <a:spLocks noGrp="1" noChangeArrowheads="1"/>
          </p:cNvSpPr>
          <p:nvPr>
            <p:ph type="title"/>
          </p:nvPr>
        </p:nvSpPr>
        <p:spPr/>
        <p:txBody>
          <a:bodyPr>
            <a:normAutofit/>
          </a:bodyPr>
          <a:lstStyle/>
          <a:p>
            <a:r>
              <a:rPr lang="en-US" dirty="0"/>
              <a:t>Work Plan</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57</a:t>
            </a:fld>
            <a:endParaRPr lang="en-US" altLang="en-US"/>
          </a:p>
        </p:txBody>
      </p:sp>
      <p:sp>
        <p:nvSpPr>
          <p:cNvPr id="589827" name="Rectangle 3"/>
          <p:cNvSpPr>
            <a:spLocks noGrp="1" noChangeArrowheads="1"/>
          </p:cNvSpPr>
          <p:nvPr>
            <p:ph type="body" idx="4294967295"/>
          </p:nvPr>
        </p:nvSpPr>
        <p:spPr>
          <a:xfrm>
            <a:off x="914400" y="1646238"/>
            <a:ext cx="8229600" cy="3886200"/>
          </a:xfrm>
          <a:prstGeom prst="rect">
            <a:avLst/>
          </a:prstGeom>
        </p:spPr>
        <p:txBody>
          <a:bodyPr/>
          <a:lstStyle/>
          <a:p>
            <a:pPr marL="0" indent="0">
              <a:buNone/>
            </a:pPr>
            <a:r>
              <a:rPr lang="en-US" sz="3600" dirty="0">
                <a:solidFill>
                  <a:schemeClr val="bg1">
                    <a:lumMod val="85000"/>
                  </a:schemeClr>
                </a:solidFill>
              </a:rPr>
              <a:t>What is OpenMP?</a:t>
            </a:r>
          </a:p>
          <a:p>
            <a:pPr lvl="1">
              <a:lnSpc>
                <a:spcPct val="94000"/>
              </a:lnSpc>
              <a:buFont typeface="Wingdings" pitchFamily="2" charset="2"/>
              <a:buNone/>
            </a:pPr>
            <a:r>
              <a:rPr lang="en-US" sz="3200" dirty="0">
                <a:solidFill>
                  <a:schemeClr val="bg1">
                    <a:lumMod val="85000"/>
                  </a:schemeClr>
                </a:solidFill>
              </a:rPr>
              <a:t>Parallel regions</a:t>
            </a:r>
          </a:p>
          <a:p>
            <a:pPr lvl="1">
              <a:lnSpc>
                <a:spcPct val="94000"/>
              </a:lnSpc>
              <a:buFont typeface="Wingdings" pitchFamily="2" charset="2"/>
              <a:buNone/>
            </a:pPr>
            <a:r>
              <a:rPr lang="en-US" sz="3200" dirty="0">
                <a:solidFill>
                  <a:schemeClr val="bg1">
                    <a:lumMod val="85000"/>
                  </a:schemeClr>
                </a:solidFill>
              </a:rPr>
              <a:t>Work sharing</a:t>
            </a:r>
          </a:p>
          <a:p>
            <a:pPr lvl="1">
              <a:lnSpc>
                <a:spcPct val="94000"/>
              </a:lnSpc>
              <a:buFont typeface="Wingdings" pitchFamily="2" charset="2"/>
              <a:buNone/>
            </a:pPr>
            <a:r>
              <a:rPr lang="en-US" sz="3200" dirty="0">
                <a:solidFill>
                  <a:schemeClr val="bg1">
                    <a:lumMod val="85000"/>
                  </a:schemeClr>
                </a:solidFill>
              </a:rPr>
              <a:t>Data environment </a:t>
            </a:r>
          </a:p>
          <a:p>
            <a:pPr lvl="1">
              <a:lnSpc>
                <a:spcPct val="94000"/>
              </a:lnSpc>
              <a:buFont typeface="Wingdings" pitchFamily="2" charset="2"/>
              <a:buNone/>
            </a:pPr>
            <a:r>
              <a:rPr lang="en-US" sz="3200" dirty="0">
                <a:solidFill>
                  <a:schemeClr val="tx2"/>
                </a:solidFill>
              </a:rPr>
              <a:t>Synchronization</a:t>
            </a:r>
          </a:p>
          <a:p>
            <a:r>
              <a:rPr lang="en-US" sz="3600" dirty="0"/>
              <a:t>Advanced topics</a:t>
            </a:r>
          </a:p>
        </p:txBody>
      </p:sp>
      <p:sp>
        <p:nvSpPr>
          <p:cNvPr id="5" name="Rectangle 4"/>
          <p:cNvSpPr/>
          <p:nvPr/>
        </p:nvSpPr>
        <p:spPr>
          <a:xfrm>
            <a:off x="76200" y="6513129"/>
            <a:ext cx="1040670" cy="261610"/>
          </a:xfrm>
          <a:prstGeom prst="rect">
            <a:avLst/>
          </a:prstGeom>
        </p:spPr>
        <p:txBody>
          <a:bodyPr wrap="none">
            <a:spAutoFit/>
          </a:bodyPr>
          <a:lstStyle/>
          <a:p>
            <a:r>
              <a:rPr lang="en-US" sz="1100" dirty="0"/>
              <a:t>Credit: IOMPP</a:t>
            </a:r>
          </a:p>
        </p:txBody>
      </p:sp>
    </p:spTree>
    <p:custDataLst>
      <p:tags r:id="rId1"/>
    </p:custDataLst>
    <p:extLst>
      <p:ext uri="{BB962C8B-B14F-4D97-AF65-F5344CB8AC3E}">
        <p14:creationId xmlns:p14="http://schemas.microsoft.com/office/powerpoint/2010/main" val="1265399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2"/>
          <p:cNvSpPr>
            <a:spLocks noGrp="1" noChangeArrowheads="1"/>
          </p:cNvSpPr>
          <p:nvPr>
            <p:ph type="title"/>
          </p:nvPr>
        </p:nvSpPr>
        <p:spPr/>
        <p:txBody>
          <a:bodyPr>
            <a:normAutofit/>
          </a:bodyPr>
          <a:lstStyle/>
          <a:p>
            <a:r>
              <a:rPr lang="en-US"/>
              <a:t>Implicit Barriers</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58</a:t>
            </a:fld>
            <a:endParaRPr lang="en-US" altLang="en-US"/>
          </a:p>
        </p:txBody>
      </p:sp>
      <p:sp>
        <p:nvSpPr>
          <p:cNvPr id="616451" name="Rectangle 3"/>
          <p:cNvSpPr>
            <a:spLocks noGrp="1" noChangeArrowheads="1"/>
          </p:cNvSpPr>
          <p:nvPr>
            <p:ph type="body" idx="4294967295"/>
          </p:nvPr>
        </p:nvSpPr>
        <p:spPr>
          <a:xfrm>
            <a:off x="0" y="1219200"/>
            <a:ext cx="8229600" cy="3886200"/>
          </a:xfrm>
          <a:prstGeom prst="rect">
            <a:avLst/>
          </a:prstGeom>
        </p:spPr>
        <p:txBody>
          <a:bodyPr>
            <a:normAutofit/>
          </a:bodyPr>
          <a:lstStyle/>
          <a:p>
            <a:r>
              <a:rPr lang="en-US" sz="2400" dirty="0"/>
              <a:t>Several OpenMP constructs have implicit barriers</a:t>
            </a:r>
          </a:p>
          <a:p>
            <a:pPr lvl="2"/>
            <a:r>
              <a:rPr lang="en-US" sz="2000" dirty="0">
                <a:solidFill>
                  <a:srgbClr val="0000FF"/>
                </a:solidFill>
              </a:rPr>
              <a:t>parallel</a:t>
            </a:r>
            <a:r>
              <a:rPr lang="en-US" sz="2000" dirty="0"/>
              <a:t> – necessary barrier – cannot be removed</a:t>
            </a:r>
          </a:p>
          <a:p>
            <a:pPr lvl="2"/>
            <a:r>
              <a:rPr lang="en-US" sz="2000" dirty="0">
                <a:solidFill>
                  <a:srgbClr val="0000FF"/>
                </a:solidFill>
              </a:rPr>
              <a:t>for</a:t>
            </a:r>
          </a:p>
          <a:p>
            <a:pPr lvl="2"/>
            <a:r>
              <a:rPr lang="en-US" sz="2000" dirty="0">
                <a:solidFill>
                  <a:srgbClr val="0000FF"/>
                </a:solidFill>
              </a:rPr>
              <a:t>single</a:t>
            </a:r>
          </a:p>
          <a:p>
            <a:endParaRPr lang="en-US" sz="2400" dirty="0"/>
          </a:p>
          <a:p>
            <a:r>
              <a:rPr lang="en-US" sz="2400" dirty="0"/>
              <a:t>Unnecessary barriers hurt performance and can be removed with the </a:t>
            </a:r>
            <a:r>
              <a:rPr lang="en-US" sz="2400" b="1" dirty="0" err="1">
                <a:solidFill>
                  <a:srgbClr val="0000FF"/>
                </a:solidFill>
              </a:rPr>
              <a:t>nowait</a:t>
            </a:r>
            <a:r>
              <a:rPr lang="en-US" sz="2400" dirty="0"/>
              <a:t> clause</a:t>
            </a:r>
          </a:p>
          <a:p>
            <a:pPr lvl="2"/>
            <a:r>
              <a:rPr lang="en-US" sz="2000" dirty="0"/>
              <a:t>The </a:t>
            </a:r>
            <a:r>
              <a:rPr lang="en-US" sz="2000" b="1" dirty="0" err="1">
                <a:solidFill>
                  <a:srgbClr val="0000FF"/>
                </a:solidFill>
              </a:rPr>
              <a:t>nowait</a:t>
            </a:r>
            <a:r>
              <a:rPr lang="en-US" sz="2000" dirty="0">
                <a:solidFill>
                  <a:srgbClr val="0000FF"/>
                </a:solidFill>
              </a:rPr>
              <a:t> </a:t>
            </a:r>
            <a:r>
              <a:rPr lang="en-US" sz="2000" dirty="0"/>
              <a:t>clause is applicable to:</a:t>
            </a:r>
          </a:p>
          <a:p>
            <a:pPr lvl="3"/>
            <a:r>
              <a:rPr lang="en-US" dirty="0">
                <a:solidFill>
                  <a:srgbClr val="0000FF"/>
                </a:solidFill>
              </a:rPr>
              <a:t>for</a:t>
            </a:r>
            <a:r>
              <a:rPr lang="en-US" dirty="0"/>
              <a:t> clause</a:t>
            </a:r>
          </a:p>
          <a:p>
            <a:pPr lvl="3"/>
            <a:r>
              <a:rPr lang="en-US" dirty="0">
                <a:solidFill>
                  <a:srgbClr val="0000FF"/>
                </a:solidFill>
              </a:rPr>
              <a:t>single</a:t>
            </a:r>
            <a:r>
              <a:rPr lang="en-US" dirty="0"/>
              <a:t> clause</a:t>
            </a:r>
          </a:p>
        </p:txBody>
      </p:sp>
      <p:sp>
        <p:nvSpPr>
          <p:cNvPr id="5" name="Rectangle 4"/>
          <p:cNvSpPr/>
          <p:nvPr/>
        </p:nvSpPr>
        <p:spPr>
          <a:xfrm>
            <a:off x="76200" y="6513129"/>
            <a:ext cx="1040670" cy="261610"/>
          </a:xfrm>
          <a:prstGeom prst="rect">
            <a:avLst/>
          </a:prstGeom>
        </p:spPr>
        <p:txBody>
          <a:bodyPr wrap="none">
            <a:spAutoFit/>
          </a:bodyPr>
          <a:lstStyle/>
          <a:p>
            <a:r>
              <a:rPr lang="en-US" sz="1100" dirty="0"/>
              <a:t>Credit: IOMPP</a:t>
            </a:r>
          </a:p>
        </p:txBody>
      </p:sp>
    </p:spTree>
    <p:custDataLst>
      <p:tags r:id="rId1"/>
    </p:custDataLst>
    <p:extLst>
      <p:ext uri="{BB962C8B-B14F-4D97-AF65-F5344CB8AC3E}">
        <p14:creationId xmlns:p14="http://schemas.microsoft.com/office/powerpoint/2010/main" val="8133049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ChangeArrowheads="1"/>
          </p:cNvSpPr>
          <p:nvPr>
            <p:ph type="title"/>
          </p:nvPr>
        </p:nvSpPr>
        <p:spPr>
          <a:xfrm>
            <a:off x="822325" y="152401"/>
            <a:ext cx="7543800" cy="533400"/>
          </a:xfrm>
        </p:spPr>
        <p:txBody>
          <a:bodyPr>
            <a:normAutofit fontScale="90000"/>
          </a:bodyPr>
          <a:lstStyle/>
          <a:p>
            <a:r>
              <a:rPr lang="en-US" dirty="0" err="1"/>
              <a:t>Nowait</a:t>
            </a:r>
            <a:r>
              <a:rPr lang="en-US" dirty="0"/>
              <a:t> Clause</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59</a:t>
            </a:fld>
            <a:endParaRPr lang="en-US" altLang="en-US"/>
          </a:p>
        </p:txBody>
      </p:sp>
      <p:sp>
        <p:nvSpPr>
          <p:cNvPr id="618499" name="Rectangle 3"/>
          <p:cNvSpPr>
            <a:spLocks noGrp="1" noChangeArrowheads="1"/>
          </p:cNvSpPr>
          <p:nvPr>
            <p:ph type="body" idx="4294967295"/>
          </p:nvPr>
        </p:nvSpPr>
        <p:spPr>
          <a:xfrm>
            <a:off x="0" y="2619375"/>
            <a:ext cx="8610600" cy="885825"/>
          </a:xfrm>
          <a:prstGeom prst="rect">
            <a:avLst/>
          </a:prstGeom>
        </p:spPr>
        <p:txBody>
          <a:bodyPr/>
          <a:lstStyle/>
          <a:p>
            <a:r>
              <a:rPr lang="en-US" sz="2400" dirty="0"/>
              <a:t>Use when threads unnecessarily wait between independent computations </a:t>
            </a:r>
          </a:p>
        </p:txBody>
      </p:sp>
      <p:sp>
        <p:nvSpPr>
          <p:cNvPr id="618500" name="Text Box 4"/>
          <p:cNvSpPr txBox="1">
            <a:spLocks noChangeArrowheads="1"/>
          </p:cNvSpPr>
          <p:nvPr/>
        </p:nvSpPr>
        <p:spPr bwMode="auto">
          <a:xfrm>
            <a:off x="4800600" y="990600"/>
            <a:ext cx="3352800" cy="1039813"/>
          </a:xfrm>
          <a:prstGeom prst="rect">
            <a:avLst/>
          </a:prstGeom>
          <a:solidFill>
            <a:schemeClr val="bg1">
              <a:lumMod val="95000"/>
            </a:schemeClr>
          </a:solidFill>
          <a:ln w="12700">
            <a:solidFill>
              <a:schemeClr val="tx1"/>
            </a:solidFill>
            <a:miter lim="800000"/>
            <a:headEnd type="none" w="sm" len="sm"/>
            <a:tailEnd type="none" w="sm" len="sm"/>
          </a:ln>
          <a:effectLst>
            <a:outerShdw dist="107763" dir="2700000" algn="ctr" rotWithShape="0">
              <a:schemeClr val="bg2">
                <a:alpha val="50000"/>
              </a:schemeClr>
            </a:outerShdw>
          </a:effectLst>
        </p:spPr>
        <p:txBody>
          <a:bodyPr>
            <a:spAutoFit/>
          </a:bodyPr>
          <a:lstStyle/>
          <a:p>
            <a:pPr eaLnBrk="0" hangingPunct="0">
              <a:spcBef>
                <a:spcPct val="20000"/>
              </a:spcBef>
              <a:buClr>
                <a:schemeClr val="tx1"/>
              </a:buClr>
              <a:buSzPct val="75000"/>
              <a:buFont typeface="Monotype Sorts" pitchFamily="2" charset="2"/>
              <a:buNone/>
            </a:pPr>
            <a:r>
              <a:rPr lang="en-US" b="1" dirty="0">
                <a:solidFill>
                  <a:srgbClr val="0000FF"/>
                </a:solidFill>
                <a:latin typeface="Courier New" pitchFamily="49" charset="0"/>
              </a:rPr>
              <a:t>#pragma </a:t>
            </a:r>
            <a:r>
              <a:rPr lang="en-US" b="1" dirty="0">
                <a:solidFill>
                  <a:schemeClr val="bg2"/>
                </a:solidFill>
                <a:latin typeface="Courier New" pitchFamily="49" charset="0"/>
              </a:rPr>
              <a:t>single </a:t>
            </a:r>
            <a:r>
              <a:rPr lang="en-US" b="1" dirty="0" err="1">
                <a:solidFill>
                  <a:srgbClr val="0000FF"/>
                </a:solidFill>
                <a:latin typeface="Courier New" pitchFamily="49" charset="0"/>
              </a:rPr>
              <a:t>nowait</a:t>
            </a:r>
            <a:endParaRPr lang="en-US" b="1" dirty="0">
              <a:solidFill>
                <a:srgbClr val="0000FF"/>
              </a:solidFill>
              <a:latin typeface="Courier New" pitchFamily="49" charset="0"/>
            </a:endParaRPr>
          </a:p>
          <a:p>
            <a:pPr eaLnBrk="0" hangingPunct="0">
              <a:spcBef>
                <a:spcPct val="20000"/>
              </a:spcBef>
              <a:buClr>
                <a:schemeClr val="tx1"/>
              </a:buClr>
              <a:buSzPct val="75000"/>
              <a:buFont typeface="Monotype Sorts" pitchFamily="2" charset="2"/>
              <a:buNone/>
            </a:pPr>
            <a:r>
              <a:rPr lang="en-US" b="1" dirty="0">
                <a:solidFill>
                  <a:schemeClr val="bg2"/>
                </a:solidFill>
                <a:latin typeface="Courier New" pitchFamily="49" charset="0"/>
              </a:rPr>
              <a:t>{ [...] }</a:t>
            </a:r>
          </a:p>
          <a:p>
            <a:pPr eaLnBrk="0" hangingPunct="0">
              <a:spcBef>
                <a:spcPct val="20000"/>
              </a:spcBef>
              <a:buClr>
                <a:schemeClr val="tx1"/>
              </a:buClr>
              <a:buSzPct val="75000"/>
              <a:buFont typeface="Monotype Sorts" pitchFamily="2" charset="2"/>
              <a:buNone/>
            </a:pPr>
            <a:endParaRPr lang="en-US" b="1" dirty="0">
              <a:solidFill>
                <a:schemeClr val="bg2"/>
              </a:solidFill>
            </a:endParaRPr>
          </a:p>
        </p:txBody>
      </p:sp>
      <p:sp>
        <p:nvSpPr>
          <p:cNvPr id="618501" name="Text Box 5"/>
          <p:cNvSpPr txBox="1">
            <a:spLocks noChangeArrowheads="1"/>
          </p:cNvSpPr>
          <p:nvPr/>
        </p:nvSpPr>
        <p:spPr bwMode="auto">
          <a:xfrm>
            <a:off x="1143000" y="990600"/>
            <a:ext cx="3352800" cy="1039813"/>
          </a:xfrm>
          <a:prstGeom prst="rect">
            <a:avLst/>
          </a:prstGeom>
          <a:solidFill>
            <a:schemeClr val="bg1">
              <a:lumMod val="95000"/>
            </a:schemeClr>
          </a:solidFill>
          <a:ln w="12700">
            <a:solidFill>
              <a:schemeClr val="tx1"/>
            </a:solidFill>
            <a:miter lim="800000"/>
            <a:headEnd type="none" w="sm" len="sm"/>
            <a:tailEnd type="none" w="sm" len="sm"/>
          </a:ln>
          <a:effectLst>
            <a:outerShdw dist="107763" dir="2700000" algn="ctr" rotWithShape="0">
              <a:schemeClr val="bg2">
                <a:alpha val="50000"/>
              </a:schemeClr>
            </a:outerShdw>
          </a:effectLst>
        </p:spPr>
        <p:txBody>
          <a:bodyPr>
            <a:spAutoFit/>
          </a:bodyPr>
          <a:lstStyle/>
          <a:p>
            <a:pPr eaLnBrk="0" hangingPunct="0">
              <a:spcBef>
                <a:spcPct val="20000"/>
              </a:spcBef>
              <a:buClr>
                <a:schemeClr val="tx1"/>
              </a:buClr>
              <a:buSzPct val="75000"/>
              <a:buFont typeface="Monotype Sorts" pitchFamily="2" charset="2"/>
              <a:buNone/>
            </a:pPr>
            <a:r>
              <a:rPr lang="en-US" b="1" dirty="0">
                <a:solidFill>
                  <a:srgbClr val="0000FF"/>
                </a:solidFill>
                <a:latin typeface="Courier New" pitchFamily="49" charset="0"/>
              </a:rPr>
              <a:t>#pragma </a:t>
            </a:r>
            <a:r>
              <a:rPr lang="en-US" b="1" dirty="0" err="1">
                <a:latin typeface="Courier New" pitchFamily="49" charset="0"/>
              </a:rPr>
              <a:t>omp</a:t>
            </a:r>
            <a:r>
              <a:rPr lang="en-US" b="1" dirty="0">
                <a:latin typeface="Courier New" pitchFamily="49" charset="0"/>
              </a:rPr>
              <a:t> for </a:t>
            </a:r>
            <a:r>
              <a:rPr lang="en-US" b="1" dirty="0" err="1">
                <a:solidFill>
                  <a:srgbClr val="0000FF"/>
                </a:solidFill>
                <a:latin typeface="Courier New" pitchFamily="49" charset="0"/>
              </a:rPr>
              <a:t>nowait</a:t>
            </a:r>
            <a:endParaRPr lang="en-US" b="1" dirty="0">
              <a:solidFill>
                <a:srgbClr val="0000FF"/>
              </a:solidFill>
              <a:latin typeface="Courier New" pitchFamily="49" charset="0"/>
            </a:endParaRPr>
          </a:p>
          <a:p>
            <a:pPr eaLnBrk="0" hangingPunct="0">
              <a:spcBef>
                <a:spcPct val="20000"/>
              </a:spcBef>
              <a:buClr>
                <a:schemeClr val="tx1"/>
              </a:buClr>
              <a:buSzPct val="75000"/>
              <a:buFont typeface="Monotype Sorts" pitchFamily="2" charset="2"/>
              <a:buNone/>
            </a:pPr>
            <a:r>
              <a:rPr lang="en-US" b="1" dirty="0">
                <a:latin typeface="Courier New" pitchFamily="49" charset="0"/>
              </a:rPr>
              <a:t>   for(...)</a:t>
            </a:r>
          </a:p>
          <a:p>
            <a:pPr eaLnBrk="0" hangingPunct="0">
              <a:spcBef>
                <a:spcPct val="20000"/>
              </a:spcBef>
              <a:buClr>
                <a:schemeClr val="tx1"/>
              </a:buClr>
              <a:buSzPct val="75000"/>
              <a:buFont typeface="Monotype Sorts" pitchFamily="2" charset="2"/>
              <a:buNone/>
            </a:pPr>
            <a:r>
              <a:rPr lang="en-US" b="1" dirty="0">
                <a:latin typeface="Courier New" pitchFamily="49" charset="0"/>
              </a:rPr>
              <a:t>     {...};</a:t>
            </a:r>
          </a:p>
        </p:txBody>
      </p:sp>
      <p:sp>
        <p:nvSpPr>
          <p:cNvPr id="4" name="Rectangle 3"/>
          <p:cNvSpPr/>
          <p:nvPr/>
        </p:nvSpPr>
        <p:spPr>
          <a:xfrm>
            <a:off x="1524000" y="4038600"/>
            <a:ext cx="6096000" cy="2031325"/>
          </a:xfrm>
          <a:prstGeom prst="rect">
            <a:avLst/>
          </a:prstGeom>
          <a:solidFill>
            <a:schemeClr val="bg1">
              <a:lumMod val="95000"/>
            </a:schemeClr>
          </a:solidFill>
          <a:ln>
            <a:solidFill>
              <a:schemeClr val="tx1"/>
            </a:solidFill>
          </a:ln>
        </p:spPr>
        <p:txBody>
          <a:bodyPr wrap="square">
            <a:spAutoFit/>
          </a:bodyPr>
          <a:lstStyle/>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 schedule(dynamic,1) </a:t>
            </a:r>
            <a:r>
              <a:rPr lang="en-US" dirty="0" err="1">
                <a:solidFill>
                  <a:prstClr val="black"/>
                </a:solidFill>
                <a:latin typeface="Consolas" pitchFamily="49" charset="0"/>
                <a:cs typeface="Consolas" pitchFamily="49" charset="0"/>
              </a:rPr>
              <a:t>nowait</a:t>
            </a:r>
            <a:endParaRPr lang="en-US" dirty="0">
              <a:solidFill>
                <a:prstClr val="black"/>
              </a:solidFill>
              <a:latin typeface="Consolas" pitchFamily="49" charset="0"/>
              <a:cs typeface="Consolas" pitchFamily="49" charset="0"/>
            </a:endParaRP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i=0; i&lt;n; i++)</a:t>
            </a:r>
          </a:p>
          <a:p>
            <a:r>
              <a:rPr lang="en-US" dirty="0">
                <a:solidFill>
                  <a:prstClr val="black"/>
                </a:solidFill>
                <a:latin typeface="Consolas" pitchFamily="49" charset="0"/>
                <a:cs typeface="Consolas" pitchFamily="49" charset="0"/>
              </a:rPr>
              <a:t>   a[i] = bigFunc1(i);</a:t>
            </a:r>
          </a:p>
          <a:p>
            <a:endParaRPr lang="en-US" dirty="0">
              <a:solidFill>
                <a:prstClr val="black"/>
              </a:solidFill>
              <a:latin typeface="Consolas" pitchFamily="49" charset="0"/>
              <a:cs typeface="Consolas" pitchFamily="49" charset="0"/>
            </a:endParaRP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 schedule(dynamic,1) </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j=0; j&lt;m; j++)</a:t>
            </a:r>
          </a:p>
          <a:p>
            <a:r>
              <a:rPr lang="en-US" dirty="0">
                <a:solidFill>
                  <a:prstClr val="black"/>
                </a:solidFill>
                <a:latin typeface="Consolas" pitchFamily="49" charset="0"/>
                <a:cs typeface="Consolas" pitchFamily="49" charset="0"/>
              </a:rPr>
              <a:t>   b[j] = bigFunc2(j);</a:t>
            </a:r>
          </a:p>
        </p:txBody>
      </p:sp>
      <p:sp>
        <p:nvSpPr>
          <p:cNvPr id="10" name="Rectangle 9"/>
          <p:cNvSpPr/>
          <p:nvPr/>
        </p:nvSpPr>
        <p:spPr>
          <a:xfrm>
            <a:off x="76200" y="6513129"/>
            <a:ext cx="1040670" cy="261610"/>
          </a:xfrm>
          <a:prstGeom prst="rect">
            <a:avLst/>
          </a:prstGeom>
        </p:spPr>
        <p:txBody>
          <a:bodyPr wrap="none">
            <a:spAutoFit/>
          </a:bodyPr>
          <a:lstStyle/>
          <a:p>
            <a:r>
              <a:rPr lang="en-US" sz="1100" dirty="0"/>
              <a:t>Credit: IOMPP</a:t>
            </a:r>
          </a:p>
        </p:txBody>
      </p:sp>
    </p:spTree>
    <p:custDataLst>
      <p:tags r:id="rId1"/>
    </p:custDataLst>
    <p:extLst>
      <p:ext uri="{BB962C8B-B14F-4D97-AF65-F5344CB8AC3E}">
        <p14:creationId xmlns:p14="http://schemas.microsoft.com/office/powerpoint/2010/main" val="17763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p:cNvSpPr>
            <a:spLocks noGrp="1" noChangeArrowheads="1"/>
          </p:cNvSpPr>
          <p:nvPr>
            <p:ph type="title"/>
          </p:nvPr>
        </p:nvSpPr>
        <p:spPr>
          <a:xfrm>
            <a:off x="455525" y="228600"/>
            <a:ext cx="8229600" cy="612988"/>
          </a:xfrm>
          <a:noFill/>
          <a:ln/>
          <a:extLst>
            <a:ext uri="{91240B29-F687-4F45-9708-019B960494DF}">
              <a14:hiddenLine xmlns:a14="http://schemas.microsoft.com/office/drawing/2010/main" w="12700">
                <a:solidFill>
                  <a:schemeClr val="tx1"/>
                </a:solidFill>
                <a:miter lim="800000"/>
                <a:headEnd/>
                <a:tailEnd/>
              </a14:hiddenLine>
            </a:ext>
          </a:extLst>
        </p:spPr>
        <p:txBody>
          <a:bodyPr lIns="88900" tIns="44450" rIns="88900" bIns="44450" anchor="b">
            <a:spAutoFit/>
          </a:bodyPr>
          <a:lstStyle/>
          <a:p>
            <a:r>
              <a:rPr lang="en-US" dirty="0"/>
              <a:t>OpenMP: What Is It?</a:t>
            </a:r>
          </a:p>
        </p:txBody>
      </p:sp>
      <p:sp>
        <p:nvSpPr>
          <p:cNvPr id="509955" name="Rectangle 3"/>
          <p:cNvSpPr>
            <a:spLocks noGrp="1" noChangeArrowheads="1"/>
          </p:cNvSpPr>
          <p:nvPr>
            <p:ph idx="1"/>
          </p:nvPr>
        </p:nvSpPr>
        <p:spPr>
          <a:xfrm>
            <a:off x="457200" y="1143000"/>
            <a:ext cx="8229600" cy="4983163"/>
          </a:xfrm>
          <a:noFill/>
          <a:ln/>
          <a:extLst>
            <a:ext uri="{91240B29-F687-4F45-9708-019B960494DF}">
              <a14:hiddenLine xmlns:a14="http://schemas.microsoft.com/office/drawing/2010/main" w="12700">
                <a:solidFill>
                  <a:schemeClr val="tx1"/>
                </a:solidFill>
                <a:miter lim="800000"/>
                <a:headEnd/>
                <a:tailEnd/>
              </a14:hiddenLine>
            </a:ext>
          </a:extLst>
        </p:spPr>
        <p:txBody>
          <a:bodyPr lIns="88900" tIns="44450" rIns="88900" bIns="44450"/>
          <a:lstStyle/>
          <a:p>
            <a:pPr>
              <a:lnSpc>
                <a:spcPct val="80000"/>
              </a:lnSpc>
            </a:pPr>
            <a:r>
              <a:rPr lang="en-US" dirty="0"/>
              <a:t>Portable, shared-memory threading API</a:t>
            </a:r>
          </a:p>
          <a:p>
            <a:pPr lvl="2">
              <a:lnSpc>
                <a:spcPct val="80000"/>
              </a:lnSpc>
              <a:buFontTx/>
              <a:buChar char="–"/>
            </a:pPr>
            <a:r>
              <a:rPr lang="en-US" sz="1800" dirty="0"/>
              <a:t>Fortran, C, and C++</a:t>
            </a:r>
          </a:p>
          <a:p>
            <a:pPr lvl="2">
              <a:lnSpc>
                <a:spcPct val="80000"/>
              </a:lnSpc>
              <a:buFontTx/>
              <a:buChar char="–"/>
            </a:pPr>
            <a:r>
              <a:rPr lang="en-US" sz="1800" dirty="0"/>
              <a:t>Multi-vendor support for both Linux and Windows</a:t>
            </a:r>
          </a:p>
          <a:p>
            <a:pPr>
              <a:lnSpc>
                <a:spcPct val="80000"/>
              </a:lnSpc>
            </a:pPr>
            <a:r>
              <a:rPr lang="en-US" dirty="0"/>
              <a:t>Standardizes task &amp; loop-level parallelism</a:t>
            </a:r>
          </a:p>
          <a:p>
            <a:pPr>
              <a:lnSpc>
                <a:spcPct val="80000"/>
              </a:lnSpc>
            </a:pPr>
            <a:r>
              <a:rPr lang="en-US" dirty="0"/>
              <a:t>Supports coarse-grained parallelism</a:t>
            </a:r>
          </a:p>
          <a:p>
            <a:pPr>
              <a:lnSpc>
                <a:spcPct val="80000"/>
              </a:lnSpc>
            </a:pPr>
            <a:r>
              <a:rPr lang="en-US" dirty="0"/>
              <a:t>Combines serial and parallel code in single source</a:t>
            </a:r>
          </a:p>
          <a:p>
            <a:pPr>
              <a:lnSpc>
                <a:spcPct val="80000"/>
              </a:lnSpc>
            </a:pPr>
            <a:r>
              <a:rPr lang="en-US" dirty="0"/>
              <a:t>Standardizes ~ 20 years of compiler-directed threading experience</a:t>
            </a:r>
          </a:p>
          <a:p>
            <a:pPr>
              <a:lnSpc>
                <a:spcPct val="80000"/>
              </a:lnSpc>
            </a:pPr>
            <a:endParaRPr lang="en-US" dirty="0"/>
          </a:p>
          <a:p>
            <a:pPr>
              <a:lnSpc>
                <a:spcPct val="80000"/>
              </a:lnSpc>
            </a:pPr>
            <a:r>
              <a:rPr lang="nl-NL" dirty="0"/>
              <a:t>Current spec is OpenMP 4.5 </a:t>
            </a:r>
          </a:p>
          <a:p>
            <a:pPr lvl="1">
              <a:lnSpc>
                <a:spcPct val="80000"/>
              </a:lnSpc>
            </a:pPr>
            <a:r>
              <a:rPr lang="nl-NL" sz="2000" dirty="0">
                <a:hlinkClick r:id="rId4"/>
              </a:rPr>
              <a:t>http://www.openmp.org</a:t>
            </a:r>
            <a:endParaRPr lang="nl-NL" sz="2000" dirty="0"/>
          </a:p>
          <a:p>
            <a:pPr>
              <a:lnSpc>
                <a:spcPct val="80000"/>
              </a:lnSpc>
            </a:pPr>
            <a:endParaRPr lang="en-US" dirty="0"/>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6</a:t>
            </a:fld>
            <a:endParaRPr lang="en-US" altLang="en-US"/>
          </a:p>
        </p:txBody>
      </p:sp>
      <p:sp>
        <p:nvSpPr>
          <p:cNvPr id="6" name="Rectangle 5"/>
          <p:cNvSpPr/>
          <p:nvPr/>
        </p:nvSpPr>
        <p:spPr>
          <a:xfrm>
            <a:off x="76200" y="6513129"/>
            <a:ext cx="1040670" cy="261610"/>
          </a:xfrm>
          <a:prstGeom prst="rect">
            <a:avLst/>
          </a:prstGeom>
        </p:spPr>
        <p:txBody>
          <a:bodyPr wrap="none">
            <a:spAutoFit/>
          </a:bodyPr>
          <a:lstStyle/>
          <a:p>
            <a:r>
              <a:rPr lang="en-US" sz="1100" dirty="0"/>
              <a:t>Credit: IOMPP</a:t>
            </a:r>
          </a:p>
        </p:txBody>
      </p:sp>
    </p:spTree>
    <p:custDataLst>
      <p:tags r:id="rId1"/>
    </p:custDataLst>
    <p:extLst>
      <p:ext uri="{BB962C8B-B14F-4D97-AF65-F5344CB8AC3E}">
        <p14:creationId xmlns:p14="http://schemas.microsoft.com/office/powerpoint/2010/main" val="3457911620"/>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nvPr>
        </p:nvSpPr>
        <p:spPr/>
        <p:txBody>
          <a:bodyPr>
            <a:normAutofit/>
          </a:bodyPr>
          <a:lstStyle/>
          <a:p>
            <a:r>
              <a:rPr lang="en-US"/>
              <a:t>Barrier Construct</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60</a:t>
            </a:fld>
            <a:endParaRPr lang="en-US" altLang="en-US"/>
          </a:p>
        </p:txBody>
      </p:sp>
      <p:sp>
        <p:nvSpPr>
          <p:cNvPr id="620547" name="Rectangle 3"/>
          <p:cNvSpPr>
            <a:spLocks noGrp="1" noChangeArrowheads="1"/>
          </p:cNvSpPr>
          <p:nvPr>
            <p:ph type="body" idx="4294967295"/>
          </p:nvPr>
        </p:nvSpPr>
        <p:spPr>
          <a:xfrm>
            <a:off x="0" y="1371600"/>
            <a:ext cx="8229600" cy="1481137"/>
          </a:xfrm>
          <a:prstGeom prst="rect">
            <a:avLst/>
          </a:prstGeom>
        </p:spPr>
        <p:txBody>
          <a:bodyPr/>
          <a:lstStyle/>
          <a:p>
            <a:r>
              <a:rPr lang="en-US" sz="2400" dirty="0"/>
              <a:t>Explicit barrier synchronization</a:t>
            </a:r>
          </a:p>
          <a:p>
            <a:endParaRPr lang="en-US" sz="2400" dirty="0"/>
          </a:p>
          <a:p>
            <a:r>
              <a:rPr lang="en-US" sz="2400" dirty="0"/>
              <a:t>Each thread waits until all threads arrive</a:t>
            </a:r>
          </a:p>
        </p:txBody>
      </p:sp>
      <p:sp>
        <p:nvSpPr>
          <p:cNvPr id="2" name="Rectangle 1"/>
          <p:cNvSpPr/>
          <p:nvPr/>
        </p:nvSpPr>
        <p:spPr>
          <a:xfrm>
            <a:off x="1579562" y="3233737"/>
            <a:ext cx="5583238" cy="2031325"/>
          </a:xfrm>
          <a:prstGeom prst="rect">
            <a:avLst/>
          </a:prstGeom>
          <a:solidFill>
            <a:schemeClr val="bg1">
              <a:lumMod val="95000"/>
            </a:schemeClr>
          </a:solidFill>
          <a:ln>
            <a:solidFill>
              <a:schemeClr val="tx1"/>
            </a:solidFill>
          </a:ln>
        </p:spPr>
        <p:txBody>
          <a:bodyPr wrap="square">
            <a:spAutoFit/>
          </a:bodyPr>
          <a:lstStyle/>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parallel </a:t>
            </a:r>
            <a:r>
              <a:rPr lang="en-US" dirty="0">
                <a:solidFill>
                  <a:srgbClr val="0000FF"/>
                </a:solidFill>
                <a:latin typeface="Consolas" pitchFamily="49" charset="0"/>
                <a:cs typeface="Consolas" pitchFamily="49" charset="0"/>
              </a:rPr>
              <a:t>shared</a:t>
            </a:r>
            <a:r>
              <a:rPr lang="en-US" dirty="0">
                <a:solidFill>
                  <a:prstClr val="black"/>
                </a:solidFill>
                <a:latin typeface="Consolas" pitchFamily="49" charset="0"/>
                <a:cs typeface="Consolas" pitchFamily="49" charset="0"/>
              </a:rPr>
              <a:t>(A, B, C) </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DoSomeWork</a:t>
            </a:r>
            <a:r>
              <a:rPr lang="en-US" dirty="0">
                <a:solidFill>
                  <a:prstClr val="black"/>
                </a:solidFill>
                <a:latin typeface="Consolas" pitchFamily="49" charset="0"/>
                <a:cs typeface="Consolas" pitchFamily="49" charset="0"/>
              </a:rPr>
              <a:t>(A,B); </a:t>
            </a:r>
            <a:r>
              <a:rPr lang="en-US" dirty="0">
                <a:solidFill>
                  <a:srgbClr val="008000"/>
                </a:solidFill>
                <a:latin typeface="Consolas" pitchFamily="49" charset="0"/>
                <a:cs typeface="Consolas" pitchFamily="49" charset="0"/>
              </a:rPr>
              <a:t>// Processed A into B</a:t>
            </a: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barrier </a:t>
            </a:r>
          </a:p>
          <a:p>
            <a:endParaRPr lang="en-US" dirty="0">
              <a:solidFill>
                <a:prstClr val="black"/>
              </a:solidFill>
              <a:latin typeface="Consolas" pitchFamily="49" charset="0"/>
              <a:cs typeface="Consolas" pitchFamily="49" charset="0"/>
            </a:endParaRPr>
          </a:p>
          <a:p>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DoSomeWork</a:t>
            </a:r>
            <a:r>
              <a:rPr lang="en-US" dirty="0">
                <a:solidFill>
                  <a:prstClr val="black"/>
                </a:solidFill>
                <a:latin typeface="Consolas" pitchFamily="49" charset="0"/>
                <a:cs typeface="Consolas" pitchFamily="49" charset="0"/>
              </a:rPr>
              <a:t>(B,C); </a:t>
            </a:r>
            <a:r>
              <a:rPr lang="en-US" dirty="0">
                <a:solidFill>
                  <a:srgbClr val="008000"/>
                </a:solidFill>
                <a:latin typeface="Consolas" pitchFamily="49" charset="0"/>
                <a:cs typeface="Consolas" pitchFamily="49" charset="0"/>
              </a:rPr>
              <a:t>// Processed B into C </a:t>
            </a:r>
          </a:p>
          <a:p>
            <a:r>
              <a:rPr lang="en-US" dirty="0">
                <a:solidFill>
                  <a:prstClr val="black"/>
                </a:solidFill>
                <a:latin typeface="Consolas" pitchFamily="49" charset="0"/>
                <a:cs typeface="Consolas" pitchFamily="49" charset="0"/>
              </a:rPr>
              <a:t>}</a:t>
            </a:r>
          </a:p>
        </p:txBody>
      </p:sp>
      <p:sp>
        <p:nvSpPr>
          <p:cNvPr id="7" name="Rectangle 6"/>
          <p:cNvSpPr/>
          <p:nvPr/>
        </p:nvSpPr>
        <p:spPr>
          <a:xfrm>
            <a:off x="76200" y="6513129"/>
            <a:ext cx="1040670" cy="261610"/>
          </a:xfrm>
          <a:prstGeom prst="rect">
            <a:avLst/>
          </a:prstGeom>
        </p:spPr>
        <p:txBody>
          <a:bodyPr wrap="none">
            <a:spAutoFit/>
          </a:bodyPr>
          <a:lstStyle/>
          <a:p>
            <a:r>
              <a:rPr lang="en-US" sz="1100" dirty="0"/>
              <a:t>Credit: IOMPP</a:t>
            </a:r>
          </a:p>
        </p:txBody>
      </p:sp>
    </p:spTree>
    <p:custDataLst>
      <p:tags r:id="rId1"/>
    </p:custDataLst>
    <p:extLst>
      <p:ext uri="{BB962C8B-B14F-4D97-AF65-F5344CB8AC3E}">
        <p14:creationId xmlns:p14="http://schemas.microsoft.com/office/powerpoint/2010/main" val="33560918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2"/>
          <p:cNvSpPr>
            <a:spLocks noGrp="1" noChangeArrowheads="1"/>
          </p:cNvSpPr>
          <p:nvPr>
            <p:ph type="title"/>
          </p:nvPr>
        </p:nvSpPr>
        <p:spPr/>
        <p:txBody>
          <a:bodyPr>
            <a:normAutofit/>
          </a:bodyPr>
          <a:lstStyle/>
          <a:p>
            <a:r>
              <a:rPr lang="en-US"/>
              <a:t>Atomic Construct</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61</a:t>
            </a:fld>
            <a:endParaRPr lang="en-US" altLang="en-US"/>
          </a:p>
        </p:txBody>
      </p:sp>
      <p:sp>
        <p:nvSpPr>
          <p:cNvPr id="622595" name="Rectangle 3"/>
          <p:cNvSpPr>
            <a:spLocks noGrp="1" noChangeArrowheads="1"/>
          </p:cNvSpPr>
          <p:nvPr>
            <p:ph type="body" idx="4294967295"/>
          </p:nvPr>
        </p:nvSpPr>
        <p:spPr>
          <a:xfrm>
            <a:off x="0" y="1295400"/>
            <a:ext cx="8229600" cy="1481137"/>
          </a:xfrm>
          <a:prstGeom prst="rect">
            <a:avLst/>
          </a:prstGeom>
        </p:spPr>
        <p:txBody>
          <a:bodyPr>
            <a:normAutofit fontScale="92500"/>
          </a:bodyPr>
          <a:lstStyle/>
          <a:p>
            <a:r>
              <a:rPr lang="en-US" sz="2400" dirty="0"/>
              <a:t>Applies only to simple update of memory location</a:t>
            </a:r>
          </a:p>
          <a:p>
            <a:pPr lvl="1"/>
            <a:endParaRPr lang="en-US" sz="2000" dirty="0"/>
          </a:p>
          <a:p>
            <a:r>
              <a:rPr lang="en-US" sz="2400" dirty="0"/>
              <a:t>Special case of a critical section, to be discussed shortly</a:t>
            </a:r>
          </a:p>
        </p:txBody>
      </p:sp>
      <p:sp>
        <p:nvSpPr>
          <p:cNvPr id="2" name="Rectangle 1"/>
          <p:cNvSpPr/>
          <p:nvPr/>
        </p:nvSpPr>
        <p:spPr>
          <a:xfrm>
            <a:off x="2362200" y="2927211"/>
            <a:ext cx="6324600" cy="1754326"/>
          </a:xfrm>
          <a:prstGeom prst="rect">
            <a:avLst/>
          </a:prstGeom>
          <a:solidFill>
            <a:schemeClr val="bg1">
              <a:lumMod val="95000"/>
            </a:schemeClr>
          </a:solidFill>
          <a:ln>
            <a:solidFill>
              <a:schemeClr val="tx1"/>
            </a:solidFill>
          </a:ln>
        </p:spPr>
        <p:txBody>
          <a:bodyPr wrap="square">
            <a:spAutoFit/>
          </a:bodyPr>
          <a:lstStyle/>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parallel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 shared(x, y, index, n)</a:t>
            </a:r>
          </a:p>
          <a:p>
            <a:r>
              <a:rPr lang="nn-NO" dirty="0">
                <a:solidFill>
                  <a:prstClr val="black"/>
                </a:solidFill>
                <a:latin typeface="Consolas" pitchFamily="49" charset="0"/>
                <a:cs typeface="Consolas" pitchFamily="49" charset="0"/>
              </a:rPr>
              <a:t>    </a:t>
            </a:r>
            <a:r>
              <a:rPr lang="nn-NO" dirty="0">
                <a:solidFill>
                  <a:srgbClr val="0000FF"/>
                </a:solidFill>
                <a:latin typeface="Consolas" pitchFamily="49" charset="0"/>
                <a:cs typeface="Consolas" pitchFamily="49" charset="0"/>
              </a:rPr>
              <a:t>for</a:t>
            </a:r>
            <a:r>
              <a:rPr lang="nn-NO" dirty="0">
                <a:solidFill>
                  <a:prstClr val="black"/>
                </a:solidFill>
                <a:latin typeface="Consolas" pitchFamily="49" charset="0"/>
                <a:cs typeface="Consolas" pitchFamily="49" charset="0"/>
              </a:rPr>
              <a:t> (i = 0; i &lt; n; i++) {</a:t>
            </a: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atomic</a:t>
            </a:r>
          </a:p>
          <a:p>
            <a:r>
              <a:rPr lang="en-US" dirty="0">
                <a:solidFill>
                  <a:prstClr val="black"/>
                </a:solidFill>
                <a:latin typeface="Consolas" pitchFamily="49" charset="0"/>
                <a:cs typeface="Consolas" pitchFamily="49" charset="0"/>
              </a:rPr>
              <a:t>        x[index[i]] += work1(i);</a:t>
            </a:r>
          </a:p>
          <a:p>
            <a:r>
              <a:rPr lang="en-US" dirty="0">
                <a:solidFill>
                  <a:prstClr val="black"/>
                </a:solidFill>
                <a:latin typeface="Consolas" pitchFamily="49" charset="0"/>
                <a:cs typeface="Consolas" pitchFamily="49" charset="0"/>
              </a:rPr>
              <a:t>        y[i] += work2(i);</a:t>
            </a:r>
          </a:p>
          <a:p>
            <a:r>
              <a:rPr lang="en-US" dirty="0">
                <a:solidFill>
                  <a:prstClr val="black"/>
                </a:solidFill>
                <a:latin typeface="Consolas" pitchFamily="49" charset="0"/>
                <a:cs typeface="Consolas" pitchFamily="49" charset="0"/>
              </a:rPr>
              <a:t>    } </a:t>
            </a:r>
          </a:p>
        </p:txBody>
      </p:sp>
      <p:sp>
        <p:nvSpPr>
          <p:cNvPr id="7" name="Rectangle 6"/>
          <p:cNvSpPr/>
          <p:nvPr/>
        </p:nvSpPr>
        <p:spPr>
          <a:xfrm>
            <a:off x="76200" y="6513129"/>
            <a:ext cx="1040670" cy="261610"/>
          </a:xfrm>
          <a:prstGeom prst="rect">
            <a:avLst/>
          </a:prstGeom>
        </p:spPr>
        <p:txBody>
          <a:bodyPr wrap="none">
            <a:spAutoFit/>
          </a:bodyPr>
          <a:lstStyle/>
          <a:p>
            <a:r>
              <a:rPr lang="en-US" sz="1100" dirty="0"/>
              <a:t>Credit: IOMPP</a:t>
            </a:r>
          </a:p>
        </p:txBody>
      </p:sp>
      <p:sp>
        <p:nvSpPr>
          <p:cNvPr id="4" name="Rectangle 3"/>
          <p:cNvSpPr/>
          <p:nvPr/>
        </p:nvSpPr>
        <p:spPr>
          <a:xfrm>
            <a:off x="457200" y="4148137"/>
            <a:ext cx="1447800" cy="1569660"/>
          </a:xfrm>
          <a:prstGeom prst="rect">
            <a:avLst/>
          </a:prstGeom>
          <a:solidFill>
            <a:schemeClr val="bg1">
              <a:lumMod val="95000"/>
            </a:schemeClr>
          </a:solidFill>
          <a:ln>
            <a:solidFill>
              <a:schemeClr val="tx1"/>
            </a:solidFill>
          </a:ln>
        </p:spPr>
        <p:txBody>
          <a:bodyPr wrap="square">
            <a:spAutoFit/>
          </a:bodyPr>
          <a:lstStyle/>
          <a:p>
            <a:r>
              <a:rPr lang="en-US" sz="1200" dirty="0">
                <a:latin typeface="Consolas" pitchFamily="49" charset="0"/>
                <a:cs typeface="Consolas" pitchFamily="49" charset="0"/>
              </a:rPr>
              <a:t>index[0] = 2;</a:t>
            </a:r>
          </a:p>
          <a:p>
            <a:r>
              <a:rPr lang="en-US" sz="1200" dirty="0">
                <a:latin typeface="Consolas" pitchFamily="49" charset="0"/>
                <a:cs typeface="Consolas" pitchFamily="49" charset="0"/>
              </a:rPr>
              <a:t>index[1] = 3;</a:t>
            </a:r>
          </a:p>
          <a:p>
            <a:r>
              <a:rPr lang="en-US" sz="1200" dirty="0">
                <a:latin typeface="Consolas" pitchFamily="49" charset="0"/>
                <a:cs typeface="Consolas" pitchFamily="49" charset="0"/>
              </a:rPr>
              <a:t>index[2] = 4;</a:t>
            </a:r>
          </a:p>
          <a:p>
            <a:r>
              <a:rPr lang="en-US" sz="1200" dirty="0">
                <a:latin typeface="Consolas" pitchFamily="49" charset="0"/>
                <a:cs typeface="Consolas" pitchFamily="49" charset="0"/>
              </a:rPr>
              <a:t>index[3] = 0;</a:t>
            </a:r>
          </a:p>
          <a:p>
            <a:r>
              <a:rPr lang="en-US" sz="1200" dirty="0">
                <a:latin typeface="Consolas" pitchFamily="49" charset="0"/>
                <a:cs typeface="Consolas" pitchFamily="49" charset="0"/>
              </a:rPr>
              <a:t>index[4] = 5;</a:t>
            </a:r>
          </a:p>
          <a:p>
            <a:r>
              <a:rPr lang="en-US" sz="1200" dirty="0">
                <a:latin typeface="Consolas" pitchFamily="49" charset="0"/>
                <a:cs typeface="Consolas" pitchFamily="49" charset="0"/>
              </a:rPr>
              <a:t>index[5] = 5;</a:t>
            </a:r>
          </a:p>
          <a:p>
            <a:r>
              <a:rPr lang="en-US" sz="1200" dirty="0">
                <a:latin typeface="Consolas" pitchFamily="49" charset="0"/>
                <a:cs typeface="Consolas" pitchFamily="49" charset="0"/>
              </a:rPr>
              <a:t>index[6] = 5;</a:t>
            </a:r>
          </a:p>
          <a:p>
            <a:r>
              <a:rPr lang="en-US" sz="1200" dirty="0">
                <a:latin typeface="Consolas" pitchFamily="49" charset="0"/>
                <a:cs typeface="Consolas" pitchFamily="49" charset="0"/>
              </a:rPr>
              <a:t>index[7] = 1;</a:t>
            </a:r>
          </a:p>
        </p:txBody>
      </p:sp>
    </p:spTree>
    <p:custDataLst>
      <p:tags r:id="rId1"/>
    </p:custDataLst>
    <p:extLst>
      <p:ext uri="{BB962C8B-B14F-4D97-AF65-F5344CB8AC3E}">
        <p14:creationId xmlns:p14="http://schemas.microsoft.com/office/powerpoint/2010/main" val="73637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p:txBody>
          <a:bodyPr>
            <a:normAutofit/>
          </a:bodyPr>
          <a:lstStyle/>
          <a:p>
            <a:r>
              <a:rPr lang="en-US"/>
              <a:t>Example: Dot Product</a:t>
            </a:r>
          </a:p>
        </p:txBody>
      </p:sp>
      <p:sp>
        <p:nvSpPr>
          <p:cNvPr id="3" name="Slide Number Placeholder 2"/>
          <p:cNvSpPr>
            <a:spLocks noGrp="1"/>
          </p:cNvSpPr>
          <p:nvPr>
            <p:ph type="sldNum" sz="quarter" idx="12"/>
          </p:nvPr>
        </p:nvSpPr>
        <p:spPr/>
        <p:txBody>
          <a:bodyPr/>
          <a:lstStyle/>
          <a:p>
            <a:fld id="{198C497F-F93A-415D-AE85-6EDF5BB63A7F}" type="slidenum">
              <a:rPr lang="en-US" altLang="en-US" smtClean="0"/>
              <a:pPr/>
              <a:t>62</a:t>
            </a:fld>
            <a:endParaRPr lang="en-US" altLang="en-US"/>
          </a:p>
        </p:txBody>
      </p:sp>
      <p:sp>
        <p:nvSpPr>
          <p:cNvPr id="591876" name="Text Box 4"/>
          <p:cNvSpPr txBox="1">
            <a:spLocks noChangeArrowheads="1"/>
          </p:cNvSpPr>
          <p:nvPr/>
        </p:nvSpPr>
        <p:spPr bwMode="auto">
          <a:xfrm>
            <a:off x="2017713" y="4461748"/>
            <a:ext cx="4933950" cy="641350"/>
          </a:xfrm>
          <a:prstGeom prst="rect">
            <a:avLst/>
          </a:prstGeom>
          <a:solidFill>
            <a:schemeClr val="accent1"/>
          </a:solidFill>
          <a:ln w="25400"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50000"/>
              </a:spcBef>
            </a:pPr>
            <a:r>
              <a:rPr lang="en-US" sz="3600" b="1">
                <a:solidFill>
                  <a:schemeClr val="bg1"/>
                </a:solidFill>
                <a:effectLst>
                  <a:outerShdw blurRad="38100" dist="38100" dir="2700000" algn="tl">
                    <a:srgbClr val="000000"/>
                  </a:outerShdw>
                </a:effectLst>
              </a:rPr>
              <a:t>What is Wrong?</a:t>
            </a:r>
          </a:p>
        </p:txBody>
      </p:sp>
      <p:sp>
        <p:nvSpPr>
          <p:cNvPr id="2" name="Rectangle 1"/>
          <p:cNvSpPr/>
          <p:nvPr/>
        </p:nvSpPr>
        <p:spPr>
          <a:xfrm>
            <a:off x="1752600" y="1600200"/>
            <a:ext cx="5791200" cy="2585323"/>
          </a:xfrm>
          <a:prstGeom prst="rect">
            <a:avLst/>
          </a:prstGeom>
          <a:solidFill>
            <a:schemeClr val="bg1">
              <a:lumMod val="95000"/>
            </a:schemeClr>
          </a:solidFill>
          <a:ln>
            <a:solidFill>
              <a:schemeClr val="tx1"/>
            </a:solidFill>
          </a:ln>
        </p:spPr>
        <p:txBody>
          <a:bodyPr wrap="square">
            <a:spAutoFit/>
          </a:bodyPr>
          <a:lstStyle/>
          <a:p>
            <a:r>
              <a:rPr lang="en-US" dirty="0">
                <a:solidFill>
                  <a:srgbClr val="0000FF"/>
                </a:solidFill>
                <a:latin typeface="Consolas" pitchFamily="49" charset="0"/>
                <a:cs typeface="Consolas" pitchFamily="49" charset="0"/>
              </a:rPr>
              <a:t>float</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dot_prod</a:t>
            </a:r>
            <a:r>
              <a:rPr lang="en-US" dirty="0">
                <a:solidFill>
                  <a:prstClr val="black"/>
                </a:solidFill>
                <a:latin typeface="Consolas" pitchFamily="49" charset="0"/>
                <a:cs typeface="Consolas" pitchFamily="49" charset="0"/>
              </a:rPr>
              <a:t>(</a:t>
            </a:r>
            <a:r>
              <a:rPr lang="en-US" dirty="0">
                <a:solidFill>
                  <a:srgbClr val="0000FF"/>
                </a:solidFill>
                <a:latin typeface="Consolas" pitchFamily="49" charset="0"/>
                <a:cs typeface="Consolas" pitchFamily="49" charset="0"/>
              </a:rPr>
              <a:t>float</a:t>
            </a:r>
            <a:r>
              <a:rPr lang="en-US" dirty="0">
                <a:solidFill>
                  <a:prstClr val="black"/>
                </a:solidFill>
                <a:latin typeface="Consolas" pitchFamily="49" charset="0"/>
                <a:cs typeface="Consolas" pitchFamily="49" charset="0"/>
              </a:rPr>
              <a:t>* a, </a:t>
            </a:r>
            <a:r>
              <a:rPr lang="en-US" dirty="0">
                <a:solidFill>
                  <a:srgbClr val="0000FF"/>
                </a:solidFill>
                <a:latin typeface="Consolas" pitchFamily="49" charset="0"/>
                <a:cs typeface="Consolas" pitchFamily="49" charset="0"/>
              </a:rPr>
              <a:t>float</a:t>
            </a:r>
            <a:r>
              <a:rPr lang="en-US" dirty="0">
                <a:solidFill>
                  <a:prstClr val="black"/>
                </a:solidFill>
                <a:latin typeface="Consolas" pitchFamily="49" charset="0"/>
                <a:cs typeface="Consolas" pitchFamily="49" charset="0"/>
              </a:rPr>
              <a:t>* b, </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N) </a:t>
            </a:r>
          </a:p>
          <a:p>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float</a:t>
            </a:r>
            <a:r>
              <a:rPr lang="en-US" dirty="0">
                <a:solidFill>
                  <a:prstClr val="black"/>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sum = 0.0</a:t>
            </a:r>
            <a:r>
              <a:rPr lang="en-US" dirty="0">
                <a:solidFill>
                  <a:prstClr val="black"/>
                </a:solidFill>
                <a:latin typeface="Consolas" pitchFamily="49" charset="0"/>
                <a:cs typeface="Consolas" pitchFamily="49" charset="0"/>
              </a:rPr>
              <a:t>;</a:t>
            </a: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parallel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shared(sum)</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i=0; i&lt;N; i++) {</a:t>
            </a:r>
          </a:p>
          <a:p>
            <a:r>
              <a:rPr lang="en-US" dirty="0">
                <a:solidFill>
                  <a:prstClr val="black"/>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sum</a:t>
            </a:r>
            <a:r>
              <a:rPr lang="en-US" dirty="0">
                <a:solidFill>
                  <a:prstClr val="black"/>
                </a:solidFill>
                <a:latin typeface="Consolas" pitchFamily="49" charset="0"/>
                <a:cs typeface="Consolas" pitchFamily="49" charset="0"/>
              </a:rPr>
              <a:t> += a[i] * b[i];</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return</a:t>
            </a:r>
            <a:r>
              <a:rPr lang="en-US" dirty="0">
                <a:solidFill>
                  <a:prstClr val="black"/>
                </a:solidFill>
                <a:latin typeface="Consolas" pitchFamily="49" charset="0"/>
                <a:cs typeface="Consolas" pitchFamily="49" charset="0"/>
              </a:rPr>
              <a:t> sum;</a:t>
            </a:r>
          </a:p>
          <a:p>
            <a:r>
              <a:rPr lang="en-US" dirty="0">
                <a:solidFill>
                  <a:prstClr val="black"/>
                </a:solidFill>
                <a:latin typeface="Consolas" pitchFamily="49" charset="0"/>
                <a:cs typeface="Consolas" pitchFamily="49" charset="0"/>
              </a:rPr>
              <a:t>}</a:t>
            </a:r>
          </a:p>
        </p:txBody>
      </p:sp>
      <p:sp>
        <p:nvSpPr>
          <p:cNvPr id="7" name="Rectangle 6"/>
          <p:cNvSpPr/>
          <p:nvPr/>
        </p:nvSpPr>
        <p:spPr>
          <a:xfrm>
            <a:off x="76200" y="6513129"/>
            <a:ext cx="1040670" cy="261610"/>
          </a:xfrm>
          <a:prstGeom prst="rect">
            <a:avLst/>
          </a:prstGeom>
        </p:spPr>
        <p:txBody>
          <a:bodyPr wrap="none">
            <a:spAutoFit/>
          </a:bodyPr>
          <a:lstStyle/>
          <a:p>
            <a:r>
              <a:rPr lang="en-US" sz="1100" dirty="0"/>
              <a:t>Credit: IOMPP</a:t>
            </a:r>
          </a:p>
        </p:txBody>
      </p:sp>
    </p:spTree>
    <p:custDataLst>
      <p:tags r:id="rId1"/>
    </p:custDataLst>
    <p:extLst>
      <p:ext uri="{BB962C8B-B14F-4D97-AF65-F5344CB8AC3E}">
        <p14:creationId xmlns:p14="http://schemas.microsoft.com/office/powerpoint/2010/main" val="19525653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p:txBody>
          <a:bodyPr>
            <a:normAutofit/>
          </a:bodyPr>
          <a:lstStyle/>
          <a:p>
            <a:r>
              <a:rPr lang="en-US"/>
              <a:t>Race Condition</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63</a:t>
            </a:fld>
            <a:endParaRPr lang="en-US" altLang="en-US"/>
          </a:p>
        </p:txBody>
      </p:sp>
      <p:sp>
        <p:nvSpPr>
          <p:cNvPr id="593923" name="Rectangle 3"/>
          <p:cNvSpPr>
            <a:spLocks noGrp="1" noChangeArrowheads="1"/>
          </p:cNvSpPr>
          <p:nvPr>
            <p:ph type="body" idx="4294967295"/>
          </p:nvPr>
        </p:nvSpPr>
        <p:spPr>
          <a:xfrm>
            <a:off x="228600" y="1371600"/>
            <a:ext cx="8229600" cy="3886200"/>
          </a:xfrm>
          <a:prstGeom prst="rect">
            <a:avLst/>
          </a:prstGeom>
        </p:spPr>
        <p:txBody>
          <a:bodyPr/>
          <a:lstStyle/>
          <a:p>
            <a:r>
              <a:rPr lang="en-US" sz="2400" dirty="0"/>
              <a:t>A </a:t>
            </a:r>
            <a:r>
              <a:rPr lang="en-US" sz="2400" i="1" u="sng" dirty="0"/>
              <a:t>race condition</a:t>
            </a:r>
            <a:r>
              <a:rPr lang="en-US" sz="2400" dirty="0"/>
              <a:t> is nondeterministic behavior caused by the times at which two or more threads access a shared variable</a:t>
            </a:r>
          </a:p>
          <a:p>
            <a:endParaRPr lang="en-US" sz="2400" dirty="0"/>
          </a:p>
          <a:p>
            <a:r>
              <a:rPr lang="en-US" sz="2400" dirty="0"/>
              <a:t>For example, suppose both Thread A and Thread B are executing the statement</a:t>
            </a:r>
          </a:p>
          <a:p>
            <a:pPr marL="0" indent="0">
              <a:buNone/>
            </a:pPr>
            <a:r>
              <a:rPr lang="en-US" sz="2400" dirty="0"/>
              <a:t>	</a:t>
            </a:r>
            <a:r>
              <a:rPr lang="en-US" sz="2400" dirty="0">
                <a:solidFill>
                  <a:srgbClr val="0000FF"/>
                </a:solidFill>
                <a:latin typeface="Consolas" pitchFamily="49" charset="0"/>
                <a:cs typeface="Consolas" pitchFamily="49" charset="0"/>
              </a:rPr>
              <a:t>area += 4.0 / (1.0 + x*x);</a:t>
            </a:r>
          </a:p>
          <a:p>
            <a:endParaRPr lang="en-US" sz="2400" dirty="0"/>
          </a:p>
        </p:txBody>
      </p:sp>
      <p:sp>
        <p:nvSpPr>
          <p:cNvPr id="5" name="Rectangle 4"/>
          <p:cNvSpPr/>
          <p:nvPr/>
        </p:nvSpPr>
        <p:spPr>
          <a:xfrm>
            <a:off x="76200" y="6513129"/>
            <a:ext cx="1040670" cy="261610"/>
          </a:xfrm>
          <a:prstGeom prst="rect">
            <a:avLst/>
          </a:prstGeom>
        </p:spPr>
        <p:txBody>
          <a:bodyPr wrap="none">
            <a:spAutoFit/>
          </a:bodyPr>
          <a:lstStyle/>
          <a:p>
            <a:r>
              <a:rPr lang="en-US" sz="1100" dirty="0"/>
              <a:t>Credit: IOMPP</a:t>
            </a:r>
          </a:p>
        </p:txBody>
      </p:sp>
    </p:spTree>
    <p:custDataLst>
      <p:tags r:id="rId1"/>
    </p:custDataLst>
    <p:extLst>
      <p:ext uri="{BB962C8B-B14F-4D97-AF65-F5344CB8AC3E}">
        <p14:creationId xmlns:p14="http://schemas.microsoft.com/office/powerpoint/2010/main" val="40320676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ChangeArrowheads="1"/>
          </p:cNvSpPr>
          <p:nvPr/>
        </p:nvSpPr>
        <p:spPr bwMode="auto">
          <a:xfrm>
            <a:off x="385763" y="1095375"/>
            <a:ext cx="4032250" cy="4892675"/>
          </a:xfrm>
          <a:prstGeom prst="rect">
            <a:avLst/>
          </a:prstGeom>
          <a:solidFill>
            <a:schemeClr val="bg1"/>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5971" name="Rectangle 3"/>
          <p:cNvSpPr>
            <a:spLocks noChangeArrowheads="1"/>
          </p:cNvSpPr>
          <p:nvPr/>
        </p:nvSpPr>
        <p:spPr bwMode="auto">
          <a:xfrm>
            <a:off x="4654550" y="1066800"/>
            <a:ext cx="4032250" cy="4892675"/>
          </a:xfrm>
          <a:prstGeom prst="rect">
            <a:avLst/>
          </a:prstGeom>
          <a:solidFill>
            <a:schemeClr val="bg1"/>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95972" name="Rectangle 4"/>
          <p:cNvSpPr>
            <a:spLocks noGrp="1" noChangeArrowheads="1"/>
          </p:cNvSpPr>
          <p:nvPr>
            <p:ph type="title"/>
          </p:nvPr>
        </p:nvSpPr>
        <p:spPr>
          <a:noFill/>
          <a:ln/>
        </p:spPr>
        <p:txBody>
          <a:bodyPr lIns="0" tIns="0" rIns="0" bIns="0"/>
          <a:lstStyle/>
          <a:p>
            <a:r>
              <a:rPr lang="en-US" dirty="0"/>
              <a:t>Two Possible Scenarios</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64</a:t>
            </a:fld>
            <a:endParaRPr lang="en-US" altLang="en-US"/>
          </a:p>
        </p:txBody>
      </p:sp>
      <p:sp>
        <p:nvSpPr>
          <p:cNvPr id="595973" name="Text Box 5"/>
          <p:cNvSpPr txBox="1">
            <a:spLocks noChangeArrowheads="1"/>
          </p:cNvSpPr>
          <p:nvPr/>
        </p:nvSpPr>
        <p:spPr bwMode="auto">
          <a:xfrm>
            <a:off x="495300" y="1220788"/>
            <a:ext cx="1089025" cy="581025"/>
          </a:xfrm>
          <a:prstGeom prst="rect">
            <a:avLst/>
          </a:prstGeom>
          <a:noFill/>
          <a:ln w="6350"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1600" dirty="0">
                <a:solidFill>
                  <a:srgbClr val="C00000"/>
                </a:solidFill>
                <a:latin typeface="Verdana" pitchFamily="34" charset="0"/>
              </a:rPr>
              <a:t>Value of </a:t>
            </a:r>
          </a:p>
          <a:p>
            <a:pPr algn="ctr" eaLnBrk="0" hangingPunct="0"/>
            <a:r>
              <a:rPr lang="en-US" sz="1600" dirty="0">
                <a:solidFill>
                  <a:srgbClr val="C00000"/>
                </a:solidFill>
                <a:latin typeface="Courier New" pitchFamily="49" charset="0"/>
              </a:rPr>
              <a:t>area</a:t>
            </a:r>
          </a:p>
        </p:txBody>
      </p:sp>
      <p:sp>
        <p:nvSpPr>
          <p:cNvPr id="595974" name="Text Box 6"/>
          <p:cNvSpPr txBox="1">
            <a:spLocks noChangeArrowheads="1"/>
          </p:cNvSpPr>
          <p:nvPr/>
        </p:nvSpPr>
        <p:spPr bwMode="auto">
          <a:xfrm>
            <a:off x="1890713" y="1241425"/>
            <a:ext cx="11064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1600">
                <a:solidFill>
                  <a:srgbClr val="0000FF"/>
                </a:solidFill>
                <a:latin typeface="Verdana" pitchFamily="34" charset="0"/>
              </a:rPr>
              <a:t>Thread A</a:t>
            </a:r>
          </a:p>
        </p:txBody>
      </p:sp>
      <p:sp>
        <p:nvSpPr>
          <p:cNvPr id="595975" name="Text Box 7"/>
          <p:cNvSpPr txBox="1">
            <a:spLocks noChangeArrowheads="1"/>
          </p:cNvSpPr>
          <p:nvPr/>
        </p:nvSpPr>
        <p:spPr bwMode="auto">
          <a:xfrm>
            <a:off x="3105150" y="1241425"/>
            <a:ext cx="11064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1600">
                <a:solidFill>
                  <a:schemeClr val="tx2"/>
                </a:solidFill>
                <a:latin typeface="Verdana" pitchFamily="34" charset="0"/>
              </a:rPr>
              <a:t>Thread B</a:t>
            </a:r>
          </a:p>
        </p:txBody>
      </p:sp>
      <p:sp>
        <p:nvSpPr>
          <p:cNvPr id="595976" name="Text Box 8"/>
          <p:cNvSpPr txBox="1">
            <a:spLocks noChangeArrowheads="1"/>
          </p:cNvSpPr>
          <p:nvPr/>
        </p:nvSpPr>
        <p:spPr bwMode="auto">
          <a:xfrm>
            <a:off x="638175" y="1795463"/>
            <a:ext cx="901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1600" dirty="0">
                <a:latin typeface="Verdana" pitchFamily="34" charset="0"/>
              </a:rPr>
              <a:t>11.667</a:t>
            </a:r>
          </a:p>
        </p:txBody>
      </p:sp>
      <p:sp>
        <p:nvSpPr>
          <p:cNvPr id="595977" name="Line 9"/>
          <p:cNvSpPr>
            <a:spLocks noChangeShapeType="1"/>
          </p:cNvSpPr>
          <p:nvPr/>
        </p:nvSpPr>
        <p:spPr bwMode="auto">
          <a:xfrm>
            <a:off x="1552575" y="1979613"/>
            <a:ext cx="850900" cy="0"/>
          </a:xfrm>
          <a:prstGeom prst="line">
            <a:avLst/>
          </a:prstGeom>
          <a:noFill/>
          <a:ln w="508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5978" name="Line 10"/>
          <p:cNvSpPr>
            <a:spLocks noChangeShapeType="1"/>
          </p:cNvSpPr>
          <p:nvPr/>
        </p:nvSpPr>
        <p:spPr bwMode="auto">
          <a:xfrm>
            <a:off x="2436813" y="1598613"/>
            <a:ext cx="0" cy="685800"/>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5979" name="Text Box 11"/>
          <p:cNvSpPr txBox="1">
            <a:spLocks noChangeArrowheads="1"/>
          </p:cNvSpPr>
          <p:nvPr/>
        </p:nvSpPr>
        <p:spPr bwMode="auto">
          <a:xfrm>
            <a:off x="1973263" y="2400300"/>
            <a:ext cx="939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1600">
                <a:solidFill>
                  <a:srgbClr val="0000FF"/>
                </a:solidFill>
                <a:latin typeface="Verdana" pitchFamily="34" charset="0"/>
              </a:rPr>
              <a:t>+3.765</a:t>
            </a:r>
          </a:p>
        </p:txBody>
      </p:sp>
      <p:sp>
        <p:nvSpPr>
          <p:cNvPr id="595980" name="Line 12"/>
          <p:cNvSpPr>
            <a:spLocks noChangeShapeType="1"/>
          </p:cNvSpPr>
          <p:nvPr/>
        </p:nvSpPr>
        <p:spPr bwMode="auto">
          <a:xfrm flipH="1">
            <a:off x="1584325" y="3198813"/>
            <a:ext cx="852488" cy="0"/>
          </a:xfrm>
          <a:prstGeom prst="line">
            <a:avLst/>
          </a:prstGeom>
          <a:noFill/>
          <a:ln w="508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5981" name="Text Box 13"/>
          <p:cNvSpPr txBox="1">
            <a:spLocks noChangeArrowheads="1"/>
          </p:cNvSpPr>
          <p:nvPr/>
        </p:nvSpPr>
        <p:spPr bwMode="auto">
          <a:xfrm>
            <a:off x="592138" y="3033713"/>
            <a:ext cx="901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1600">
                <a:latin typeface="Verdana" pitchFamily="34" charset="0"/>
              </a:rPr>
              <a:t>15.432</a:t>
            </a:r>
          </a:p>
        </p:txBody>
      </p:sp>
      <p:sp>
        <p:nvSpPr>
          <p:cNvPr id="595982" name="Text Box 14"/>
          <p:cNvSpPr txBox="1">
            <a:spLocks noChangeArrowheads="1"/>
          </p:cNvSpPr>
          <p:nvPr/>
        </p:nvSpPr>
        <p:spPr bwMode="auto">
          <a:xfrm>
            <a:off x="582613" y="3490913"/>
            <a:ext cx="901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1600">
                <a:latin typeface="Verdana" pitchFamily="34" charset="0"/>
              </a:rPr>
              <a:t>15.432</a:t>
            </a:r>
          </a:p>
        </p:txBody>
      </p:sp>
      <p:sp>
        <p:nvSpPr>
          <p:cNvPr id="595983" name="Line 15"/>
          <p:cNvSpPr>
            <a:spLocks noChangeShapeType="1"/>
          </p:cNvSpPr>
          <p:nvPr/>
        </p:nvSpPr>
        <p:spPr bwMode="auto">
          <a:xfrm>
            <a:off x="3648075" y="1598613"/>
            <a:ext cx="0" cy="2286000"/>
          </a:xfrm>
          <a:prstGeom prst="line">
            <a:avLst/>
          </a:prstGeom>
          <a:noFill/>
          <a:ln w="508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5984" name="Text Box 16"/>
          <p:cNvSpPr txBox="1">
            <a:spLocks noChangeArrowheads="1"/>
          </p:cNvSpPr>
          <p:nvPr/>
        </p:nvSpPr>
        <p:spPr bwMode="auto">
          <a:xfrm>
            <a:off x="3113088" y="4037013"/>
            <a:ext cx="10112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1600">
                <a:solidFill>
                  <a:schemeClr val="tx2"/>
                </a:solidFill>
                <a:latin typeface="Verdana" pitchFamily="34" charset="0"/>
              </a:rPr>
              <a:t>+ 3.563</a:t>
            </a:r>
          </a:p>
        </p:txBody>
      </p:sp>
      <p:sp>
        <p:nvSpPr>
          <p:cNvPr id="595985" name="Line 17"/>
          <p:cNvSpPr>
            <a:spLocks noChangeShapeType="1"/>
          </p:cNvSpPr>
          <p:nvPr/>
        </p:nvSpPr>
        <p:spPr bwMode="auto">
          <a:xfrm>
            <a:off x="3648075" y="4494213"/>
            <a:ext cx="0" cy="1143000"/>
          </a:xfrm>
          <a:prstGeom prst="line">
            <a:avLst/>
          </a:prstGeom>
          <a:noFill/>
          <a:ln w="508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5986" name="Text Box 18"/>
          <p:cNvSpPr txBox="1">
            <a:spLocks noChangeArrowheads="1"/>
          </p:cNvSpPr>
          <p:nvPr/>
        </p:nvSpPr>
        <p:spPr bwMode="auto">
          <a:xfrm>
            <a:off x="569740" y="4700588"/>
            <a:ext cx="98777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1600" b="1" dirty="0">
                <a:solidFill>
                  <a:srgbClr val="FF0000"/>
                </a:solidFill>
                <a:latin typeface="Verdana" pitchFamily="34" charset="0"/>
              </a:rPr>
              <a:t>18.995</a:t>
            </a:r>
          </a:p>
        </p:txBody>
      </p:sp>
      <p:sp>
        <p:nvSpPr>
          <p:cNvPr id="595987" name="Text Box 19"/>
          <p:cNvSpPr txBox="1">
            <a:spLocks noChangeArrowheads="1"/>
          </p:cNvSpPr>
          <p:nvPr/>
        </p:nvSpPr>
        <p:spPr bwMode="auto">
          <a:xfrm>
            <a:off x="4992688" y="1212850"/>
            <a:ext cx="10890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1600" dirty="0">
                <a:solidFill>
                  <a:srgbClr val="C00000"/>
                </a:solidFill>
                <a:latin typeface="Verdana" pitchFamily="34" charset="0"/>
              </a:rPr>
              <a:t>Value of </a:t>
            </a:r>
          </a:p>
          <a:p>
            <a:pPr algn="ctr" eaLnBrk="0" hangingPunct="0"/>
            <a:r>
              <a:rPr lang="en-US" sz="1600" dirty="0">
                <a:solidFill>
                  <a:srgbClr val="C00000"/>
                </a:solidFill>
                <a:latin typeface="Courier New" pitchFamily="49" charset="0"/>
              </a:rPr>
              <a:t>area</a:t>
            </a:r>
          </a:p>
        </p:txBody>
      </p:sp>
      <p:sp>
        <p:nvSpPr>
          <p:cNvPr id="595988" name="Text Box 20"/>
          <p:cNvSpPr txBox="1">
            <a:spLocks noChangeArrowheads="1"/>
          </p:cNvSpPr>
          <p:nvPr/>
        </p:nvSpPr>
        <p:spPr bwMode="auto">
          <a:xfrm>
            <a:off x="6223000" y="1233488"/>
            <a:ext cx="11064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1600">
                <a:solidFill>
                  <a:srgbClr val="0000FF"/>
                </a:solidFill>
                <a:latin typeface="Verdana" pitchFamily="34" charset="0"/>
              </a:rPr>
              <a:t>Thread A</a:t>
            </a:r>
          </a:p>
        </p:txBody>
      </p:sp>
      <p:sp>
        <p:nvSpPr>
          <p:cNvPr id="595989" name="Text Box 21"/>
          <p:cNvSpPr txBox="1">
            <a:spLocks noChangeArrowheads="1"/>
          </p:cNvSpPr>
          <p:nvPr/>
        </p:nvSpPr>
        <p:spPr bwMode="auto">
          <a:xfrm>
            <a:off x="7450138" y="1233488"/>
            <a:ext cx="11064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1600">
                <a:solidFill>
                  <a:schemeClr val="tx2"/>
                </a:solidFill>
                <a:latin typeface="Verdana" pitchFamily="34" charset="0"/>
              </a:rPr>
              <a:t>Thread B</a:t>
            </a:r>
          </a:p>
        </p:txBody>
      </p:sp>
      <p:sp>
        <p:nvSpPr>
          <p:cNvPr id="595990" name="Text Box 22"/>
          <p:cNvSpPr txBox="1">
            <a:spLocks noChangeArrowheads="1"/>
          </p:cNvSpPr>
          <p:nvPr/>
        </p:nvSpPr>
        <p:spPr bwMode="auto">
          <a:xfrm>
            <a:off x="5100638" y="1843088"/>
            <a:ext cx="901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1600">
                <a:latin typeface="Verdana" pitchFamily="34" charset="0"/>
              </a:rPr>
              <a:t>11.667</a:t>
            </a:r>
          </a:p>
        </p:txBody>
      </p:sp>
      <p:sp>
        <p:nvSpPr>
          <p:cNvPr id="595991" name="Line 23"/>
          <p:cNvSpPr>
            <a:spLocks noChangeShapeType="1"/>
          </p:cNvSpPr>
          <p:nvPr/>
        </p:nvSpPr>
        <p:spPr bwMode="auto">
          <a:xfrm>
            <a:off x="5951538" y="1971675"/>
            <a:ext cx="803275" cy="0"/>
          </a:xfrm>
          <a:prstGeom prst="line">
            <a:avLst/>
          </a:prstGeom>
          <a:noFill/>
          <a:ln w="508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5992" name="Line 24"/>
          <p:cNvSpPr>
            <a:spLocks noChangeShapeType="1"/>
          </p:cNvSpPr>
          <p:nvPr/>
        </p:nvSpPr>
        <p:spPr bwMode="auto">
          <a:xfrm>
            <a:off x="6765925" y="1590675"/>
            <a:ext cx="0" cy="685800"/>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5993" name="Text Box 25"/>
          <p:cNvSpPr txBox="1">
            <a:spLocks noChangeArrowheads="1"/>
          </p:cNvSpPr>
          <p:nvPr/>
        </p:nvSpPr>
        <p:spPr bwMode="auto">
          <a:xfrm>
            <a:off x="6291263" y="2381250"/>
            <a:ext cx="939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1600">
                <a:solidFill>
                  <a:srgbClr val="0000FF"/>
                </a:solidFill>
                <a:latin typeface="Verdana" pitchFamily="34" charset="0"/>
              </a:rPr>
              <a:t>+3.765</a:t>
            </a:r>
          </a:p>
        </p:txBody>
      </p:sp>
      <p:sp>
        <p:nvSpPr>
          <p:cNvPr id="595994" name="Line 26"/>
          <p:cNvSpPr>
            <a:spLocks noChangeShapeType="1"/>
          </p:cNvSpPr>
          <p:nvPr/>
        </p:nvSpPr>
        <p:spPr bwMode="auto">
          <a:xfrm flipH="1">
            <a:off x="5992813" y="3648075"/>
            <a:ext cx="774700" cy="0"/>
          </a:xfrm>
          <a:prstGeom prst="line">
            <a:avLst/>
          </a:prstGeom>
          <a:noFill/>
          <a:ln w="508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5995" name="Text Box 27"/>
          <p:cNvSpPr txBox="1">
            <a:spLocks noChangeArrowheads="1"/>
          </p:cNvSpPr>
          <p:nvPr/>
        </p:nvSpPr>
        <p:spPr bwMode="auto">
          <a:xfrm>
            <a:off x="5100638" y="2986088"/>
            <a:ext cx="901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1600">
                <a:latin typeface="Verdana" pitchFamily="34" charset="0"/>
              </a:rPr>
              <a:t>11.667</a:t>
            </a:r>
          </a:p>
        </p:txBody>
      </p:sp>
      <p:sp>
        <p:nvSpPr>
          <p:cNvPr id="595996" name="Text Box 28"/>
          <p:cNvSpPr txBox="1">
            <a:spLocks noChangeArrowheads="1"/>
          </p:cNvSpPr>
          <p:nvPr/>
        </p:nvSpPr>
        <p:spPr bwMode="auto">
          <a:xfrm>
            <a:off x="5100638" y="3519488"/>
            <a:ext cx="901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1600">
                <a:latin typeface="Verdana" pitchFamily="34" charset="0"/>
              </a:rPr>
              <a:t>15.432</a:t>
            </a:r>
          </a:p>
        </p:txBody>
      </p:sp>
      <p:sp>
        <p:nvSpPr>
          <p:cNvPr id="595997" name="Line 29"/>
          <p:cNvSpPr>
            <a:spLocks noChangeShapeType="1"/>
          </p:cNvSpPr>
          <p:nvPr/>
        </p:nvSpPr>
        <p:spPr bwMode="auto">
          <a:xfrm>
            <a:off x="7991475" y="1590675"/>
            <a:ext cx="0" cy="2286000"/>
          </a:xfrm>
          <a:prstGeom prst="line">
            <a:avLst/>
          </a:prstGeom>
          <a:noFill/>
          <a:ln w="508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5998" name="Text Box 30"/>
          <p:cNvSpPr txBox="1">
            <a:spLocks noChangeArrowheads="1"/>
          </p:cNvSpPr>
          <p:nvPr/>
        </p:nvSpPr>
        <p:spPr bwMode="auto">
          <a:xfrm>
            <a:off x="7461250" y="4129088"/>
            <a:ext cx="10112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1600">
                <a:solidFill>
                  <a:schemeClr val="tx2"/>
                </a:solidFill>
                <a:latin typeface="Verdana" pitchFamily="34" charset="0"/>
              </a:rPr>
              <a:t>+ 3.563</a:t>
            </a:r>
          </a:p>
        </p:txBody>
      </p:sp>
      <p:sp>
        <p:nvSpPr>
          <p:cNvPr id="595999" name="Line 31"/>
          <p:cNvSpPr>
            <a:spLocks noChangeShapeType="1"/>
          </p:cNvSpPr>
          <p:nvPr/>
        </p:nvSpPr>
        <p:spPr bwMode="auto">
          <a:xfrm>
            <a:off x="7991475" y="4486275"/>
            <a:ext cx="0" cy="1143000"/>
          </a:xfrm>
          <a:prstGeom prst="line">
            <a:avLst/>
          </a:prstGeom>
          <a:noFill/>
          <a:ln w="508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6000" name="Text Box 32"/>
          <p:cNvSpPr txBox="1">
            <a:spLocks noChangeArrowheads="1"/>
          </p:cNvSpPr>
          <p:nvPr/>
        </p:nvSpPr>
        <p:spPr bwMode="auto">
          <a:xfrm>
            <a:off x="4895678" y="4724400"/>
            <a:ext cx="98777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1600" b="1" dirty="0">
                <a:solidFill>
                  <a:srgbClr val="FF0000"/>
                </a:solidFill>
                <a:latin typeface="Verdana" pitchFamily="34" charset="0"/>
              </a:rPr>
              <a:t>15.230</a:t>
            </a:r>
          </a:p>
        </p:txBody>
      </p:sp>
      <p:sp>
        <p:nvSpPr>
          <p:cNvPr id="596001" name="Line 33"/>
          <p:cNvSpPr>
            <a:spLocks noChangeShapeType="1"/>
          </p:cNvSpPr>
          <p:nvPr/>
        </p:nvSpPr>
        <p:spPr bwMode="auto">
          <a:xfrm>
            <a:off x="2436813" y="2894013"/>
            <a:ext cx="0" cy="2743200"/>
          </a:xfrm>
          <a:prstGeom prst="line">
            <a:avLst/>
          </a:prstGeom>
          <a:noFill/>
          <a:ln w="571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6002" name="Line 34"/>
          <p:cNvSpPr>
            <a:spLocks noChangeShapeType="1"/>
          </p:cNvSpPr>
          <p:nvPr/>
        </p:nvSpPr>
        <p:spPr bwMode="auto">
          <a:xfrm>
            <a:off x="6765925" y="2713038"/>
            <a:ext cx="0" cy="2916237"/>
          </a:xfrm>
          <a:prstGeom prst="line">
            <a:avLst/>
          </a:prstGeom>
          <a:noFill/>
          <a:ln w="508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6003" name="Rectangle 35"/>
          <p:cNvSpPr>
            <a:spLocks noChangeArrowheads="1"/>
          </p:cNvSpPr>
          <p:nvPr/>
        </p:nvSpPr>
        <p:spPr bwMode="auto">
          <a:xfrm>
            <a:off x="1828800" y="5715000"/>
            <a:ext cx="5514975" cy="6794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0000FF"/>
                </a:solidFill>
              </a:rPr>
              <a:t>Order of thread execution causes </a:t>
            </a:r>
          </a:p>
          <a:p>
            <a:pPr algn="ctr"/>
            <a:r>
              <a:rPr lang="en-US">
                <a:solidFill>
                  <a:srgbClr val="0000FF"/>
                </a:solidFill>
              </a:rPr>
              <a:t>non determinant behavior in a data race</a:t>
            </a:r>
          </a:p>
        </p:txBody>
      </p:sp>
      <p:sp>
        <p:nvSpPr>
          <p:cNvPr id="596004" name="Line 36"/>
          <p:cNvSpPr>
            <a:spLocks noChangeShapeType="1"/>
          </p:cNvSpPr>
          <p:nvPr/>
        </p:nvSpPr>
        <p:spPr bwMode="auto">
          <a:xfrm flipH="1">
            <a:off x="1611313" y="4884738"/>
            <a:ext cx="679450" cy="0"/>
          </a:xfrm>
          <a:prstGeom prst="line">
            <a:avLst/>
          </a:prstGeom>
          <a:noFill/>
          <a:ln w="508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6005" name="Line 37"/>
          <p:cNvSpPr>
            <a:spLocks noChangeShapeType="1"/>
          </p:cNvSpPr>
          <p:nvPr/>
        </p:nvSpPr>
        <p:spPr bwMode="auto">
          <a:xfrm flipH="1">
            <a:off x="2589213" y="4878388"/>
            <a:ext cx="1041400" cy="0"/>
          </a:xfrm>
          <a:prstGeom prst="line">
            <a:avLst/>
          </a:prstGeom>
          <a:noFill/>
          <a:ln w="508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96006" name="Group 38"/>
          <p:cNvGrpSpPr>
            <a:grpSpLocks/>
          </p:cNvGrpSpPr>
          <p:nvPr/>
        </p:nvGrpSpPr>
        <p:grpSpPr bwMode="auto">
          <a:xfrm>
            <a:off x="2205038" y="4748213"/>
            <a:ext cx="442912" cy="339725"/>
            <a:chOff x="925" y="2853"/>
            <a:chExt cx="279" cy="214"/>
          </a:xfrm>
        </p:grpSpPr>
        <p:grpSp>
          <p:nvGrpSpPr>
            <p:cNvPr id="596007" name="Group 39"/>
            <p:cNvGrpSpPr>
              <a:grpSpLocks/>
            </p:cNvGrpSpPr>
            <p:nvPr/>
          </p:nvGrpSpPr>
          <p:grpSpPr bwMode="auto">
            <a:xfrm>
              <a:off x="979" y="2853"/>
              <a:ext cx="188" cy="172"/>
              <a:chOff x="1452" y="2510"/>
              <a:chExt cx="188" cy="172"/>
            </a:xfrm>
          </p:grpSpPr>
          <p:sp>
            <p:nvSpPr>
              <p:cNvPr id="596008" name="Oval 40"/>
              <p:cNvSpPr>
                <a:spLocks noChangeArrowheads="1"/>
              </p:cNvSpPr>
              <p:nvPr/>
            </p:nvSpPr>
            <p:spPr bwMode="auto">
              <a:xfrm>
                <a:off x="1452" y="2510"/>
                <a:ext cx="188" cy="172"/>
              </a:xfrm>
              <a:prstGeom prst="ellipse">
                <a:avLst/>
              </a:prstGeom>
              <a:solidFill>
                <a:schemeClr val="bg1"/>
              </a:solidFill>
              <a:ln w="5715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6009" name="Line 41"/>
              <p:cNvSpPr>
                <a:spLocks noChangeShapeType="1"/>
              </p:cNvSpPr>
              <p:nvPr/>
            </p:nvSpPr>
            <p:spPr bwMode="auto">
              <a:xfrm>
                <a:off x="1548" y="2526"/>
                <a:ext cx="0" cy="132"/>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grpSp>
          <p:nvGrpSpPr>
            <p:cNvPr id="596010" name="Group 42"/>
            <p:cNvGrpSpPr>
              <a:grpSpLocks/>
            </p:cNvGrpSpPr>
            <p:nvPr/>
          </p:nvGrpSpPr>
          <p:grpSpPr bwMode="auto">
            <a:xfrm>
              <a:off x="925" y="2956"/>
              <a:ext cx="279" cy="111"/>
              <a:chOff x="1398" y="2697"/>
              <a:chExt cx="279" cy="111"/>
            </a:xfrm>
          </p:grpSpPr>
          <p:sp>
            <p:nvSpPr>
              <p:cNvPr id="596011" name="Rectangle 43"/>
              <p:cNvSpPr>
                <a:spLocks noChangeArrowheads="1"/>
              </p:cNvSpPr>
              <p:nvPr/>
            </p:nvSpPr>
            <p:spPr bwMode="auto">
              <a:xfrm>
                <a:off x="1398" y="2697"/>
                <a:ext cx="279" cy="108"/>
              </a:xfrm>
              <a:prstGeom prst="rect">
                <a:avLst/>
              </a:prstGeom>
              <a:solidFill>
                <a:schemeClr val="bg1"/>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6012" name="Line 44"/>
              <p:cNvSpPr>
                <a:spLocks noChangeShapeType="1"/>
              </p:cNvSpPr>
              <p:nvPr/>
            </p:nvSpPr>
            <p:spPr bwMode="auto">
              <a:xfrm>
                <a:off x="1548" y="2700"/>
                <a:ext cx="0" cy="108"/>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sp>
          <p:nvSpPr>
            <p:cNvPr id="596013" name="Line 45"/>
            <p:cNvSpPr>
              <a:spLocks noChangeShapeType="1"/>
            </p:cNvSpPr>
            <p:nvPr/>
          </p:nvSpPr>
          <p:spPr bwMode="auto">
            <a:xfrm>
              <a:off x="1074" y="2874"/>
              <a:ext cx="0" cy="18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sp>
        <p:nvSpPr>
          <p:cNvPr id="596014" name="Line 46"/>
          <p:cNvSpPr>
            <a:spLocks noChangeShapeType="1"/>
          </p:cNvSpPr>
          <p:nvPr/>
        </p:nvSpPr>
        <p:spPr bwMode="auto">
          <a:xfrm>
            <a:off x="2578100" y="3652838"/>
            <a:ext cx="1042988" cy="0"/>
          </a:xfrm>
          <a:prstGeom prst="line">
            <a:avLst/>
          </a:prstGeom>
          <a:noFill/>
          <a:ln w="508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6015" name="Line 47"/>
          <p:cNvSpPr>
            <a:spLocks noChangeShapeType="1"/>
          </p:cNvSpPr>
          <p:nvPr/>
        </p:nvSpPr>
        <p:spPr bwMode="auto">
          <a:xfrm flipH="1">
            <a:off x="1674813" y="3656013"/>
            <a:ext cx="612775" cy="0"/>
          </a:xfrm>
          <a:prstGeom prst="line">
            <a:avLst/>
          </a:prstGeom>
          <a:noFill/>
          <a:ln w="508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96016" name="Group 48"/>
          <p:cNvGrpSpPr>
            <a:grpSpLocks/>
          </p:cNvGrpSpPr>
          <p:nvPr/>
        </p:nvGrpSpPr>
        <p:grpSpPr bwMode="auto">
          <a:xfrm>
            <a:off x="2197100" y="3521075"/>
            <a:ext cx="442913" cy="339725"/>
            <a:chOff x="925" y="2853"/>
            <a:chExt cx="279" cy="214"/>
          </a:xfrm>
        </p:grpSpPr>
        <p:grpSp>
          <p:nvGrpSpPr>
            <p:cNvPr id="596017" name="Group 49"/>
            <p:cNvGrpSpPr>
              <a:grpSpLocks/>
            </p:cNvGrpSpPr>
            <p:nvPr/>
          </p:nvGrpSpPr>
          <p:grpSpPr bwMode="auto">
            <a:xfrm>
              <a:off x="979" y="2853"/>
              <a:ext cx="188" cy="172"/>
              <a:chOff x="1452" y="2510"/>
              <a:chExt cx="188" cy="172"/>
            </a:xfrm>
          </p:grpSpPr>
          <p:sp>
            <p:nvSpPr>
              <p:cNvPr id="596018" name="Oval 50"/>
              <p:cNvSpPr>
                <a:spLocks noChangeArrowheads="1"/>
              </p:cNvSpPr>
              <p:nvPr/>
            </p:nvSpPr>
            <p:spPr bwMode="auto">
              <a:xfrm>
                <a:off x="1452" y="2510"/>
                <a:ext cx="188" cy="172"/>
              </a:xfrm>
              <a:prstGeom prst="ellipse">
                <a:avLst/>
              </a:prstGeom>
              <a:solidFill>
                <a:schemeClr val="bg1"/>
              </a:solidFill>
              <a:ln w="5715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6019" name="Line 51"/>
              <p:cNvSpPr>
                <a:spLocks noChangeShapeType="1"/>
              </p:cNvSpPr>
              <p:nvPr/>
            </p:nvSpPr>
            <p:spPr bwMode="auto">
              <a:xfrm>
                <a:off x="1548" y="2526"/>
                <a:ext cx="0" cy="132"/>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grpSp>
          <p:nvGrpSpPr>
            <p:cNvPr id="596020" name="Group 52"/>
            <p:cNvGrpSpPr>
              <a:grpSpLocks/>
            </p:cNvGrpSpPr>
            <p:nvPr/>
          </p:nvGrpSpPr>
          <p:grpSpPr bwMode="auto">
            <a:xfrm>
              <a:off x="925" y="2956"/>
              <a:ext cx="279" cy="111"/>
              <a:chOff x="1398" y="2697"/>
              <a:chExt cx="279" cy="111"/>
            </a:xfrm>
          </p:grpSpPr>
          <p:sp>
            <p:nvSpPr>
              <p:cNvPr id="596021" name="Rectangle 53"/>
              <p:cNvSpPr>
                <a:spLocks noChangeArrowheads="1"/>
              </p:cNvSpPr>
              <p:nvPr/>
            </p:nvSpPr>
            <p:spPr bwMode="auto">
              <a:xfrm>
                <a:off x="1398" y="2697"/>
                <a:ext cx="279" cy="108"/>
              </a:xfrm>
              <a:prstGeom prst="rect">
                <a:avLst/>
              </a:prstGeom>
              <a:solidFill>
                <a:schemeClr val="bg1"/>
              </a:solidFill>
              <a:ln>
                <a:noFill/>
              </a:ln>
              <a:effectLst/>
              <a:extLs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6022" name="Line 54"/>
              <p:cNvSpPr>
                <a:spLocks noChangeShapeType="1"/>
              </p:cNvSpPr>
              <p:nvPr/>
            </p:nvSpPr>
            <p:spPr bwMode="auto">
              <a:xfrm>
                <a:off x="1548" y="2700"/>
                <a:ext cx="0" cy="108"/>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sp>
          <p:nvSpPr>
            <p:cNvPr id="596023" name="Line 55"/>
            <p:cNvSpPr>
              <a:spLocks noChangeShapeType="1"/>
            </p:cNvSpPr>
            <p:nvPr/>
          </p:nvSpPr>
          <p:spPr bwMode="auto">
            <a:xfrm>
              <a:off x="1074" y="2874"/>
              <a:ext cx="0" cy="18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sp>
        <p:nvSpPr>
          <p:cNvPr id="596024" name="Line 56"/>
          <p:cNvSpPr>
            <a:spLocks noChangeShapeType="1"/>
          </p:cNvSpPr>
          <p:nvPr/>
        </p:nvSpPr>
        <p:spPr bwMode="auto">
          <a:xfrm flipH="1">
            <a:off x="5945188" y="4929188"/>
            <a:ext cx="679450" cy="0"/>
          </a:xfrm>
          <a:prstGeom prst="line">
            <a:avLst/>
          </a:prstGeom>
          <a:noFill/>
          <a:ln w="508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6025" name="Line 57"/>
          <p:cNvSpPr>
            <a:spLocks noChangeShapeType="1"/>
          </p:cNvSpPr>
          <p:nvPr/>
        </p:nvSpPr>
        <p:spPr bwMode="auto">
          <a:xfrm flipH="1">
            <a:off x="6942138" y="4922838"/>
            <a:ext cx="1041400" cy="0"/>
          </a:xfrm>
          <a:prstGeom prst="line">
            <a:avLst/>
          </a:prstGeom>
          <a:noFill/>
          <a:ln w="508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96026" name="Group 58"/>
          <p:cNvGrpSpPr>
            <a:grpSpLocks/>
          </p:cNvGrpSpPr>
          <p:nvPr/>
        </p:nvGrpSpPr>
        <p:grpSpPr bwMode="auto">
          <a:xfrm>
            <a:off x="6530975" y="4787900"/>
            <a:ext cx="442913" cy="339725"/>
            <a:chOff x="925" y="2853"/>
            <a:chExt cx="279" cy="214"/>
          </a:xfrm>
        </p:grpSpPr>
        <p:grpSp>
          <p:nvGrpSpPr>
            <p:cNvPr id="596027" name="Group 59"/>
            <p:cNvGrpSpPr>
              <a:grpSpLocks/>
            </p:cNvGrpSpPr>
            <p:nvPr/>
          </p:nvGrpSpPr>
          <p:grpSpPr bwMode="auto">
            <a:xfrm>
              <a:off x="979" y="2853"/>
              <a:ext cx="188" cy="172"/>
              <a:chOff x="1452" y="2510"/>
              <a:chExt cx="188" cy="172"/>
            </a:xfrm>
          </p:grpSpPr>
          <p:sp>
            <p:nvSpPr>
              <p:cNvPr id="596028" name="Oval 60"/>
              <p:cNvSpPr>
                <a:spLocks noChangeArrowheads="1"/>
              </p:cNvSpPr>
              <p:nvPr/>
            </p:nvSpPr>
            <p:spPr bwMode="auto">
              <a:xfrm>
                <a:off x="1452" y="2510"/>
                <a:ext cx="188" cy="172"/>
              </a:xfrm>
              <a:prstGeom prst="ellipse">
                <a:avLst/>
              </a:prstGeom>
              <a:solidFill>
                <a:schemeClr val="bg1"/>
              </a:solidFill>
              <a:ln w="5715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6029" name="Line 61"/>
              <p:cNvSpPr>
                <a:spLocks noChangeShapeType="1"/>
              </p:cNvSpPr>
              <p:nvPr/>
            </p:nvSpPr>
            <p:spPr bwMode="auto">
              <a:xfrm>
                <a:off x="1548" y="2526"/>
                <a:ext cx="0" cy="132"/>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grpSp>
          <p:nvGrpSpPr>
            <p:cNvPr id="596030" name="Group 62"/>
            <p:cNvGrpSpPr>
              <a:grpSpLocks/>
            </p:cNvGrpSpPr>
            <p:nvPr/>
          </p:nvGrpSpPr>
          <p:grpSpPr bwMode="auto">
            <a:xfrm>
              <a:off x="925" y="2956"/>
              <a:ext cx="279" cy="111"/>
              <a:chOff x="1398" y="2697"/>
              <a:chExt cx="279" cy="111"/>
            </a:xfrm>
          </p:grpSpPr>
          <p:sp>
            <p:nvSpPr>
              <p:cNvPr id="596031" name="Rectangle 63"/>
              <p:cNvSpPr>
                <a:spLocks noChangeArrowheads="1"/>
              </p:cNvSpPr>
              <p:nvPr/>
            </p:nvSpPr>
            <p:spPr bwMode="auto">
              <a:xfrm>
                <a:off x="1398" y="2697"/>
                <a:ext cx="279" cy="108"/>
              </a:xfrm>
              <a:prstGeom prst="rect">
                <a:avLst/>
              </a:prstGeom>
              <a:solidFill>
                <a:schemeClr val="bg1"/>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6032" name="Line 64"/>
              <p:cNvSpPr>
                <a:spLocks noChangeShapeType="1"/>
              </p:cNvSpPr>
              <p:nvPr/>
            </p:nvSpPr>
            <p:spPr bwMode="auto">
              <a:xfrm>
                <a:off x="1548" y="2700"/>
                <a:ext cx="0" cy="108"/>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sp>
          <p:nvSpPr>
            <p:cNvPr id="596033" name="Line 65"/>
            <p:cNvSpPr>
              <a:spLocks noChangeShapeType="1"/>
            </p:cNvSpPr>
            <p:nvPr/>
          </p:nvSpPr>
          <p:spPr bwMode="auto">
            <a:xfrm>
              <a:off x="1074" y="2874"/>
              <a:ext cx="0" cy="18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sp>
        <p:nvSpPr>
          <p:cNvPr id="596034" name="Line 66"/>
          <p:cNvSpPr>
            <a:spLocks noChangeShapeType="1"/>
          </p:cNvSpPr>
          <p:nvPr/>
        </p:nvSpPr>
        <p:spPr bwMode="auto">
          <a:xfrm>
            <a:off x="6927850" y="3113088"/>
            <a:ext cx="1042988" cy="0"/>
          </a:xfrm>
          <a:prstGeom prst="line">
            <a:avLst/>
          </a:prstGeom>
          <a:noFill/>
          <a:ln w="508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6035" name="Line 67"/>
          <p:cNvSpPr>
            <a:spLocks noChangeShapeType="1"/>
          </p:cNvSpPr>
          <p:nvPr/>
        </p:nvSpPr>
        <p:spPr bwMode="auto">
          <a:xfrm flipH="1">
            <a:off x="6024563" y="3116263"/>
            <a:ext cx="612775" cy="0"/>
          </a:xfrm>
          <a:prstGeom prst="line">
            <a:avLst/>
          </a:prstGeom>
          <a:noFill/>
          <a:ln w="508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96036" name="Group 68"/>
          <p:cNvGrpSpPr>
            <a:grpSpLocks/>
          </p:cNvGrpSpPr>
          <p:nvPr/>
        </p:nvGrpSpPr>
        <p:grpSpPr bwMode="auto">
          <a:xfrm>
            <a:off x="6532563" y="2979738"/>
            <a:ext cx="442912" cy="339725"/>
            <a:chOff x="925" y="2853"/>
            <a:chExt cx="279" cy="214"/>
          </a:xfrm>
        </p:grpSpPr>
        <p:grpSp>
          <p:nvGrpSpPr>
            <p:cNvPr id="596037" name="Group 69"/>
            <p:cNvGrpSpPr>
              <a:grpSpLocks/>
            </p:cNvGrpSpPr>
            <p:nvPr/>
          </p:nvGrpSpPr>
          <p:grpSpPr bwMode="auto">
            <a:xfrm>
              <a:off x="979" y="2853"/>
              <a:ext cx="188" cy="172"/>
              <a:chOff x="1452" y="2510"/>
              <a:chExt cx="188" cy="172"/>
            </a:xfrm>
          </p:grpSpPr>
          <p:sp>
            <p:nvSpPr>
              <p:cNvPr id="596038" name="Oval 70"/>
              <p:cNvSpPr>
                <a:spLocks noChangeArrowheads="1"/>
              </p:cNvSpPr>
              <p:nvPr/>
            </p:nvSpPr>
            <p:spPr bwMode="auto">
              <a:xfrm>
                <a:off x="1452" y="2510"/>
                <a:ext cx="188" cy="172"/>
              </a:xfrm>
              <a:prstGeom prst="ellipse">
                <a:avLst/>
              </a:prstGeom>
              <a:solidFill>
                <a:schemeClr val="bg1"/>
              </a:solidFill>
              <a:ln w="5715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6039" name="Line 71"/>
              <p:cNvSpPr>
                <a:spLocks noChangeShapeType="1"/>
              </p:cNvSpPr>
              <p:nvPr/>
            </p:nvSpPr>
            <p:spPr bwMode="auto">
              <a:xfrm>
                <a:off x="1548" y="2526"/>
                <a:ext cx="0" cy="132"/>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grpSp>
          <p:nvGrpSpPr>
            <p:cNvPr id="596040" name="Group 72"/>
            <p:cNvGrpSpPr>
              <a:grpSpLocks/>
            </p:cNvGrpSpPr>
            <p:nvPr/>
          </p:nvGrpSpPr>
          <p:grpSpPr bwMode="auto">
            <a:xfrm>
              <a:off x="925" y="2956"/>
              <a:ext cx="279" cy="111"/>
              <a:chOff x="1398" y="2697"/>
              <a:chExt cx="279" cy="111"/>
            </a:xfrm>
          </p:grpSpPr>
          <p:sp>
            <p:nvSpPr>
              <p:cNvPr id="596041" name="Rectangle 73"/>
              <p:cNvSpPr>
                <a:spLocks noChangeArrowheads="1"/>
              </p:cNvSpPr>
              <p:nvPr/>
            </p:nvSpPr>
            <p:spPr bwMode="auto">
              <a:xfrm>
                <a:off x="1398" y="2697"/>
                <a:ext cx="279" cy="108"/>
              </a:xfrm>
              <a:prstGeom prst="rect">
                <a:avLst/>
              </a:prstGeom>
              <a:solidFill>
                <a:schemeClr val="bg1"/>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6042" name="Line 74"/>
              <p:cNvSpPr>
                <a:spLocks noChangeShapeType="1"/>
              </p:cNvSpPr>
              <p:nvPr/>
            </p:nvSpPr>
            <p:spPr bwMode="auto">
              <a:xfrm>
                <a:off x="1548" y="2700"/>
                <a:ext cx="0" cy="108"/>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sp>
          <p:nvSpPr>
            <p:cNvPr id="596043" name="Line 75"/>
            <p:cNvSpPr>
              <a:spLocks noChangeShapeType="1"/>
            </p:cNvSpPr>
            <p:nvPr/>
          </p:nvSpPr>
          <p:spPr bwMode="auto">
            <a:xfrm>
              <a:off x="1074" y="2874"/>
              <a:ext cx="0" cy="18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sp>
        <p:nvSpPr>
          <p:cNvPr id="77" name="Rectangle 76"/>
          <p:cNvSpPr/>
          <p:nvPr/>
        </p:nvSpPr>
        <p:spPr>
          <a:xfrm>
            <a:off x="76200" y="6513129"/>
            <a:ext cx="1040670" cy="261610"/>
          </a:xfrm>
          <a:prstGeom prst="rect">
            <a:avLst/>
          </a:prstGeom>
        </p:spPr>
        <p:txBody>
          <a:bodyPr wrap="none">
            <a:spAutoFit/>
          </a:bodyPr>
          <a:lstStyle/>
          <a:p>
            <a:r>
              <a:rPr lang="en-US" sz="1100" dirty="0"/>
              <a:t>Credit: IOMPP</a:t>
            </a:r>
          </a:p>
        </p:txBody>
      </p:sp>
      <p:sp>
        <p:nvSpPr>
          <p:cNvPr id="2" name="Rectangle 1"/>
          <p:cNvSpPr/>
          <p:nvPr/>
        </p:nvSpPr>
        <p:spPr>
          <a:xfrm>
            <a:off x="495300" y="1212849"/>
            <a:ext cx="1116013" cy="38528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4954587" y="1216819"/>
            <a:ext cx="1116013" cy="38528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29102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2"/>
          <p:cNvSpPr>
            <a:spLocks noGrp="1" noChangeArrowheads="1"/>
          </p:cNvSpPr>
          <p:nvPr>
            <p:ph type="title"/>
          </p:nvPr>
        </p:nvSpPr>
        <p:spPr/>
        <p:txBody>
          <a:bodyPr>
            <a:normAutofit/>
          </a:bodyPr>
          <a:lstStyle/>
          <a:p>
            <a:r>
              <a:rPr lang="en-US"/>
              <a:t>Protect Shared Data</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65</a:t>
            </a:fld>
            <a:endParaRPr lang="en-US" altLang="en-US"/>
          </a:p>
        </p:txBody>
      </p:sp>
      <p:sp>
        <p:nvSpPr>
          <p:cNvPr id="598019" name="Rectangle 3"/>
          <p:cNvSpPr>
            <a:spLocks noGrp="1" noChangeArrowheads="1"/>
          </p:cNvSpPr>
          <p:nvPr>
            <p:ph type="body" idx="4294967295"/>
          </p:nvPr>
        </p:nvSpPr>
        <p:spPr>
          <a:xfrm>
            <a:off x="0" y="1371600"/>
            <a:ext cx="8229600" cy="639762"/>
          </a:xfrm>
          <a:prstGeom prst="rect">
            <a:avLst/>
          </a:prstGeom>
        </p:spPr>
        <p:txBody>
          <a:bodyPr>
            <a:normAutofit fontScale="92500"/>
          </a:bodyPr>
          <a:lstStyle/>
          <a:p>
            <a:r>
              <a:rPr lang="en-US" sz="2800" dirty="0"/>
              <a:t>Must protect access to shared, modifiable data </a:t>
            </a:r>
          </a:p>
        </p:txBody>
      </p:sp>
      <p:sp>
        <p:nvSpPr>
          <p:cNvPr id="2" name="Rectangle 1"/>
          <p:cNvSpPr/>
          <p:nvPr/>
        </p:nvSpPr>
        <p:spPr>
          <a:xfrm>
            <a:off x="2057400" y="2392362"/>
            <a:ext cx="5486400" cy="2862322"/>
          </a:xfrm>
          <a:prstGeom prst="rect">
            <a:avLst/>
          </a:prstGeom>
          <a:solidFill>
            <a:schemeClr val="bg1">
              <a:lumMod val="95000"/>
            </a:schemeClr>
          </a:solidFill>
          <a:ln>
            <a:solidFill>
              <a:schemeClr val="tx1"/>
            </a:solidFill>
          </a:ln>
        </p:spPr>
        <p:txBody>
          <a:bodyPr wrap="square">
            <a:spAutoFit/>
          </a:bodyPr>
          <a:lstStyle/>
          <a:p>
            <a:r>
              <a:rPr lang="en-US" dirty="0">
                <a:solidFill>
                  <a:srgbClr val="0000FF"/>
                </a:solidFill>
                <a:latin typeface="Consolas" pitchFamily="49" charset="0"/>
                <a:cs typeface="Consolas" pitchFamily="49" charset="0"/>
              </a:rPr>
              <a:t>float</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dot_prod</a:t>
            </a:r>
            <a:r>
              <a:rPr lang="en-US" dirty="0">
                <a:solidFill>
                  <a:prstClr val="black"/>
                </a:solidFill>
                <a:latin typeface="Consolas" pitchFamily="49" charset="0"/>
                <a:cs typeface="Consolas" pitchFamily="49" charset="0"/>
              </a:rPr>
              <a:t>(</a:t>
            </a:r>
            <a:r>
              <a:rPr lang="en-US" dirty="0">
                <a:solidFill>
                  <a:srgbClr val="0000FF"/>
                </a:solidFill>
                <a:latin typeface="Consolas" pitchFamily="49" charset="0"/>
                <a:cs typeface="Consolas" pitchFamily="49" charset="0"/>
              </a:rPr>
              <a:t>float</a:t>
            </a:r>
            <a:r>
              <a:rPr lang="en-US" dirty="0">
                <a:solidFill>
                  <a:prstClr val="black"/>
                </a:solidFill>
                <a:latin typeface="Consolas" pitchFamily="49" charset="0"/>
                <a:cs typeface="Consolas" pitchFamily="49" charset="0"/>
              </a:rPr>
              <a:t>* a, </a:t>
            </a:r>
            <a:r>
              <a:rPr lang="en-US" dirty="0">
                <a:solidFill>
                  <a:srgbClr val="0000FF"/>
                </a:solidFill>
                <a:latin typeface="Consolas" pitchFamily="49" charset="0"/>
                <a:cs typeface="Consolas" pitchFamily="49" charset="0"/>
              </a:rPr>
              <a:t>float</a:t>
            </a:r>
            <a:r>
              <a:rPr lang="en-US" dirty="0">
                <a:solidFill>
                  <a:prstClr val="black"/>
                </a:solidFill>
                <a:latin typeface="Consolas" pitchFamily="49" charset="0"/>
                <a:cs typeface="Consolas" pitchFamily="49" charset="0"/>
              </a:rPr>
              <a:t>* b, </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N) </a:t>
            </a:r>
          </a:p>
          <a:p>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float</a:t>
            </a:r>
            <a:r>
              <a:rPr lang="en-US" dirty="0">
                <a:solidFill>
                  <a:prstClr val="black"/>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sum = 0.0</a:t>
            </a:r>
            <a:r>
              <a:rPr lang="en-US" dirty="0">
                <a:solidFill>
                  <a:prstClr val="black"/>
                </a:solidFill>
                <a:latin typeface="Consolas" pitchFamily="49" charset="0"/>
                <a:cs typeface="Consolas" pitchFamily="49" charset="0"/>
              </a:rPr>
              <a:t>;</a:t>
            </a: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parallel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shared(sum)</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i=0; i&lt;N; i++) {</a:t>
            </a: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srgbClr val="C00000"/>
                </a:solidFill>
                <a:latin typeface="Consolas" pitchFamily="49" charset="0"/>
                <a:cs typeface="Consolas" pitchFamily="49" charset="0"/>
              </a:rPr>
              <a:t>omp</a:t>
            </a:r>
            <a:r>
              <a:rPr lang="en-US" dirty="0">
                <a:solidFill>
                  <a:srgbClr val="C00000"/>
                </a:solidFill>
                <a:latin typeface="Consolas" pitchFamily="49" charset="0"/>
                <a:cs typeface="Consolas" pitchFamily="49" charset="0"/>
              </a:rPr>
              <a:t> critical</a:t>
            </a:r>
          </a:p>
          <a:p>
            <a:r>
              <a:rPr lang="en-US" dirty="0">
                <a:solidFill>
                  <a:prstClr val="black"/>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sum += </a:t>
            </a:r>
            <a:r>
              <a:rPr lang="en-US" dirty="0">
                <a:solidFill>
                  <a:prstClr val="black"/>
                </a:solidFill>
                <a:latin typeface="Consolas" pitchFamily="49" charset="0"/>
                <a:cs typeface="Consolas" pitchFamily="49" charset="0"/>
              </a:rPr>
              <a:t>a[i] * b[i];</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return</a:t>
            </a:r>
            <a:r>
              <a:rPr lang="en-US" dirty="0">
                <a:solidFill>
                  <a:prstClr val="black"/>
                </a:solidFill>
                <a:latin typeface="Consolas" pitchFamily="49" charset="0"/>
                <a:cs typeface="Consolas" pitchFamily="49" charset="0"/>
              </a:rPr>
              <a:t> sum;</a:t>
            </a:r>
          </a:p>
          <a:p>
            <a:r>
              <a:rPr lang="en-US" dirty="0">
                <a:solidFill>
                  <a:prstClr val="black"/>
                </a:solidFill>
                <a:latin typeface="Consolas" pitchFamily="49" charset="0"/>
                <a:cs typeface="Consolas" pitchFamily="49" charset="0"/>
              </a:rPr>
              <a:t>}</a:t>
            </a:r>
          </a:p>
        </p:txBody>
      </p:sp>
      <p:sp>
        <p:nvSpPr>
          <p:cNvPr id="7" name="Rectangle 6"/>
          <p:cNvSpPr/>
          <p:nvPr/>
        </p:nvSpPr>
        <p:spPr>
          <a:xfrm>
            <a:off x="76200" y="6513129"/>
            <a:ext cx="1040670" cy="261610"/>
          </a:xfrm>
          <a:prstGeom prst="rect">
            <a:avLst/>
          </a:prstGeom>
        </p:spPr>
        <p:txBody>
          <a:bodyPr wrap="none">
            <a:spAutoFit/>
          </a:bodyPr>
          <a:lstStyle/>
          <a:p>
            <a:r>
              <a:rPr lang="en-US" sz="1100" dirty="0"/>
              <a:t>Credit: IOMPP</a:t>
            </a:r>
          </a:p>
        </p:txBody>
      </p:sp>
    </p:spTree>
    <p:custDataLst>
      <p:tags r:id="rId1"/>
    </p:custDataLst>
    <p:extLst>
      <p:ext uri="{BB962C8B-B14F-4D97-AF65-F5344CB8AC3E}">
        <p14:creationId xmlns:p14="http://schemas.microsoft.com/office/powerpoint/2010/main" val="42703987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0" y="2034758"/>
            <a:ext cx="4495800" cy="3139321"/>
          </a:xfrm>
          <a:prstGeom prst="rect">
            <a:avLst/>
          </a:prstGeom>
          <a:solidFill>
            <a:schemeClr val="bg1">
              <a:lumMod val="95000"/>
            </a:schemeClr>
          </a:solidFill>
          <a:ln>
            <a:solidFill>
              <a:schemeClr val="tx1"/>
            </a:solidFill>
          </a:ln>
        </p:spPr>
        <p:txBody>
          <a:bodyPr wrap="square">
            <a:spAutoFit/>
          </a:bodyPr>
          <a:lstStyle/>
          <a:p>
            <a:r>
              <a:rPr lang="en-US" dirty="0">
                <a:solidFill>
                  <a:srgbClr val="0000FF"/>
                </a:solidFill>
                <a:latin typeface="Consolas" pitchFamily="49" charset="0"/>
                <a:cs typeface="Consolas" pitchFamily="49" charset="0"/>
              </a:rPr>
              <a:t>float</a:t>
            </a:r>
            <a:r>
              <a:rPr lang="en-US" dirty="0">
                <a:solidFill>
                  <a:prstClr val="black"/>
                </a:solidFill>
                <a:latin typeface="Consolas" pitchFamily="49" charset="0"/>
                <a:cs typeface="Consolas" pitchFamily="49" charset="0"/>
              </a:rPr>
              <a:t> RES;</a:t>
            </a: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parallel</a:t>
            </a:r>
          </a:p>
          <a:p>
            <a:r>
              <a:rPr lang="en-US" dirty="0">
                <a:solidFill>
                  <a:prstClr val="black"/>
                </a:solidFill>
                <a:latin typeface="Consolas" pitchFamily="49" charset="0"/>
                <a:cs typeface="Consolas" pitchFamily="49" charset="0"/>
              </a:rPr>
              <a:t>{ </a:t>
            </a: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for</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i=0; i&lt;niters; i++){</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float</a:t>
            </a:r>
            <a:r>
              <a:rPr lang="en-US" dirty="0">
                <a:solidFill>
                  <a:prstClr val="black"/>
                </a:solidFill>
                <a:latin typeface="Consolas" pitchFamily="49" charset="0"/>
                <a:cs typeface="Consolas" pitchFamily="49" charset="0"/>
              </a:rPr>
              <a:t> B = </a:t>
            </a:r>
            <a:r>
              <a:rPr lang="en-US" dirty="0" err="1">
                <a:solidFill>
                  <a:prstClr val="black"/>
                </a:solidFill>
                <a:latin typeface="Consolas" pitchFamily="49" charset="0"/>
                <a:cs typeface="Consolas" pitchFamily="49" charset="0"/>
              </a:rPr>
              <a:t>big_job</a:t>
            </a:r>
            <a:r>
              <a:rPr lang="en-US" dirty="0">
                <a:solidFill>
                  <a:prstClr val="black"/>
                </a:solidFill>
                <a:latin typeface="Consolas" pitchFamily="49" charset="0"/>
                <a:cs typeface="Consolas" pitchFamily="49" charset="0"/>
              </a:rPr>
              <a:t>(i);</a:t>
            </a:r>
          </a:p>
          <a:p>
            <a:endParaRPr lang="en-US" dirty="0">
              <a:solidFill>
                <a:srgbClr val="0000FF"/>
              </a:solidFill>
              <a:latin typeface="Consolas" pitchFamily="49" charset="0"/>
              <a:cs typeface="Consolas" pitchFamily="49" charset="0"/>
            </a:endParaRP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critical (</a:t>
            </a:r>
            <a:r>
              <a:rPr lang="en-US" dirty="0" err="1">
                <a:solidFill>
                  <a:prstClr val="black"/>
                </a:solidFill>
                <a:latin typeface="Consolas" pitchFamily="49" charset="0"/>
                <a:cs typeface="Consolas" pitchFamily="49" charset="0"/>
              </a:rPr>
              <a:t>RES_lock</a:t>
            </a:r>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consum</a:t>
            </a:r>
            <a:r>
              <a:rPr lang="en-US" dirty="0">
                <a:solidFill>
                  <a:prstClr val="black"/>
                </a:solidFill>
                <a:latin typeface="Consolas" pitchFamily="49" charset="0"/>
                <a:cs typeface="Consolas" pitchFamily="49" charset="0"/>
              </a:rPr>
              <a:t>(B, RES);</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a:t>
            </a:r>
          </a:p>
        </p:txBody>
      </p:sp>
      <p:sp>
        <p:nvSpPr>
          <p:cNvPr id="600068" name="Rectangle 4"/>
          <p:cNvSpPr>
            <a:spLocks noGrp="1" noChangeArrowheads="1"/>
          </p:cNvSpPr>
          <p:nvPr>
            <p:ph type="title"/>
          </p:nvPr>
        </p:nvSpPr>
        <p:spPr>
          <a:xfrm>
            <a:off x="822325" y="76200"/>
            <a:ext cx="7543800" cy="602982"/>
          </a:xfrm>
        </p:spPr>
        <p:txBody>
          <a:bodyPr>
            <a:normAutofit fontScale="90000"/>
          </a:bodyPr>
          <a:lstStyle/>
          <a:p>
            <a:r>
              <a:rPr lang="en-US" sz="4000" dirty="0"/>
              <a:t>OpenMP Critical Construct</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66</a:t>
            </a:fld>
            <a:endParaRPr lang="en-US" altLang="en-US"/>
          </a:p>
        </p:txBody>
      </p:sp>
      <p:sp>
        <p:nvSpPr>
          <p:cNvPr id="600067" name="Rectangle 3"/>
          <p:cNvSpPr>
            <a:spLocks noGrp="1" noChangeArrowheads="1"/>
          </p:cNvSpPr>
          <p:nvPr>
            <p:ph type="body" idx="4294967295"/>
          </p:nvPr>
        </p:nvSpPr>
        <p:spPr>
          <a:xfrm>
            <a:off x="0" y="1423988"/>
            <a:ext cx="7710488" cy="557212"/>
          </a:xfrm>
          <a:prstGeom prst="rect">
            <a:avLst/>
          </a:prstGeom>
          <a:noFill/>
          <a:ln/>
          <a:extLst>
            <a:ext uri="{AF507438-7753-43E0-B8FC-AC1667EBCBE1}">
              <a14:hiddenEffects xmlns:a14="http://schemas.microsoft.com/office/drawing/2010/main">
                <a:effectLst>
                  <a:outerShdw dist="25400" dir="5400000" algn="ctr" rotWithShape="0">
                    <a:schemeClr val="bg2"/>
                  </a:outerShdw>
                </a:effectLst>
              </a14:hiddenEffects>
            </a:ext>
          </a:extLst>
        </p:spPr>
        <p:txBody>
          <a:bodyPr lIns="92075" tIns="46038" rIns="92075" bIns="46038">
            <a:normAutofit fontScale="85000" lnSpcReduction="10000"/>
          </a:bodyPr>
          <a:lstStyle/>
          <a:p>
            <a:pPr>
              <a:lnSpc>
                <a:spcPct val="94000"/>
              </a:lnSpc>
            </a:pPr>
            <a:r>
              <a:rPr lang="en-US" sz="2800" dirty="0"/>
              <a:t>Defines a critical region on a structured block</a:t>
            </a:r>
          </a:p>
        </p:txBody>
      </p:sp>
      <p:sp>
        <p:nvSpPr>
          <p:cNvPr id="600070" name="Text Box 6"/>
          <p:cNvSpPr txBox="1">
            <a:spLocks noChangeArrowheads="1"/>
          </p:cNvSpPr>
          <p:nvPr/>
        </p:nvSpPr>
        <p:spPr bwMode="auto">
          <a:xfrm>
            <a:off x="409575" y="2390775"/>
            <a:ext cx="3048000" cy="301621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p>
            <a:pPr>
              <a:spcBef>
                <a:spcPct val="50000"/>
              </a:spcBef>
            </a:pPr>
            <a:r>
              <a:rPr lang="en-US" sz="2000" dirty="0">
                <a:latin typeface="+mn-lt"/>
              </a:rPr>
              <a:t>Threads wait their turn – only one at a time calls </a:t>
            </a:r>
            <a:r>
              <a:rPr lang="en-US" sz="2000" dirty="0" err="1">
                <a:latin typeface="+mn-lt"/>
              </a:rPr>
              <a:t>consum</a:t>
            </a:r>
            <a:r>
              <a:rPr lang="en-US" sz="2000" dirty="0">
                <a:latin typeface="+mn-lt"/>
              </a:rPr>
              <a:t>() thereby protecting RES from race conditions</a:t>
            </a:r>
          </a:p>
          <a:p>
            <a:pPr>
              <a:spcBef>
                <a:spcPct val="50000"/>
              </a:spcBef>
            </a:pPr>
            <a:r>
              <a:rPr lang="en-US" sz="2000" dirty="0">
                <a:latin typeface="+mn-lt"/>
              </a:rPr>
              <a:t>Naming the critical construct  </a:t>
            </a:r>
            <a:r>
              <a:rPr lang="en-US" sz="2000" dirty="0" err="1">
                <a:latin typeface="+mn-lt"/>
              </a:rPr>
              <a:t>RES_lock</a:t>
            </a:r>
            <a:r>
              <a:rPr lang="en-US" sz="2000" dirty="0">
                <a:latin typeface="+mn-lt"/>
              </a:rPr>
              <a:t> is optional but highly recommended</a:t>
            </a:r>
          </a:p>
        </p:txBody>
      </p:sp>
      <p:sp>
        <p:nvSpPr>
          <p:cNvPr id="600071" name="Line 7"/>
          <p:cNvSpPr>
            <a:spLocks noChangeShapeType="1"/>
          </p:cNvSpPr>
          <p:nvPr/>
        </p:nvSpPr>
        <p:spPr bwMode="auto">
          <a:xfrm>
            <a:off x="1676401" y="3815707"/>
            <a:ext cx="2057400" cy="304006"/>
          </a:xfrm>
          <a:prstGeom prst="line">
            <a:avLst/>
          </a:prstGeom>
          <a:noFill/>
          <a:ln w="57150">
            <a:solidFill>
              <a:srgbClr val="C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0072" name="Rectangle 8"/>
          <p:cNvSpPr>
            <a:spLocks noChangeArrowheads="1"/>
          </p:cNvSpPr>
          <p:nvPr/>
        </p:nvSpPr>
        <p:spPr bwMode="auto">
          <a:xfrm>
            <a:off x="2105025" y="5568950"/>
            <a:ext cx="5514975" cy="6794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0000FF"/>
                </a:solidFill>
              </a:rPr>
              <a:t>Good Practice – Name all critical sections</a:t>
            </a:r>
          </a:p>
        </p:txBody>
      </p:sp>
      <p:sp>
        <p:nvSpPr>
          <p:cNvPr id="4" name="Rectangle 3"/>
          <p:cNvSpPr/>
          <p:nvPr/>
        </p:nvSpPr>
        <p:spPr>
          <a:xfrm>
            <a:off x="407516" y="838200"/>
            <a:ext cx="7343775" cy="461665"/>
          </a:xfrm>
          <a:prstGeom prst="rect">
            <a:avLst/>
          </a:prstGeom>
          <a:ln>
            <a:solidFill>
              <a:schemeClr val="tx1"/>
            </a:solidFill>
          </a:ln>
        </p:spPr>
        <p:txBody>
          <a:bodyPr wrap="square">
            <a:spAutoFit/>
          </a:bodyPr>
          <a:lstStyle/>
          <a:p>
            <a:pPr algn="ctr"/>
            <a:r>
              <a:rPr lang="en-US" sz="2400" b="1" kern="0" dirty="0">
                <a:solidFill>
                  <a:srgbClr val="0000FF"/>
                </a:solidFill>
                <a:latin typeface="Courier New" pitchFamily="49" charset="0"/>
              </a:rPr>
              <a:t>#pragma </a:t>
            </a:r>
            <a:r>
              <a:rPr lang="en-US" sz="2400" b="1" kern="0" dirty="0" err="1">
                <a:solidFill>
                  <a:srgbClr val="0000FF"/>
                </a:solidFill>
                <a:latin typeface="Courier New" pitchFamily="49" charset="0"/>
              </a:rPr>
              <a:t>omp</a:t>
            </a:r>
            <a:r>
              <a:rPr lang="en-US" sz="2400" b="1" kern="0" dirty="0">
                <a:solidFill>
                  <a:srgbClr val="0000FF"/>
                </a:solidFill>
                <a:latin typeface="Courier New" pitchFamily="49" charset="0"/>
              </a:rPr>
              <a:t> critical [(</a:t>
            </a:r>
            <a:r>
              <a:rPr lang="en-US" sz="2400" b="1" i="1" kern="0" dirty="0" err="1">
                <a:solidFill>
                  <a:srgbClr val="0000FF"/>
                </a:solidFill>
                <a:latin typeface="Courier New" pitchFamily="49" charset="0"/>
              </a:rPr>
              <a:t>lock_name</a:t>
            </a:r>
            <a:r>
              <a:rPr lang="en-US" sz="2400" b="1" i="1" kern="0" dirty="0">
                <a:solidFill>
                  <a:srgbClr val="0000FF"/>
                </a:solidFill>
                <a:latin typeface="Courier New" pitchFamily="49" charset="0"/>
              </a:rPr>
              <a:t>)</a:t>
            </a:r>
            <a:r>
              <a:rPr lang="en-US" sz="2400" b="1" kern="0" dirty="0">
                <a:solidFill>
                  <a:srgbClr val="0000FF"/>
                </a:solidFill>
                <a:latin typeface="Courier New" pitchFamily="49" charset="0"/>
              </a:rPr>
              <a:t>]</a:t>
            </a:r>
            <a:endParaRPr lang="en-US" dirty="0"/>
          </a:p>
        </p:txBody>
      </p:sp>
      <p:sp>
        <p:nvSpPr>
          <p:cNvPr id="13" name="Rectangle 12"/>
          <p:cNvSpPr/>
          <p:nvPr/>
        </p:nvSpPr>
        <p:spPr>
          <a:xfrm>
            <a:off x="76200" y="6513129"/>
            <a:ext cx="1928733" cy="261610"/>
          </a:xfrm>
          <a:prstGeom prst="rect">
            <a:avLst/>
          </a:prstGeom>
        </p:spPr>
        <p:txBody>
          <a:bodyPr wrap="none">
            <a:spAutoFit/>
          </a:bodyPr>
          <a:lstStyle/>
          <a:p>
            <a:r>
              <a:rPr lang="en-US" sz="1100" dirty="0"/>
              <a:t>Includes material from IOMPP</a:t>
            </a:r>
          </a:p>
        </p:txBody>
      </p:sp>
    </p:spTree>
    <p:custDataLst>
      <p:tags r:id="rId1"/>
    </p:custDataLst>
    <p:extLst>
      <p:ext uri="{BB962C8B-B14F-4D97-AF65-F5344CB8AC3E}">
        <p14:creationId xmlns:p14="http://schemas.microsoft.com/office/powerpoint/2010/main" val="64432212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5" name="Rectangle 3"/>
          <p:cNvSpPr>
            <a:spLocks noGrp="1" noChangeArrowheads="1"/>
          </p:cNvSpPr>
          <p:nvPr>
            <p:ph type="title"/>
          </p:nvPr>
        </p:nvSpPr>
        <p:spPr/>
        <p:txBody>
          <a:bodyPr>
            <a:normAutofit/>
          </a:bodyPr>
          <a:lstStyle/>
          <a:p>
            <a:r>
              <a:rPr lang="en-US" dirty="0"/>
              <a:t>OpenMP Reduction Clause</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67</a:t>
            </a:fld>
            <a:endParaRPr lang="en-US" altLang="en-US" dirty="0"/>
          </a:p>
        </p:txBody>
      </p:sp>
      <p:sp>
        <p:nvSpPr>
          <p:cNvPr id="602116" name="Rectangle 4"/>
          <p:cNvSpPr>
            <a:spLocks noGrp="1" noChangeArrowheads="1"/>
          </p:cNvSpPr>
          <p:nvPr>
            <p:ph type="body" idx="4294967295"/>
          </p:nvPr>
        </p:nvSpPr>
        <p:spPr>
          <a:xfrm>
            <a:off x="381000" y="2286000"/>
            <a:ext cx="8763000" cy="3886200"/>
          </a:xfrm>
          <a:prstGeom prst="rect">
            <a:avLst/>
          </a:prstGeom>
        </p:spPr>
        <p:txBody>
          <a:bodyPr/>
          <a:lstStyle/>
          <a:p>
            <a:pPr>
              <a:lnSpc>
                <a:spcPct val="85000"/>
              </a:lnSpc>
            </a:pPr>
            <a:r>
              <a:rPr lang="en-US" sz="2400" dirty="0"/>
              <a:t>The variables in “</a:t>
            </a:r>
            <a:r>
              <a:rPr lang="en-US" sz="2400" i="1" dirty="0"/>
              <a:t>list</a:t>
            </a:r>
            <a:r>
              <a:rPr lang="en-US" sz="2400" dirty="0"/>
              <a:t>” must be shared in the enclosing parallel region</a:t>
            </a:r>
          </a:p>
          <a:p>
            <a:pPr lvl="1">
              <a:lnSpc>
                <a:spcPct val="85000"/>
              </a:lnSpc>
            </a:pPr>
            <a:endParaRPr lang="en-US" sz="2000" dirty="0"/>
          </a:p>
          <a:p>
            <a:pPr lvl="1">
              <a:lnSpc>
                <a:spcPct val="85000"/>
              </a:lnSpc>
            </a:pPr>
            <a:endParaRPr lang="en-US" sz="2000" dirty="0"/>
          </a:p>
          <a:p>
            <a:pPr>
              <a:lnSpc>
                <a:spcPct val="85000"/>
              </a:lnSpc>
            </a:pPr>
            <a:r>
              <a:rPr lang="en-US" sz="2400" dirty="0"/>
              <a:t>Inside parallel or work-sharing construct:</a:t>
            </a:r>
          </a:p>
          <a:p>
            <a:pPr lvl="2">
              <a:lnSpc>
                <a:spcPct val="85000"/>
              </a:lnSpc>
            </a:pPr>
            <a:r>
              <a:rPr lang="en-US" sz="1800" dirty="0"/>
              <a:t>A PRIVATE copy of each list variable is created and initialized depending on the “op”</a:t>
            </a:r>
            <a:br>
              <a:rPr lang="en-US" sz="1800" dirty="0"/>
            </a:br>
            <a:endParaRPr lang="en-US" sz="1800" dirty="0"/>
          </a:p>
          <a:p>
            <a:pPr lvl="2">
              <a:lnSpc>
                <a:spcPct val="85000"/>
              </a:lnSpc>
            </a:pPr>
            <a:r>
              <a:rPr lang="en-US" sz="1800" dirty="0"/>
              <a:t>These copies are updated locally by threads</a:t>
            </a:r>
            <a:br>
              <a:rPr lang="en-US" sz="1800" dirty="0"/>
            </a:br>
            <a:endParaRPr lang="en-US" sz="1800" dirty="0"/>
          </a:p>
          <a:p>
            <a:pPr lvl="2">
              <a:lnSpc>
                <a:spcPct val="85000"/>
              </a:lnSpc>
            </a:pPr>
            <a:r>
              <a:rPr lang="en-US" sz="1800" dirty="0"/>
              <a:t>At end of construct, local copies are combined through “op” into a single value and combined with the value in the original SHARED variable</a:t>
            </a:r>
          </a:p>
        </p:txBody>
      </p:sp>
      <p:sp>
        <p:nvSpPr>
          <p:cNvPr id="6" name="Rectangle 5"/>
          <p:cNvSpPr/>
          <p:nvPr/>
        </p:nvSpPr>
        <p:spPr>
          <a:xfrm>
            <a:off x="76200" y="6513129"/>
            <a:ext cx="1040670" cy="261610"/>
          </a:xfrm>
          <a:prstGeom prst="rect">
            <a:avLst/>
          </a:prstGeom>
        </p:spPr>
        <p:txBody>
          <a:bodyPr wrap="none">
            <a:spAutoFit/>
          </a:bodyPr>
          <a:lstStyle/>
          <a:p>
            <a:r>
              <a:rPr lang="en-US" sz="1100" dirty="0"/>
              <a:t>Credit: IOMPP</a:t>
            </a:r>
          </a:p>
        </p:txBody>
      </p:sp>
      <p:sp>
        <p:nvSpPr>
          <p:cNvPr id="2" name="Rectangle 1"/>
          <p:cNvSpPr/>
          <p:nvPr/>
        </p:nvSpPr>
        <p:spPr>
          <a:xfrm>
            <a:off x="1828800" y="1229380"/>
            <a:ext cx="4757352" cy="523220"/>
          </a:xfrm>
          <a:prstGeom prst="rect">
            <a:avLst/>
          </a:prstGeom>
          <a:ln>
            <a:solidFill>
              <a:schemeClr val="tx1"/>
            </a:solidFill>
          </a:ln>
        </p:spPr>
        <p:txBody>
          <a:bodyPr wrap="square">
            <a:spAutoFit/>
          </a:bodyPr>
          <a:lstStyle/>
          <a:p>
            <a:r>
              <a:rPr lang="en-US" sz="2800" b="1" kern="0" dirty="0">
                <a:solidFill>
                  <a:srgbClr val="0000FF"/>
                </a:solidFill>
                <a:latin typeface="Courier New" pitchFamily="49" charset="0"/>
              </a:rPr>
              <a:t>reduction (</a:t>
            </a:r>
            <a:r>
              <a:rPr lang="en-US" sz="2800" b="1" i="1" kern="0" dirty="0">
                <a:solidFill>
                  <a:srgbClr val="0000FF"/>
                </a:solidFill>
                <a:latin typeface="Courier New" pitchFamily="49" charset="0"/>
              </a:rPr>
              <a:t>op</a:t>
            </a:r>
            <a:r>
              <a:rPr lang="en-US" sz="2800" b="1" kern="0" dirty="0">
                <a:solidFill>
                  <a:srgbClr val="0000FF"/>
                </a:solidFill>
                <a:latin typeface="Courier New" pitchFamily="49" charset="0"/>
              </a:rPr>
              <a:t> : </a:t>
            </a:r>
            <a:r>
              <a:rPr lang="en-US" sz="2800" b="1" i="1" kern="0" dirty="0">
                <a:solidFill>
                  <a:srgbClr val="0000FF"/>
                </a:solidFill>
                <a:latin typeface="Courier New" pitchFamily="49" charset="0"/>
              </a:rPr>
              <a:t>list</a:t>
            </a:r>
            <a:r>
              <a:rPr lang="en-US" sz="2800" b="1" kern="0" dirty="0">
                <a:solidFill>
                  <a:srgbClr val="0000FF"/>
                </a:solidFill>
                <a:latin typeface="Courier New" pitchFamily="49" charset="0"/>
              </a:rPr>
              <a:t>)</a:t>
            </a:r>
            <a:endParaRPr lang="en-US" dirty="0"/>
          </a:p>
        </p:txBody>
      </p:sp>
    </p:spTree>
    <p:custDataLst>
      <p:tags r:id="rId1"/>
    </p:custDataLst>
    <p:extLst>
      <p:ext uri="{BB962C8B-B14F-4D97-AF65-F5344CB8AC3E}">
        <p14:creationId xmlns:p14="http://schemas.microsoft.com/office/powerpoint/2010/main" val="6811139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ChangeArrowheads="1"/>
          </p:cNvSpPr>
          <p:nvPr>
            <p:ph type="title"/>
          </p:nvPr>
        </p:nvSpPr>
        <p:spPr/>
        <p:txBody>
          <a:bodyPr>
            <a:normAutofit/>
          </a:bodyPr>
          <a:lstStyle/>
          <a:p>
            <a:r>
              <a:rPr lang="en-US"/>
              <a:t>Reduction Example</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68</a:t>
            </a:fld>
            <a:endParaRPr lang="en-US" altLang="en-US"/>
          </a:p>
        </p:txBody>
      </p:sp>
      <p:sp>
        <p:nvSpPr>
          <p:cNvPr id="604163" name="Rectangle 3"/>
          <p:cNvSpPr>
            <a:spLocks noGrp="1" noChangeArrowheads="1"/>
          </p:cNvSpPr>
          <p:nvPr>
            <p:ph type="body" idx="4294967295"/>
          </p:nvPr>
        </p:nvSpPr>
        <p:spPr>
          <a:xfrm>
            <a:off x="685800" y="3395663"/>
            <a:ext cx="8458200" cy="1670050"/>
          </a:xfrm>
          <a:prstGeom prst="rect">
            <a:avLst/>
          </a:prstGeom>
        </p:spPr>
        <p:txBody>
          <a:bodyPr/>
          <a:lstStyle/>
          <a:p>
            <a:r>
              <a:rPr lang="en-US"/>
              <a:t>Local copy of </a:t>
            </a:r>
            <a:r>
              <a:rPr lang="en-US" i="1"/>
              <a:t>sum</a:t>
            </a:r>
            <a:r>
              <a:rPr lang="en-US"/>
              <a:t> for each thread</a:t>
            </a:r>
          </a:p>
          <a:p>
            <a:r>
              <a:rPr lang="en-US"/>
              <a:t>All local copies of </a:t>
            </a:r>
            <a:r>
              <a:rPr lang="en-US" i="1"/>
              <a:t>sum</a:t>
            </a:r>
            <a:r>
              <a:rPr lang="en-US"/>
              <a:t> added together and stored in “global” variable</a:t>
            </a:r>
          </a:p>
        </p:txBody>
      </p:sp>
      <p:sp>
        <p:nvSpPr>
          <p:cNvPr id="604164" name="Text Box 4"/>
          <p:cNvSpPr txBox="1">
            <a:spLocks noChangeArrowheads="1"/>
          </p:cNvSpPr>
          <p:nvPr/>
        </p:nvSpPr>
        <p:spPr bwMode="auto">
          <a:xfrm>
            <a:off x="1319213" y="1974850"/>
            <a:ext cx="6248400" cy="1119188"/>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spAutoFit/>
          </a:bodyPr>
          <a:lstStyle/>
          <a:p>
            <a:pPr eaLnBrk="0" hangingPunct="0">
              <a:lnSpc>
                <a:spcPct val="85000"/>
              </a:lnSpc>
              <a:spcBef>
                <a:spcPct val="10000"/>
              </a:spcBef>
              <a:buClr>
                <a:schemeClr val="tx2"/>
              </a:buClr>
              <a:buFont typeface="Wingdings" pitchFamily="2" charset="2"/>
              <a:buNone/>
            </a:pPr>
            <a:r>
              <a:rPr lang="en-US" b="1">
                <a:latin typeface="Courier New" pitchFamily="49" charset="0"/>
              </a:rPr>
              <a:t>#pragma omp parallel for </a:t>
            </a:r>
            <a:r>
              <a:rPr lang="en-US" b="1">
                <a:solidFill>
                  <a:schemeClr val="tx2"/>
                </a:solidFill>
                <a:latin typeface="Courier New" pitchFamily="49" charset="0"/>
              </a:rPr>
              <a:t>reduction(+:sum)</a:t>
            </a:r>
          </a:p>
          <a:p>
            <a:pPr eaLnBrk="0" hangingPunct="0">
              <a:lnSpc>
                <a:spcPct val="85000"/>
              </a:lnSpc>
              <a:spcBef>
                <a:spcPct val="10000"/>
              </a:spcBef>
              <a:buClr>
                <a:schemeClr val="tx2"/>
              </a:buClr>
              <a:buFont typeface="Wingdings" pitchFamily="2" charset="2"/>
              <a:buNone/>
            </a:pPr>
            <a:r>
              <a:rPr lang="en-US" b="1">
                <a:latin typeface="Courier New" pitchFamily="49" charset="0"/>
              </a:rPr>
              <a:t>   for(i=0; i&lt;N; i++) {</a:t>
            </a:r>
          </a:p>
          <a:p>
            <a:pPr eaLnBrk="0" hangingPunct="0">
              <a:lnSpc>
                <a:spcPct val="85000"/>
              </a:lnSpc>
              <a:spcBef>
                <a:spcPct val="10000"/>
              </a:spcBef>
              <a:buClr>
                <a:schemeClr val="tx2"/>
              </a:buClr>
              <a:buFont typeface="Wingdings" pitchFamily="2" charset="2"/>
              <a:buNone/>
            </a:pPr>
            <a:r>
              <a:rPr lang="en-US" b="1">
                <a:latin typeface="Courier New" pitchFamily="49" charset="0"/>
              </a:rPr>
              <a:t>     </a:t>
            </a:r>
            <a:r>
              <a:rPr lang="en-US" b="1">
                <a:solidFill>
                  <a:schemeClr val="tx2"/>
                </a:solidFill>
                <a:latin typeface="Courier New" pitchFamily="49" charset="0"/>
              </a:rPr>
              <a:t>sum</a:t>
            </a:r>
            <a:r>
              <a:rPr lang="en-US" b="1">
                <a:latin typeface="Courier New" pitchFamily="49" charset="0"/>
              </a:rPr>
              <a:t> += a[i] * b[i];</a:t>
            </a:r>
          </a:p>
          <a:p>
            <a:pPr eaLnBrk="0" hangingPunct="0">
              <a:lnSpc>
                <a:spcPct val="85000"/>
              </a:lnSpc>
              <a:spcBef>
                <a:spcPct val="10000"/>
              </a:spcBef>
              <a:buClr>
                <a:schemeClr val="tx2"/>
              </a:buClr>
              <a:buFont typeface="Wingdings" pitchFamily="2" charset="2"/>
              <a:buNone/>
            </a:pPr>
            <a:r>
              <a:rPr lang="en-US" b="1">
                <a:latin typeface="Courier New" pitchFamily="49" charset="0"/>
              </a:rPr>
              <a:t>   }</a:t>
            </a:r>
          </a:p>
        </p:txBody>
      </p:sp>
      <p:sp>
        <p:nvSpPr>
          <p:cNvPr id="6" name="Rectangle 5"/>
          <p:cNvSpPr/>
          <p:nvPr/>
        </p:nvSpPr>
        <p:spPr>
          <a:xfrm>
            <a:off x="76200" y="6513129"/>
            <a:ext cx="1040670" cy="261610"/>
          </a:xfrm>
          <a:prstGeom prst="rect">
            <a:avLst/>
          </a:prstGeom>
        </p:spPr>
        <p:txBody>
          <a:bodyPr wrap="none">
            <a:spAutoFit/>
          </a:bodyPr>
          <a:lstStyle/>
          <a:p>
            <a:r>
              <a:rPr lang="en-US" sz="1100" dirty="0"/>
              <a:t>Credit: IOMPP</a:t>
            </a:r>
          </a:p>
        </p:txBody>
      </p:sp>
    </p:spTree>
    <p:custDataLst>
      <p:tags r:id="rId1"/>
    </p:custDataLst>
    <p:extLst>
      <p:ext uri="{BB962C8B-B14F-4D97-AF65-F5344CB8AC3E}">
        <p14:creationId xmlns:p14="http://schemas.microsoft.com/office/powerpoint/2010/main" val="36607235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a:xfrm>
            <a:off x="76200" y="76200"/>
            <a:ext cx="8289925" cy="665163"/>
          </a:xfrm>
        </p:spPr>
        <p:txBody>
          <a:bodyPr>
            <a:normAutofit fontScale="90000"/>
          </a:bodyPr>
          <a:lstStyle/>
          <a:p>
            <a:r>
              <a:rPr lang="en-US" sz="2800" dirty="0"/>
              <a:t>OpenMP Reduction Example:</a:t>
            </a:r>
            <a:br>
              <a:rPr lang="en-US" sz="2800" dirty="0"/>
            </a:br>
            <a:r>
              <a:rPr lang="en-US" sz="2800" dirty="0"/>
              <a:t>Numerical Integration</a:t>
            </a:r>
          </a:p>
        </p:txBody>
      </p:sp>
      <p:sp>
        <p:nvSpPr>
          <p:cNvPr id="3" name="Slide Number Placeholder 2"/>
          <p:cNvSpPr>
            <a:spLocks noGrp="1"/>
          </p:cNvSpPr>
          <p:nvPr>
            <p:ph type="sldNum" sz="quarter" idx="12"/>
          </p:nvPr>
        </p:nvSpPr>
        <p:spPr/>
        <p:txBody>
          <a:bodyPr/>
          <a:lstStyle/>
          <a:p>
            <a:fld id="{198C497F-F93A-415D-AE85-6EDF5BB63A7F}" type="slidenum">
              <a:rPr lang="en-US" altLang="en-US" smtClean="0"/>
              <a:pPr/>
              <a:t>69</a:t>
            </a:fld>
            <a:endParaRPr lang="en-US" altLang="en-US" dirty="0"/>
          </a:p>
        </p:txBody>
      </p:sp>
      <p:sp>
        <p:nvSpPr>
          <p:cNvPr id="608259" name="Rectangle 3"/>
          <p:cNvSpPr>
            <a:spLocks noChangeArrowheads="1"/>
          </p:cNvSpPr>
          <p:nvPr/>
        </p:nvSpPr>
        <p:spPr bwMode="auto">
          <a:xfrm>
            <a:off x="284163" y="1066800"/>
            <a:ext cx="3765550" cy="4876800"/>
          </a:xfrm>
          <a:prstGeom prst="rect">
            <a:avLst/>
          </a:prstGeom>
          <a:solidFill>
            <a:schemeClr val="tx2">
              <a:lumMod val="20000"/>
              <a:lumOff val="80000"/>
            </a:schemeClr>
          </a:solidFill>
          <a:ln>
            <a:noFill/>
          </a:ln>
          <a:effectLst>
            <a:outerShdw dist="107763" dir="2700000" algn="ctr" rotWithShape="0">
              <a:schemeClr val="bg2">
                <a:alpha val="50000"/>
              </a:schemeClr>
            </a:outerShdw>
          </a:effectLst>
        </p:spPr>
        <p:txBody>
          <a:bodyPr wrap="none" anchor="ctr"/>
          <a:lstStyle/>
          <a:p>
            <a:endParaRPr lang="en-US"/>
          </a:p>
        </p:txBody>
      </p:sp>
      <p:sp>
        <p:nvSpPr>
          <p:cNvPr id="608260" name="Rectangle 4"/>
          <p:cNvSpPr>
            <a:spLocks noChangeArrowheads="1"/>
          </p:cNvSpPr>
          <p:nvPr/>
        </p:nvSpPr>
        <p:spPr bwMode="auto">
          <a:xfrm>
            <a:off x="804863" y="1150938"/>
            <a:ext cx="228600" cy="3657600"/>
          </a:xfrm>
          <a:prstGeom prst="rect">
            <a:avLst/>
          </a:prstGeom>
          <a:solidFill>
            <a:srgbClr val="096DB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8261" name="Rectangle 5"/>
          <p:cNvSpPr>
            <a:spLocks noChangeArrowheads="1"/>
          </p:cNvSpPr>
          <p:nvPr/>
        </p:nvSpPr>
        <p:spPr bwMode="auto">
          <a:xfrm>
            <a:off x="1033463" y="1227138"/>
            <a:ext cx="228600" cy="3581400"/>
          </a:xfrm>
          <a:prstGeom prst="rect">
            <a:avLst/>
          </a:prstGeom>
          <a:solidFill>
            <a:srgbClr val="096DB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8262" name="Rectangle 6"/>
          <p:cNvSpPr>
            <a:spLocks noChangeArrowheads="1"/>
          </p:cNvSpPr>
          <p:nvPr/>
        </p:nvSpPr>
        <p:spPr bwMode="auto">
          <a:xfrm>
            <a:off x="1262063" y="1379538"/>
            <a:ext cx="228600" cy="3429000"/>
          </a:xfrm>
          <a:prstGeom prst="rect">
            <a:avLst/>
          </a:prstGeom>
          <a:solidFill>
            <a:srgbClr val="096DB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8263" name="Rectangle 7"/>
          <p:cNvSpPr>
            <a:spLocks noChangeArrowheads="1"/>
          </p:cNvSpPr>
          <p:nvPr/>
        </p:nvSpPr>
        <p:spPr bwMode="auto">
          <a:xfrm>
            <a:off x="1490663" y="1531938"/>
            <a:ext cx="228600" cy="3276600"/>
          </a:xfrm>
          <a:prstGeom prst="rect">
            <a:avLst/>
          </a:prstGeom>
          <a:solidFill>
            <a:srgbClr val="096DB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8264" name="Rectangle 8"/>
          <p:cNvSpPr>
            <a:spLocks noChangeArrowheads="1"/>
          </p:cNvSpPr>
          <p:nvPr/>
        </p:nvSpPr>
        <p:spPr bwMode="auto">
          <a:xfrm>
            <a:off x="1719263" y="1684338"/>
            <a:ext cx="228600" cy="3124200"/>
          </a:xfrm>
          <a:prstGeom prst="rect">
            <a:avLst/>
          </a:prstGeom>
          <a:solidFill>
            <a:srgbClr val="096DB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b="1"/>
          </a:p>
        </p:txBody>
      </p:sp>
      <p:sp>
        <p:nvSpPr>
          <p:cNvPr id="608265" name="Rectangle 9"/>
          <p:cNvSpPr>
            <a:spLocks noChangeArrowheads="1"/>
          </p:cNvSpPr>
          <p:nvPr/>
        </p:nvSpPr>
        <p:spPr bwMode="auto">
          <a:xfrm>
            <a:off x="1947863" y="1912938"/>
            <a:ext cx="228600" cy="2895600"/>
          </a:xfrm>
          <a:prstGeom prst="rect">
            <a:avLst/>
          </a:prstGeom>
          <a:solidFill>
            <a:srgbClr val="096DB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b="1"/>
          </a:p>
        </p:txBody>
      </p:sp>
      <p:sp>
        <p:nvSpPr>
          <p:cNvPr id="608266" name="Rectangle 10"/>
          <p:cNvSpPr>
            <a:spLocks noChangeArrowheads="1"/>
          </p:cNvSpPr>
          <p:nvPr/>
        </p:nvSpPr>
        <p:spPr bwMode="auto">
          <a:xfrm>
            <a:off x="2176463" y="2293938"/>
            <a:ext cx="228600" cy="2514600"/>
          </a:xfrm>
          <a:prstGeom prst="rect">
            <a:avLst/>
          </a:prstGeom>
          <a:solidFill>
            <a:srgbClr val="096DB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b="1"/>
          </a:p>
        </p:txBody>
      </p:sp>
      <p:sp>
        <p:nvSpPr>
          <p:cNvPr id="608267" name="Rectangle 11"/>
          <p:cNvSpPr>
            <a:spLocks noChangeArrowheads="1"/>
          </p:cNvSpPr>
          <p:nvPr/>
        </p:nvSpPr>
        <p:spPr bwMode="auto">
          <a:xfrm>
            <a:off x="2405063" y="2751138"/>
            <a:ext cx="228600" cy="2057400"/>
          </a:xfrm>
          <a:prstGeom prst="rect">
            <a:avLst/>
          </a:prstGeom>
          <a:solidFill>
            <a:srgbClr val="096DB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800" b="1"/>
          </a:p>
        </p:txBody>
      </p:sp>
      <p:sp>
        <p:nvSpPr>
          <p:cNvPr id="608268" name="Line 12"/>
          <p:cNvSpPr>
            <a:spLocks noChangeShapeType="1"/>
          </p:cNvSpPr>
          <p:nvPr/>
        </p:nvSpPr>
        <p:spPr bwMode="auto">
          <a:xfrm>
            <a:off x="804863" y="922338"/>
            <a:ext cx="0" cy="388620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8269" name="Line 13"/>
          <p:cNvSpPr>
            <a:spLocks noChangeShapeType="1"/>
          </p:cNvSpPr>
          <p:nvPr/>
        </p:nvSpPr>
        <p:spPr bwMode="auto">
          <a:xfrm>
            <a:off x="728663" y="1150938"/>
            <a:ext cx="152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8270" name="Line 14"/>
          <p:cNvSpPr>
            <a:spLocks noChangeShapeType="1"/>
          </p:cNvSpPr>
          <p:nvPr/>
        </p:nvSpPr>
        <p:spPr bwMode="auto">
          <a:xfrm>
            <a:off x="728663" y="2992438"/>
            <a:ext cx="152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8271" name="Line 15"/>
          <p:cNvSpPr>
            <a:spLocks noChangeShapeType="1"/>
          </p:cNvSpPr>
          <p:nvPr/>
        </p:nvSpPr>
        <p:spPr bwMode="auto">
          <a:xfrm flipH="1">
            <a:off x="728663" y="4808538"/>
            <a:ext cx="2438400"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8272" name="Freeform 16"/>
          <p:cNvSpPr>
            <a:spLocks/>
          </p:cNvSpPr>
          <p:nvPr/>
        </p:nvSpPr>
        <p:spPr bwMode="auto">
          <a:xfrm>
            <a:off x="804863" y="1150938"/>
            <a:ext cx="1981200" cy="2438400"/>
          </a:xfrm>
          <a:custGeom>
            <a:avLst/>
            <a:gdLst>
              <a:gd name="T0" fmla="*/ 0 w 1104"/>
              <a:gd name="T1" fmla="*/ 0 h 1344"/>
              <a:gd name="T2" fmla="*/ 192 w 1104"/>
              <a:gd name="T3" fmla="*/ 48 h 1344"/>
              <a:gd name="T4" fmla="*/ 384 w 1104"/>
              <a:gd name="T5" fmla="*/ 144 h 1344"/>
              <a:gd name="T6" fmla="*/ 528 w 1104"/>
              <a:gd name="T7" fmla="*/ 240 h 1344"/>
              <a:gd name="T8" fmla="*/ 720 w 1104"/>
              <a:gd name="T9" fmla="*/ 432 h 1344"/>
              <a:gd name="T10" fmla="*/ 864 w 1104"/>
              <a:gd name="T11" fmla="*/ 672 h 1344"/>
              <a:gd name="T12" fmla="*/ 1008 w 1104"/>
              <a:gd name="T13" fmla="*/ 960 h 1344"/>
              <a:gd name="T14" fmla="*/ 1104 w 1104"/>
              <a:gd name="T15" fmla="*/ 1344 h 1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28575"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8273" name="Text Box 17"/>
          <p:cNvSpPr txBox="1">
            <a:spLocks noChangeArrowheads="1"/>
          </p:cNvSpPr>
          <p:nvPr/>
        </p:nvSpPr>
        <p:spPr bwMode="auto">
          <a:xfrm>
            <a:off x="271463" y="998538"/>
            <a:ext cx="4572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b="1"/>
              <a:t>4.0</a:t>
            </a:r>
          </a:p>
        </p:txBody>
      </p:sp>
      <p:sp>
        <p:nvSpPr>
          <p:cNvPr id="608274" name="Text Box 18"/>
          <p:cNvSpPr txBox="1">
            <a:spLocks noChangeArrowheads="1"/>
          </p:cNvSpPr>
          <p:nvPr/>
        </p:nvSpPr>
        <p:spPr bwMode="auto">
          <a:xfrm>
            <a:off x="347663" y="2827338"/>
            <a:ext cx="4572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b="1"/>
              <a:t>2.0</a:t>
            </a:r>
          </a:p>
        </p:txBody>
      </p:sp>
      <p:sp>
        <p:nvSpPr>
          <p:cNvPr id="608275" name="Text Box 19"/>
          <p:cNvSpPr txBox="1">
            <a:spLocks noChangeArrowheads="1"/>
          </p:cNvSpPr>
          <p:nvPr/>
        </p:nvSpPr>
        <p:spPr bwMode="auto">
          <a:xfrm>
            <a:off x="2405063" y="4886325"/>
            <a:ext cx="4572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b="1"/>
              <a:t>1.0</a:t>
            </a:r>
          </a:p>
        </p:txBody>
      </p:sp>
      <p:sp>
        <p:nvSpPr>
          <p:cNvPr id="608276" name="Text Box 20"/>
          <p:cNvSpPr txBox="1">
            <a:spLocks noChangeArrowheads="1"/>
          </p:cNvSpPr>
          <p:nvPr/>
        </p:nvSpPr>
        <p:spPr bwMode="auto">
          <a:xfrm>
            <a:off x="500063" y="4884738"/>
            <a:ext cx="4572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b="1"/>
              <a:t>0.0</a:t>
            </a:r>
          </a:p>
        </p:txBody>
      </p:sp>
      <p:grpSp>
        <p:nvGrpSpPr>
          <p:cNvPr id="608277" name="Group 21"/>
          <p:cNvGrpSpPr>
            <a:grpSpLocks/>
          </p:cNvGrpSpPr>
          <p:nvPr/>
        </p:nvGrpSpPr>
        <p:grpSpPr bwMode="auto">
          <a:xfrm>
            <a:off x="4318709" y="877133"/>
            <a:ext cx="1806575" cy="1227137"/>
            <a:chOff x="434" y="37"/>
            <a:chExt cx="1138" cy="773"/>
          </a:xfrm>
        </p:grpSpPr>
        <p:sp>
          <p:nvSpPr>
            <p:cNvPr id="608278" name="Rectangle 22"/>
            <p:cNvSpPr>
              <a:spLocks noChangeArrowheads="1"/>
            </p:cNvSpPr>
            <p:nvPr/>
          </p:nvSpPr>
          <p:spPr bwMode="auto">
            <a:xfrm>
              <a:off x="434" y="37"/>
              <a:ext cx="1138" cy="773"/>
            </a:xfrm>
            <a:prstGeom prst="rect">
              <a:avLst/>
            </a:prstGeom>
            <a:solidFill>
              <a:srgbClr val="FFFF00"/>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solidFill>
                  <a:schemeClr val="bg2"/>
                </a:solidFill>
              </a:endParaRPr>
            </a:p>
          </p:txBody>
        </p:sp>
        <p:grpSp>
          <p:nvGrpSpPr>
            <p:cNvPr id="608279" name="Group 23"/>
            <p:cNvGrpSpPr>
              <a:grpSpLocks/>
            </p:cNvGrpSpPr>
            <p:nvPr/>
          </p:nvGrpSpPr>
          <p:grpSpPr bwMode="auto">
            <a:xfrm>
              <a:off x="755" y="176"/>
              <a:ext cx="816" cy="500"/>
              <a:chOff x="1061" y="3591"/>
              <a:chExt cx="816" cy="500"/>
            </a:xfrm>
          </p:grpSpPr>
          <p:sp>
            <p:nvSpPr>
              <p:cNvPr id="608280" name="Text Box 24"/>
              <p:cNvSpPr txBox="1">
                <a:spLocks noChangeArrowheads="1"/>
              </p:cNvSpPr>
              <p:nvPr/>
            </p:nvSpPr>
            <p:spPr bwMode="auto">
              <a:xfrm>
                <a:off x="1109" y="3591"/>
                <a:ext cx="720" cy="2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a:solidFill>
                      <a:srgbClr val="02203A"/>
                    </a:solidFill>
                  </a:rPr>
                  <a:t>4.0</a:t>
                </a:r>
              </a:p>
            </p:txBody>
          </p:sp>
          <p:sp>
            <p:nvSpPr>
              <p:cNvPr id="608281" name="Text Box 25"/>
              <p:cNvSpPr txBox="1">
                <a:spLocks noChangeArrowheads="1"/>
              </p:cNvSpPr>
              <p:nvPr/>
            </p:nvSpPr>
            <p:spPr bwMode="auto">
              <a:xfrm>
                <a:off x="1061" y="3841"/>
                <a:ext cx="816" cy="2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a:solidFill>
                      <a:srgbClr val="02203A"/>
                    </a:solidFill>
                  </a:rPr>
                  <a:t>(1+x</a:t>
                </a:r>
                <a:r>
                  <a:rPr lang="en-US" sz="2000" baseline="30000">
                    <a:solidFill>
                      <a:srgbClr val="02203A"/>
                    </a:solidFill>
                  </a:rPr>
                  <a:t>2</a:t>
                </a:r>
                <a:r>
                  <a:rPr lang="en-US" sz="2000">
                    <a:solidFill>
                      <a:srgbClr val="02203A"/>
                    </a:solidFill>
                  </a:rPr>
                  <a:t>)</a:t>
                </a:r>
              </a:p>
            </p:txBody>
          </p:sp>
          <p:sp>
            <p:nvSpPr>
              <p:cNvPr id="608282" name="Line 26"/>
              <p:cNvSpPr>
                <a:spLocks noChangeShapeType="1"/>
              </p:cNvSpPr>
              <p:nvPr/>
            </p:nvSpPr>
            <p:spPr bwMode="auto">
              <a:xfrm>
                <a:off x="1229" y="3841"/>
                <a:ext cx="528" cy="0"/>
              </a:xfrm>
              <a:prstGeom prst="line">
                <a:avLst/>
              </a:prstGeom>
              <a:noFill/>
              <a:ln w="19050">
                <a:solidFill>
                  <a:srgbClr val="02203A"/>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08283" name="Text Box 27"/>
            <p:cNvSpPr txBox="1">
              <a:spLocks noChangeArrowheads="1"/>
            </p:cNvSpPr>
            <p:nvPr/>
          </p:nvSpPr>
          <p:spPr bwMode="auto">
            <a:xfrm>
              <a:off x="447" y="292"/>
              <a:ext cx="53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solidFill>
                    <a:srgbClr val="02203A"/>
                  </a:solidFill>
                </a:rPr>
                <a:t>f(x) =</a:t>
              </a:r>
            </a:p>
          </p:txBody>
        </p:sp>
      </p:grpSp>
      <p:sp>
        <p:nvSpPr>
          <p:cNvPr id="608284" name="Line 28"/>
          <p:cNvSpPr>
            <a:spLocks noChangeShapeType="1"/>
          </p:cNvSpPr>
          <p:nvPr/>
        </p:nvSpPr>
        <p:spPr bwMode="auto">
          <a:xfrm>
            <a:off x="804863" y="4764088"/>
            <a:ext cx="0" cy="15240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8285" name="Text Box 29"/>
          <p:cNvSpPr txBox="1">
            <a:spLocks noChangeArrowheads="1"/>
          </p:cNvSpPr>
          <p:nvPr/>
        </p:nvSpPr>
        <p:spPr bwMode="auto">
          <a:xfrm>
            <a:off x="1495425" y="4892675"/>
            <a:ext cx="35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X</a:t>
            </a:r>
          </a:p>
        </p:txBody>
      </p:sp>
      <p:sp>
        <p:nvSpPr>
          <p:cNvPr id="608286" name="Line 30"/>
          <p:cNvSpPr>
            <a:spLocks noChangeShapeType="1"/>
          </p:cNvSpPr>
          <p:nvPr/>
        </p:nvSpPr>
        <p:spPr bwMode="auto">
          <a:xfrm>
            <a:off x="2635250" y="4764088"/>
            <a:ext cx="0" cy="15240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08287" name="Group 31"/>
          <p:cNvGrpSpPr>
            <a:grpSpLocks/>
          </p:cNvGrpSpPr>
          <p:nvPr/>
        </p:nvGrpSpPr>
        <p:grpSpPr bwMode="auto">
          <a:xfrm>
            <a:off x="6358645" y="873957"/>
            <a:ext cx="2409825" cy="1230313"/>
            <a:chOff x="1559" y="762"/>
            <a:chExt cx="1518" cy="775"/>
          </a:xfrm>
          <a:solidFill>
            <a:schemeClr val="tx2">
              <a:lumMod val="20000"/>
              <a:lumOff val="80000"/>
            </a:schemeClr>
          </a:solidFill>
        </p:grpSpPr>
        <p:sp>
          <p:nvSpPr>
            <p:cNvPr id="608288" name="Rectangle 32"/>
            <p:cNvSpPr>
              <a:spLocks noChangeArrowheads="1"/>
            </p:cNvSpPr>
            <p:nvPr/>
          </p:nvSpPr>
          <p:spPr bwMode="auto">
            <a:xfrm>
              <a:off x="1559" y="764"/>
              <a:ext cx="1518" cy="773"/>
            </a:xfrm>
            <a:prstGeom prst="rect">
              <a:avLst/>
            </a:prstGeom>
            <a:grpFill/>
            <a:ln w="9525">
              <a:solidFill>
                <a:schemeClr val="tx2"/>
              </a:solidFill>
              <a:miter lim="800000"/>
              <a:headEnd/>
              <a:tailEnd/>
            </a:ln>
            <a:effectLst>
              <a:outerShdw dist="107763" dir="2700000" algn="ctr" rotWithShape="0">
                <a:schemeClr val="bg2">
                  <a:alpha val="50000"/>
                </a:schemeClr>
              </a:outerShdw>
            </a:effectLst>
          </p:spPr>
          <p:txBody>
            <a:bodyPr wrap="none" anchor="ctr"/>
            <a:lstStyle/>
            <a:p>
              <a:pPr algn="ctr"/>
              <a:endParaRPr lang="en-US">
                <a:solidFill>
                  <a:srgbClr val="0000FF"/>
                </a:solidFill>
              </a:endParaRPr>
            </a:p>
          </p:txBody>
        </p:sp>
        <p:grpSp>
          <p:nvGrpSpPr>
            <p:cNvPr id="608289" name="Group 33"/>
            <p:cNvGrpSpPr>
              <a:grpSpLocks/>
            </p:cNvGrpSpPr>
            <p:nvPr/>
          </p:nvGrpSpPr>
          <p:grpSpPr bwMode="auto">
            <a:xfrm>
              <a:off x="1564" y="762"/>
              <a:ext cx="1470" cy="768"/>
              <a:chOff x="1564" y="762"/>
              <a:chExt cx="1470" cy="768"/>
            </a:xfrm>
            <a:grpFill/>
          </p:grpSpPr>
          <p:sp>
            <p:nvSpPr>
              <p:cNvPr id="608290" name="Text Box 34"/>
              <p:cNvSpPr txBox="1">
                <a:spLocks noChangeArrowheads="1"/>
              </p:cNvSpPr>
              <p:nvPr/>
            </p:nvSpPr>
            <p:spPr bwMode="auto">
              <a:xfrm>
                <a:off x="1564" y="886"/>
                <a:ext cx="240" cy="519"/>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4800">
                    <a:solidFill>
                      <a:srgbClr val="0000FF"/>
                    </a:solidFill>
                    <a:sym typeface="Symbol" pitchFamily="18" charset="2"/>
                  </a:rPr>
                  <a:t></a:t>
                </a:r>
                <a:r>
                  <a:rPr lang="en-US" sz="4000" b="1">
                    <a:solidFill>
                      <a:srgbClr val="0000FF"/>
                    </a:solidFill>
                    <a:sym typeface="Symbol" pitchFamily="18" charset="2"/>
                  </a:rPr>
                  <a:t> </a:t>
                </a:r>
                <a:endParaRPr lang="en-US" sz="4000" b="1">
                  <a:solidFill>
                    <a:srgbClr val="0000FF"/>
                  </a:solidFill>
                </a:endParaRPr>
              </a:p>
            </p:txBody>
          </p:sp>
          <p:sp>
            <p:nvSpPr>
              <p:cNvPr id="608291" name="Text Box 35"/>
              <p:cNvSpPr txBox="1">
                <a:spLocks noChangeArrowheads="1"/>
              </p:cNvSpPr>
              <p:nvPr/>
            </p:nvSpPr>
            <p:spPr bwMode="auto">
              <a:xfrm>
                <a:off x="1732" y="896"/>
                <a:ext cx="720" cy="250"/>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a:solidFill>
                      <a:srgbClr val="0000FF"/>
                    </a:solidFill>
                  </a:rPr>
                  <a:t>4.0</a:t>
                </a:r>
              </a:p>
            </p:txBody>
          </p:sp>
          <p:sp>
            <p:nvSpPr>
              <p:cNvPr id="608292" name="Text Box 36"/>
              <p:cNvSpPr txBox="1">
                <a:spLocks noChangeArrowheads="1"/>
              </p:cNvSpPr>
              <p:nvPr/>
            </p:nvSpPr>
            <p:spPr bwMode="auto">
              <a:xfrm>
                <a:off x="1684" y="1146"/>
                <a:ext cx="816" cy="250"/>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a:solidFill>
                      <a:srgbClr val="0000FF"/>
                    </a:solidFill>
                  </a:rPr>
                  <a:t>(1+x</a:t>
                </a:r>
                <a:r>
                  <a:rPr lang="en-US" sz="2000" baseline="30000">
                    <a:solidFill>
                      <a:srgbClr val="0000FF"/>
                    </a:solidFill>
                  </a:rPr>
                  <a:t>2</a:t>
                </a:r>
                <a:r>
                  <a:rPr lang="en-US" sz="2000">
                    <a:solidFill>
                      <a:srgbClr val="0000FF"/>
                    </a:solidFill>
                  </a:rPr>
                  <a:t>)</a:t>
                </a:r>
              </a:p>
            </p:txBody>
          </p:sp>
          <p:sp>
            <p:nvSpPr>
              <p:cNvPr id="608293" name="Line 37"/>
              <p:cNvSpPr>
                <a:spLocks noChangeShapeType="1"/>
              </p:cNvSpPr>
              <p:nvPr/>
            </p:nvSpPr>
            <p:spPr bwMode="auto">
              <a:xfrm>
                <a:off x="1852" y="1146"/>
                <a:ext cx="528" cy="0"/>
              </a:xfrm>
              <a:prstGeom prst="line">
                <a:avLst/>
              </a:prstGeom>
              <a:grpFill/>
              <a:ln w="19050">
                <a:solidFill>
                  <a:srgbClr val="02203A"/>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8294" name="Text Box 38"/>
              <p:cNvSpPr txBox="1">
                <a:spLocks noChangeArrowheads="1"/>
              </p:cNvSpPr>
              <p:nvPr/>
            </p:nvSpPr>
            <p:spPr bwMode="auto">
              <a:xfrm>
                <a:off x="2428" y="1002"/>
                <a:ext cx="606" cy="327"/>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solidFill>
                      <a:srgbClr val="0000FF"/>
                    </a:solidFill>
                  </a:rPr>
                  <a:t>dx = </a:t>
                </a:r>
                <a:r>
                  <a:rPr lang="en-US" sz="2800">
                    <a:solidFill>
                      <a:srgbClr val="0000FF"/>
                    </a:solidFill>
                    <a:sym typeface="Symbol" pitchFamily="18" charset="2"/>
                  </a:rPr>
                  <a:t></a:t>
                </a:r>
                <a:endParaRPr lang="en-US" sz="2800">
                  <a:solidFill>
                    <a:srgbClr val="0000FF"/>
                  </a:solidFill>
                </a:endParaRPr>
              </a:p>
            </p:txBody>
          </p:sp>
          <p:sp>
            <p:nvSpPr>
              <p:cNvPr id="608295" name="Text Box 39"/>
              <p:cNvSpPr txBox="1">
                <a:spLocks noChangeArrowheads="1"/>
              </p:cNvSpPr>
              <p:nvPr/>
            </p:nvSpPr>
            <p:spPr bwMode="auto">
              <a:xfrm>
                <a:off x="1564" y="1338"/>
                <a:ext cx="192" cy="192"/>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solidFill>
                      <a:srgbClr val="0000FF"/>
                    </a:solidFill>
                  </a:rPr>
                  <a:t>0</a:t>
                </a:r>
              </a:p>
            </p:txBody>
          </p:sp>
          <p:sp>
            <p:nvSpPr>
              <p:cNvPr id="608296" name="Text Box 40"/>
              <p:cNvSpPr txBox="1">
                <a:spLocks noChangeArrowheads="1"/>
              </p:cNvSpPr>
              <p:nvPr/>
            </p:nvSpPr>
            <p:spPr bwMode="auto">
              <a:xfrm>
                <a:off x="1564" y="762"/>
                <a:ext cx="192" cy="192"/>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solidFill>
                      <a:srgbClr val="0000FF"/>
                    </a:solidFill>
                  </a:rPr>
                  <a:t>1</a:t>
                </a:r>
              </a:p>
            </p:txBody>
          </p:sp>
        </p:grpSp>
      </p:grpSp>
      <p:sp>
        <p:nvSpPr>
          <p:cNvPr id="2" name="Rectangle 1"/>
          <p:cNvSpPr/>
          <p:nvPr/>
        </p:nvSpPr>
        <p:spPr>
          <a:xfrm>
            <a:off x="4372533" y="2305883"/>
            <a:ext cx="4641635" cy="4247317"/>
          </a:xfrm>
          <a:prstGeom prst="rect">
            <a:avLst/>
          </a:prstGeom>
          <a:solidFill>
            <a:schemeClr val="bg1">
              <a:lumMod val="95000"/>
            </a:schemeClr>
          </a:solidFill>
          <a:ln>
            <a:solidFill>
              <a:schemeClr val="tx1"/>
            </a:solidFill>
          </a:ln>
        </p:spPr>
        <p:txBody>
          <a:bodyPr wrap="square">
            <a:spAutoFit/>
          </a:bodyPr>
          <a:lstStyle/>
          <a:p>
            <a:r>
              <a:rPr lang="en-US" dirty="0">
                <a:solidFill>
                  <a:srgbClr val="0000FF"/>
                </a:solidFill>
                <a:latin typeface="Consolas" pitchFamily="49" charset="0"/>
                <a:cs typeface="Consolas" pitchFamily="49" charset="0"/>
              </a:rPr>
              <a:t>static</a:t>
            </a:r>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long</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num_steps</a:t>
            </a:r>
            <a:r>
              <a:rPr lang="en-US" dirty="0">
                <a:solidFill>
                  <a:prstClr val="black"/>
                </a:solidFill>
                <a:latin typeface="Consolas" pitchFamily="49" charset="0"/>
                <a:cs typeface="Consolas" pitchFamily="49" charset="0"/>
              </a:rPr>
              <a:t>=100000; </a:t>
            </a:r>
          </a:p>
          <a:p>
            <a:r>
              <a:rPr lang="en-US" dirty="0">
                <a:solidFill>
                  <a:srgbClr val="0000FF"/>
                </a:solidFill>
                <a:latin typeface="Consolas" pitchFamily="49" charset="0"/>
                <a:cs typeface="Consolas" pitchFamily="49" charset="0"/>
              </a:rPr>
              <a:t>double</a:t>
            </a:r>
            <a:r>
              <a:rPr lang="en-US" dirty="0">
                <a:solidFill>
                  <a:prstClr val="black"/>
                </a:solidFill>
                <a:latin typeface="Consolas" pitchFamily="49" charset="0"/>
                <a:cs typeface="Consolas" pitchFamily="49" charset="0"/>
              </a:rPr>
              <a:t> step, pi;</a:t>
            </a:r>
          </a:p>
          <a:p>
            <a:endParaRPr lang="en-US" dirty="0">
              <a:solidFill>
                <a:prstClr val="black"/>
              </a:solidFill>
              <a:latin typeface="Consolas" pitchFamily="49" charset="0"/>
              <a:cs typeface="Consolas" pitchFamily="49" charset="0"/>
            </a:endParaRPr>
          </a:p>
          <a:p>
            <a:r>
              <a:rPr lang="en-US" dirty="0">
                <a:solidFill>
                  <a:srgbClr val="0000FF"/>
                </a:solidFill>
                <a:latin typeface="Consolas" pitchFamily="49" charset="0"/>
                <a:cs typeface="Consolas" pitchFamily="49" charset="0"/>
              </a:rPr>
              <a:t>void</a:t>
            </a:r>
            <a:r>
              <a:rPr lang="en-US" dirty="0">
                <a:solidFill>
                  <a:prstClr val="black"/>
                </a:solidFill>
                <a:latin typeface="Consolas" pitchFamily="49" charset="0"/>
                <a:cs typeface="Consolas" pitchFamily="49" charset="0"/>
              </a:rPr>
              <a:t> main() {</a:t>
            </a:r>
          </a:p>
          <a:p>
            <a:r>
              <a:rPr lang="en-US" dirty="0">
                <a:solidFill>
                  <a:prstClr val="black"/>
                </a:solidFill>
                <a:latin typeface="Consolas" pitchFamily="49" charset="0"/>
                <a:cs typeface="Consolas" pitchFamily="49" charset="0"/>
              </a:rPr>
              <a:t>   </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i;	</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double</a:t>
            </a:r>
            <a:r>
              <a:rPr lang="en-US" dirty="0">
                <a:solidFill>
                  <a:prstClr val="black"/>
                </a:solidFill>
                <a:latin typeface="Consolas" pitchFamily="49" charset="0"/>
                <a:cs typeface="Consolas" pitchFamily="49" charset="0"/>
              </a:rPr>
              <a:t> x, sum = 0.0;</a:t>
            </a:r>
          </a:p>
          <a:p>
            <a:endParaRPr lang="en-US" dirty="0">
              <a:solidFill>
                <a:prstClr val="black"/>
              </a:solidFill>
              <a:latin typeface="Consolas" pitchFamily="49" charset="0"/>
              <a:cs typeface="Consolas" pitchFamily="49" charset="0"/>
            </a:endParaRPr>
          </a:p>
          <a:p>
            <a:r>
              <a:rPr lang="en-US" dirty="0">
                <a:solidFill>
                  <a:prstClr val="black"/>
                </a:solidFill>
                <a:latin typeface="Consolas" pitchFamily="49" charset="0"/>
                <a:cs typeface="Consolas" pitchFamily="49" charset="0"/>
              </a:rPr>
              <a:t>   step = 1.0/(</a:t>
            </a:r>
            <a:r>
              <a:rPr lang="en-US" dirty="0">
                <a:solidFill>
                  <a:srgbClr val="0000FF"/>
                </a:solidFill>
                <a:latin typeface="Consolas" pitchFamily="49" charset="0"/>
                <a:cs typeface="Consolas" pitchFamily="49" charset="0"/>
              </a:rPr>
              <a:t>double</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num_steps</a:t>
            </a:r>
            <a:r>
              <a:rPr lang="en-US" dirty="0">
                <a:solidFill>
                  <a:prstClr val="black"/>
                </a:solidFill>
                <a:latin typeface="Consolas" pitchFamily="49" charset="0"/>
                <a:cs typeface="Consolas" pitchFamily="49" charset="0"/>
              </a:rPr>
              <a:t>;</a:t>
            </a:r>
          </a:p>
          <a:p>
            <a:r>
              <a:rPr lang="nn-NO" dirty="0">
                <a:solidFill>
                  <a:prstClr val="black"/>
                </a:solidFill>
                <a:latin typeface="Consolas" pitchFamily="49" charset="0"/>
                <a:cs typeface="Consolas" pitchFamily="49" charset="0"/>
              </a:rPr>
              <a:t>   </a:t>
            </a:r>
            <a:r>
              <a:rPr lang="nn-NO" dirty="0">
                <a:solidFill>
                  <a:srgbClr val="0000FF"/>
                </a:solidFill>
                <a:latin typeface="Consolas" pitchFamily="49" charset="0"/>
                <a:cs typeface="Consolas" pitchFamily="49" charset="0"/>
              </a:rPr>
              <a:t>for</a:t>
            </a:r>
            <a:r>
              <a:rPr lang="nn-NO" dirty="0">
                <a:solidFill>
                  <a:prstClr val="black"/>
                </a:solidFill>
                <a:latin typeface="Consolas" pitchFamily="49" charset="0"/>
                <a:cs typeface="Consolas" pitchFamily="49" charset="0"/>
              </a:rPr>
              <a:t> (i=0; i&lt; num_steps; i++){</a:t>
            </a:r>
          </a:p>
          <a:p>
            <a:r>
              <a:rPr lang="en-US" dirty="0">
                <a:solidFill>
                  <a:prstClr val="black"/>
                </a:solidFill>
                <a:latin typeface="Consolas" pitchFamily="49" charset="0"/>
                <a:cs typeface="Consolas" pitchFamily="49" charset="0"/>
              </a:rPr>
              <a:t>      x = (i+0.5)*step;</a:t>
            </a:r>
          </a:p>
          <a:p>
            <a:r>
              <a:rPr lang="en-US" dirty="0">
                <a:solidFill>
                  <a:prstClr val="black"/>
                </a:solidFill>
                <a:latin typeface="Consolas" pitchFamily="49" charset="0"/>
                <a:cs typeface="Consolas" pitchFamily="49" charset="0"/>
              </a:rPr>
              <a:t>      sum = sum + 4.0/(1.0 + x*x);</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   pi = step * sum;</a:t>
            </a:r>
          </a:p>
          <a:p>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printf</a:t>
            </a:r>
            <a:r>
              <a:rPr lang="en-US" dirty="0">
                <a:solidFill>
                  <a:prstClr val="black"/>
                </a:solidFill>
                <a:latin typeface="Consolas" pitchFamily="49" charset="0"/>
                <a:cs typeface="Consolas" pitchFamily="49" charset="0"/>
              </a:rPr>
              <a:t>(</a:t>
            </a:r>
            <a:r>
              <a:rPr lang="en-US" dirty="0">
                <a:solidFill>
                  <a:srgbClr val="A31515"/>
                </a:solidFill>
                <a:latin typeface="Consolas" pitchFamily="49" charset="0"/>
                <a:cs typeface="Consolas" pitchFamily="49" charset="0"/>
              </a:rPr>
              <a:t>"Pi = %f\</a:t>
            </a:r>
            <a:r>
              <a:rPr lang="en-US" dirty="0" err="1">
                <a:solidFill>
                  <a:srgbClr val="A31515"/>
                </a:solidFill>
                <a:latin typeface="Consolas" pitchFamily="49" charset="0"/>
                <a:cs typeface="Consolas" pitchFamily="49" charset="0"/>
              </a:rPr>
              <a:t>n"</a:t>
            </a:r>
            <a:r>
              <a:rPr lang="en-US" dirty="0" err="1">
                <a:solidFill>
                  <a:prstClr val="black"/>
                </a:solidFill>
                <a:latin typeface="Consolas" pitchFamily="49" charset="0"/>
                <a:cs typeface="Consolas" pitchFamily="49" charset="0"/>
              </a:rPr>
              <a:t>,pi</a:t>
            </a:r>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a:t>
            </a:r>
          </a:p>
        </p:txBody>
      </p:sp>
      <p:sp>
        <p:nvSpPr>
          <p:cNvPr id="44" name="Rectangle 43"/>
          <p:cNvSpPr/>
          <p:nvPr/>
        </p:nvSpPr>
        <p:spPr>
          <a:xfrm>
            <a:off x="76200" y="6513129"/>
            <a:ext cx="1040670" cy="261610"/>
          </a:xfrm>
          <a:prstGeom prst="rect">
            <a:avLst/>
          </a:prstGeom>
        </p:spPr>
        <p:txBody>
          <a:bodyPr wrap="none">
            <a:spAutoFit/>
          </a:bodyPr>
          <a:lstStyle/>
          <a:p>
            <a:r>
              <a:rPr lang="en-US" sz="1100" dirty="0"/>
              <a:t>Credit: IOMPP</a:t>
            </a:r>
          </a:p>
        </p:txBody>
      </p:sp>
    </p:spTree>
    <p:custDataLst>
      <p:tags r:id="rId1"/>
    </p:custDataLst>
    <p:extLst>
      <p:ext uri="{BB962C8B-B14F-4D97-AF65-F5344CB8AC3E}">
        <p14:creationId xmlns:p14="http://schemas.microsoft.com/office/powerpoint/2010/main" val="26992601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082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608287"/>
                                        </p:tgtEl>
                                        <p:attrNameLst>
                                          <p:attrName>style.visibility</p:attrName>
                                        </p:attrNameLst>
                                      </p:cBhvr>
                                      <p:to>
                                        <p:strVal val="visible"/>
                                      </p:to>
                                    </p:set>
                                    <p:animEffect transition="in" filter="wipe(left)">
                                      <p:cBhvr>
                                        <p:cTn id="11" dur="500"/>
                                        <p:tgtEl>
                                          <p:spTgt spid="60828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608260"/>
                                        </p:tgtEl>
                                        <p:attrNameLst>
                                          <p:attrName>style.visibility</p:attrName>
                                        </p:attrNameLst>
                                      </p:cBhvr>
                                      <p:to>
                                        <p:strVal val="visible"/>
                                      </p:to>
                                    </p:set>
                                    <p:animEffect transition="in" filter="wipe(down)">
                                      <p:cBhvr>
                                        <p:cTn id="16" dur="500"/>
                                        <p:tgtEl>
                                          <p:spTgt spid="608260"/>
                                        </p:tgtEl>
                                      </p:cBhvr>
                                    </p:animEffect>
                                  </p:childTnLst>
                                </p:cTn>
                              </p:par>
                            </p:childTnLst>
                          </p:cTn>
                        </p:par>
                        <p:par>
                          <p:cTn id="17" fill="hold" nodeType="afterGroup">
                            <p:stCondLst>
                              <p:cond delay="500"/>
                            </p:stCondLst>
                            <p:childTnLst>
                              <p:par>
                                <p:cTn id="18" presetID="22" presetClass="entr" presetSubtype="4" fill="hold" grpId="0" nodeType="afterEffect">
                                  <p:stCondLst>
                                    <p:cond delay="500"/>
                                  </p:stCondLst>
                                  <p:childTnLst>
                                    <p:set>
                                      <p:cBhvr>
                                        <p:cTn id="19" dur="1" fill="hold">
                                          <p:stCondLst>
                                            <p:cond delay="0"/>
                                          </p:stCondLst>
                                        </p:cTn>
                                        <p:tgtEl>
                                          <p:spTgt spid="608261"/>
                                        </p:tgtEl>
                                        <p:attrNameLst>
                                          <p:attrName>style.visibility</p:attrName>
                                        </p:attrNameLst>
                                      </p:cBhvr>
                                      <p:to>
                                        <p:strVal val="visible"/>
                                      </p:to>
                                    </p:set>
                                    <p:animEffect transition="in" filter="wipe(down)">
                                      <p:cBhvr>
                                        <p:cTn id="20" dur="500"/>
                                        <p:tgtEl>
                                          <p:spTgt spid="608261"/>
                                        </p:tgtEl>
                                      </p:cBhvr>
                                    </p:animEffect>
                                  </p:childTnLst>
                                </p:cTn>
                              </p:par>
                            </p:childTnLst>
                          </p:cTn>
                        </p:par>
                        <p:par>
                          <p:cTn id="21" fill="hold" nodeType="afterGroup">
                            <p:stCondLst>
                              <p:cond delay="1500"/>
                            </p:stCondLst>
                            <p:childTnLst>
                              <p:par>
                                <p:cTn id="22" presetID="22" presetClass="entr" presetSubtype="4" fill="hold" grpId="0" nodeType="afterEffect">
                                  <p:stCondLst>
                                    <p:cond delay="500"/>
                                  </p:stCondLst>
                                  <p:childTnLst>
                                    <p:set>
                                      <p:cBhvr>
                                        <p:cTn id="23" dur="1" fill="hold">
                                          <p:stCondLst>
                                            <p:cond delay="0"/>
                                          </p:stCondLst>
                                        </p:cTn>
                                        <p:tgtEl>
                                          <p:spTgt spid="608262"/>
                                        </p:tgtEl>
                                        <p:attrNameLst>
                                          <p:attrName>style.visibility</p:attrName>
                                        </p:attrNameLst>
                                      </p:cBhvr>
                                      <p:to>
                                        <p:strVal val="visible"/>
                                      </p:to>
                                    </p:set>
                                    <p:animEffect transition="in" filter="wipe(down)">
                                      <p:cBhvr>
                                        <p:cTn id="24" dur="500"/>
                                        <p:tgtEl>
                                          <p:spTgt spid="608262"/>
                                        </p:tgtEl>
                                      </p:cBhvr>
                                    </p:animEffect>
                                  </p:childTnLst>
                                </p:cTn>
                              </p:par>
                            </p:childTnLst>
                          </p:cTn>
                        </p:par>
                        <p:par>
                          <p:cTn id="25" fill="hold" nodeType="afterGroup">
                            <p:stCondLst>
                              <p:cond delay="2500"/>
                            </p:stCondLst>
                            <p:childTnLst>
                              <p:par>
                                <p:cTn id="26" presetID="22" presetClass="entr" presetSubtype="4" fill="hold" grpId="0" nodeType="afterEffect">
                                  <p:stCondLst>
                                    <p:cond delay="500"/>
                                  </p:stCondLst>
                                  <p:childTnLst>
                                    <p:set>
                                      <p:cBhvr>
                                        <p:cTn id="27" dur="1" fill="hold">
                                          <p:stCondLst>
                                            <p:cond delay="0"/>
                                          </p:stCondLst>
                                        </p:cTn>
                                        <p:tgtEl>
                                          <p:spTgt spid="608263"/>
                                        </p:tgtEl>
                                        <p:attrNameLst>
                                          <p:attrName>style.visibility</p:attrName>
                                        </p:attrNameLst>
                                      </p:cBhvr>
                                      <p:to>
                                        <p:strVal val="visible"/>
                                      </p:to>
                                    </p:set>
                                    <p:animEffect transition="in" filter="wipe(down)">
                                      <p:cBhvr>
                                        <p:cTn id="28" dur="500"/>
                                        <p:tgtEl>
                                          <p:spTgt spid="608263"/>
                                        </p:tgtEl>
                                      </p:cBhvr>
                                    </p:animEffect>
                                  </p:childTnLst>
                                </p:cTn>
                              </p:par>
                            </p:childTnLst>
                          </p:cTn>
                        </p:par>
                        <p:par>
                          <p:cTn id="29" fill="hold" nodeType="afterGroup">
                            <p:stCondLst>
                              <p:cond delay="3500"/>
                            </p:stCondLst>
                            <p:childTnLst>
                              <p:par>
                                <p:cTn id="30" presetID="22" presetClass="entr" presetSubtype="4" fill="hold" grpId="0" nodeType="afterEffect">
                                  <p:stCondLst>
                                    <p:cond delay="500"/>
                                  </p:stCondLst>
                                  <p:childTnLst>
                                    <p:set>
                                      <p:cBhvr>
                                        <p:cTn id="31" dur="1" fill="hold">
                                          <p:stCondLst>
                                            <p:cond delay="0"/>
                                          </p:stCondLst>
                                        </p:cTn>
                                        <p:tgtEl>
                                          <p:spTgt spid="608264"/>
                                        </p:tgtEl>
                                        <p:attrNameLst>
                                          <p:attrName>style.visibility</p:attrName>
                                        </p:attrNameLst>
                                      </p:cBhvr>
                                      <p:to>
                                        <p:strVal val="visible"/>
                                      </p:to>
                                    </p:set>
                                    <p:animEffect transition="in" filter="wipe(down)">
                                      <p:cBhvr>
                                        <p:cTn id="32" dur="500"/>
                                        <p:tgtEl>
                                          <p:spTgt spid="608264"/>
                                        </p:tgtEl>
                                      </p:cBhvr>
                                    </p:animEffect>
                                  </p:childTnLst>
                                </p:cTn>
                              </p:par>
                            </p:childTnLst>
                          </p:cTn>
                        </p:par>
                        <p:par>
                          <p:cTn id="33" fill="hold" nodeType="afterGroup">
                            <p:stCondLst>
                              <p:cond delay="4500"/>
                            </p:stCondLst>
                            <p:childTnLst>
                              <p:par>
                                <p:cTn id="34" presetID="22" presetClass="entr" presetSubtype="4" fill="hold" grpId="0" nodeType="afterEffect">
                                  <p:stCondLst>
                                    <p:cond delay="500"/>
                                  </p:stCondLst>
                                  <p:childTnLst>
                                    <p:set>
                                      <p:cBhvr>
                                        <p:cTn id="35" dur="1" fill="hold">
                                          <p:stCondLst>
                                            <p:cond delay="0"/>
                                          </p:stCondLst>
                                        </p:cTn>
                                        <p:tgtEl>
                                          <p:spTgt spid="608265"/>
                                        </p:tgtEl>
                                        <p:attrNameLst>
                                          <p:attrName>style.visibility</p:attrName>
                                        </p:attrNameLst>
                                      </p:cBhvr>
                                      <p:to>
                                        <p:strVal val="visible"/>
                                      </p:to>
                                    </p:set>
                                    <p:animEffect transition="in" filter="wipe(down)">
                                      <p:cBhvr>
                                        <p:cTn id="36" dur="500"/>
                                        <p:tgtEl>
                                          <p:spTgt spid="608265"/>
                                        </p:tgtEl>
                                      </p:cBhvr>
                                    </p:animEffect>
                                  </p:childTnLst>
                                </p:cTn>
                              </p:par>
                            </p:childTnLst>
                          </p:cTn>
                        </p:par>
                        <p:par>
                          <p:cTn id="37" fill="hold" nodeType="afterGroup">
                            <p:stCondLst>
                              <p:cond delay="5500"/>
                            </p:stCondLst>
                            <p:childTnLst>
                              <p:par>
                                <p:cTn id="38" presetID="22" presetClass="entr" presetSubtype="4" fill="hold" grpId="0" nodeType="afterEffect">
                                  <p:stCondLst>
                                    <p:cond delay="500"/>
                                  </p:stCondLst>
                                  <p:childTnLst>
                                    <p:set>
                                      <p:cBhvr>
                                        <p:cTn id="39" dur="1" fill="hold">
                                          <p:stCondLst>
                                            <p:cond delay="0"/>
                                          </p:stCondLst>
                                        </p:cTn>
                                        <p:tgtEl>
                                          <p:spTgt spid="608266"/>
                                        </p:tgtEl>
                                        <p:attrNameLst>
                                          <p:attrName>style.visibility</p:attrName>
                                        </p:attrNameLst>
                                      </p:cBhvr>
                                      <p:to>
                                        <p:strVal val="visible"/>
                                      </p:to>
                                    </p:set>
                                    <p:animEffect transition="in" filter="wipe(down)">
                                      <p:cBhvr>
                                        <p:cTn id="40" dur="500"/>
                                        <p:tgtEl>
                                          <p:spTgt spid="608266"/>
                                        </p:tgtEl>
                                      </p:cBhvr>
                                    </p:animEffect>
                                  </p:childTnLst>
                                </p:cTn>
                              </p:par>
                            </p:childTnLst>
                          </p:cTn>
                        </p:par>
                        <p:par>
                          <p:cTn id="41" fill="hold" nodeType="afterGroup">
                            <p:stCondLst>
                              <p:cond delay="6500"/>
                            </p:stCondLst>
                            <p:childTnLst>
                              <p:par>
                                <p:cTn id="42" presetID="22" presetClass="entr" presetSubtype="4" fill="hold" grpId="0" nodeType="afterEffect">
                                  <p:stCondLst>
                                    <p:cond delay="500"/>
                                  </p:stCondLst>
                                  <p:childTnLst>
                                    <p:set>
                                      <p:cBhvr>
                                        <p:cTn id="43" dur="1" fill="hold">
                                          <p:stCondLst>
                                            <p:cond delay="0"/>
                                          </p:stCondLst>
                                        </p:cTn>
                                        <p:tgtEl>
                                          <p:spTgt spid="608267"/>
                                        </p:tgtEl>
                                        <p:attrNameLst>
                                          <p:attrName>style.visibility</p:attrName>
                                        </p:attrNameLst>
                                      </p:cBhvr>
                                      <p:to>
                                        <p:strVal val="visible"/>
                                      </p:to>
                                    </p:set>
                                    <p:animEffect transition="in" filter="wipe(down)">
                                      <p:cBhvr>
                                        <p:cTn id="44" dur="500"/>
                                        <p:tgtEl>
                                          <p:spTgt spid="608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260" grpId="0" animBg="1"/>
      <p:bldP spid="608261" grpId="0" animBg="1"/>
      <p:bldP spid="608262" grpId="0" animBg="1"/>
      <p:bldP spid="608263" grpId="0" animBg="1"/>
      <p:bldP spid="608264" grpId="0" animBg="1"/>
      <p:bldP spid="608265" grpId="0" animBg="1"/>
      <p:bldP spid="608266" grpId="0" animBg="1"/>
      <p:bldP spid="60826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t>
            </a:r>
            <a:r>
              <a:rPr lang="en-US" sz="3200" dirty="0" err="1"/>
              <a:t>pthreads</a:t>
            </a:r>
            <a:r>
              <a:rPr lang="en-US" sz="3200" dirty="0"/>
              <a:t>”: An OpenMP Precursor</a:t>
            </a:r>
          </a:p>
        </p:txBody>
      </p:sp>
      <p:sp>
        <p:nvSpPr>
          <p:cNvPr id="3" name="Content Placeholder 2"/>
          <p:cNvSpPr>
            <a:spLocks noGrp="1"/>
          </p:cNvSpPr>
          <p:nvPr>
            <p:ph idx="1"/>
          </p:nvPr>
        </p:nvSpPr>
        <p:spPr>
          <a:xfrm>
            <a:off x="457200" y="1066800"/>
            <a:ext cx="8229600" cy="5334000"/>
          </a:xfrm>
        </p:spPr>
        <p:txBody>
          <a:bodyPr>
            <a:normAutofit lnSpcReduction="10000"/>
          </a:bodyPr>
          <a:lstStyle/>
          <a:p>
            <a:r>
              <a:rPr lang="en-US" sz="2200" dirty="0"/>
              <a:t>Before there was OpenMP, a common approach to support parallel programming was by use of </a:t>
            </a:r>
            <a:r>
              <a:rPr lang="en-US" sz="2200" dirty="0" err="1"/>
              <a:t>pthreads</a:t>
            </a:r>
            <a:endParaRPr lang="en-US" sz="2200" dirty="0"/>
          </a:p>
          <a:p>
            <a:pPr lvl="1"/>
            <a:r>
              <a:rPr lang="en-US" dirty="0"/>
              <a:t>“</a:t>
            </a:r>
            <a:r>
              <a:rPr lang="en-US" dirty="0" err="1"/>
              <a:t>pthread</a:t>
            </a:r>
            <a:r>
              <a:rPr lang="en-US" dirty="0"/>
              <a:t>”: POSIX thread</a:t>
            </a:r>
          </a:p>
          <a:p>
            <a:pPr lvl="1"/>
            <a:r>
              <a:rPr lang="en-US" dirty="0"/>
              <a:t>POSIX: Portable Operating System Interface [for Unix]</a:t>
            </a:r>
          </a:p>
          <a:p>
            <a:pPr lvl="1"/>
            <a:endParaRPr lang="en-US" dirty="0"/>
          </a:p>
          <a:p>
            <a:r>
              <a:rPr lang="en-US" sz="2200" dirty="0" err="1"/>
              <a:t>pthreads</a:t>
            </a:r>
            <a:endParaRPr lang="en-US" sz="2200" dirty="0"/>
          </a:p>
          <a:p>
            <a:pPr lvl="1"/>
            <a:r>
              <a:rPr lang="en-US" dirty="0"/>
              <a:t>Available originally under Unix and Linux </a:t>
            </a:r>
          </a:p>
          <a:p>
            <a:pPr lvl="1"/>
            <a:r>
              <a:rPr lang="en-US" dirty="0"/>
              <a:t>Windows ports are also available some as open source projects</a:t>
            </a:r>
          </a:p>
          <a:p>
            <a:pPr lvl="2"/>
            <a:endParaRPr lang="en-US" sz="2200" dirty="0"/>
          </a:p>
          <a:p>
            <a:r>
              <a:rPr lang="en-US" sz="2200" dirty="0"/>
              <a:t>Parallel programming with </a:t>
            </a:r>
            <a:r>
              <a:rPr lang="en-US" sz="2200" dirty="0" err="1"/>
              <a:t>pthreads</a:t>
            </a:r>
            <a:r>
              <a:rPr lang="en-US" sz="2200" dirty="0"/>
              <a:t>: relatively cumbersome, prone to mistakes, hard to maintain/scale/expand</a:t>
            </a:r>
          </a:p>
          <a:p>
            <a:pPr lvl="1"/>
            <a:r>
              <a:rPr lang="en-US" dirty="0"/>
              <a:t>Moreover, not envisioned as a mechanism for writing scientific computing software</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7</a:t>
            </a:fld>
            <a:endParaRPr lang="en-US" altLang="en-US"/>
          </a:p>
        </p:txBody>
      </p:sp>
    </p:spTree>
    <p:extLst>
      <p:ext uri="{BB962C8B-B14F-4D97-AF65-F5344CB8AC3E}">
        <p14:creationId xmlns:p14="http://schemas.microsoft.com/office/powerpoint/2010/main" val="2588703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52400" y="74614"/>
            <a:ext cx="8213725" cy="520878"/>
          </a:xfrm>
        </p:spPr>
        <p:txBody>
          <a:bodyPr/>
          <a:lstStyle/>
          <a:p>
            <a:r>
              <a:rPr lang="en-US" sz="2400" dirty="0"/>
              <a:t>OpenMP Reduction Example: Numerical Integration</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70</a:t>
            </a:fld>
            <a:endParaRPr lang="en-US" altLang="en-US"/>
          </a:p>
        </p:txBody>
      </p:sp>
      <p:sp>
        <p:nvSpPr>
          <p:cNvPr id="5" name="Rectangle 4"/>
          <p:cNvSpPr/>
          <p:nvPr/>
        </p:nvSpPr>
        <p:spPr>
          <a:xfrm>
            <a:off x="1562100" y="575172"/>
            <a:ext cx="6019800" cy="6186309"/>
          </a:xfrm>
          <a:prstGeom prst="rect">
            <a:avLst/>
          </a:prstGeom>
          <a:solidFill>
            <a:schemeClr val="bg1">
              <a:lumMod val="95000"/>
            </a:schemeClr>
          </a:solidFill>
          <a:ln>
            <a:solidFill>
              <a:schemeClr val="tx1"/>
            </a:solidFill>
          </a:ln>
        </p:spPr>
        <p:txBody>
          <a:bodyPr wrap="square">
            <a:spAutoFit/>
          </a:bodyPr>
          <a:lstStyle/>
          <a:p>
            <a:r>
              <a:rPr lang="en-US" dirty="0">
                <a:solidFill>
                  <a:srgbClr val="0000FF"/>
                </a:solidFill>
                <a:latin typeface="Consolas" pitchFamily="49" charset="0"/>
                <a:cs typeface="Consolas" pitchFamily="49" charset="0"/>
              </a:rPr>
              <a:t>#include</a:t>
            </a:r>
            <a:r>
              <a:rPr lang="en-US" dirty="0">
                <a:solidFill>
                  <a:prstClr val="black"/>
                </a:solidFill>
                <a:latin typeface="Consolas" pitchFamily="49" charset="0"/>
                <a:cs typeface="Consolas" pitchFamily="49" charset="0"/>
              </a:rPr>
              <a:t> </a:t>
            </a:r>
            <a:r>
              <a:rPr lang="en-US" dirty="0">
                <a:solidFill>
                  <a:srgbClr val="A31515"/>
                </a:solidFill>
                <a:latin typeface="Consolas" pitchFamily="49" charset="0"/>
                <a:cs typeface="Consolas" pitchFamily="49" charset="0"/>
              </a:rPr>
              <a:t>&lt;</a:t>
            </a:r>
            <a:r>
              <a:rPr lang="en-US" dirty="0" err="1">
                <a:solidFill>
                  <a:srgbClr val="A31515"/>
                </a:solidFill>
                <a:latin typeface="Consolas" pitchFamily="49" charset="0"/>
                <a:cs typeface="Consolas" pitchFamily="49" charset="0"/>
              </a:rPr>
              <a:t>stdio.h</a:t>
            </a:r>
            <a:r>
              <a:rPr lang="en-US" dirty="0">
                <a:solidFill>
                  <a:srgbClr val="A31515"/>
                </a:solidFill>
                <a:latin typeface="Consolas" pitchFamily="49" charset="0"/>
                <a:cs typeface="Consolas" pitchFamily="49" charset="0"/>
              </a:rPr>
              <a:t>&gt;</a:t>
            </a:r>
          </a:p>
          <a:p>
            <a:r>
              <a:rPr lang="en-US" dirty="0">
                <a:solidFill>
                  <a:srgbClr val="0000FF"/>
                </a:solidFill>
                <a:latin typeface="Consolas" pitchFamily="49" charset="0"/>
                <a:cs typeface="Consolas" pitchFamily="49" charset="0"/>
              </a:rPr>
              <a:t>#include</a:t>
            </a:r>
            <a:r>
              <a:rPr lang="en-US" dirty="0">
                <a:solidFill>
                  <a:prstClr val="black"/>
                </a:solidFill>
                <a:latin typeface="Consolas" pitchFamily="49" charset="0"/>
                <a:cs typeface="Consolas" pitchFamily="49" charset="0"/>
              </a:rPr>
              <a:t> </a:t>
            </a:r>
            <a:r>
              <a:rPr lang="en-US" dirty="0">
                <a:solidFill>
                  <a:srgbClr val="A31515"/>
                </a:solidFill>
                <a:latin typeface="Consolas" pitchFamily="49" charset="0"/>
                <a:cs typeface="Consolas" pitchFamily="49" charset="0"/>
              </a:rPr>
              <a:t>&lt;</a:t>
            </a:r>
            <a:r>
              <a:rPr lang="en-US" dirty="0" err="1">
                <a:solidFill>
                  <a:srgbClr val="A31515"/>
                </a:solidFill>
                <a:latin typeface="Consolas" pitchFamily="49" charset="0"/>
                <a:cs typeface="Consolas" pitchFamily="49" charset="0"/>
              </a:rPr>
              <a:t>stdlib.h</a:t>
            </a:r>
            <a:r>
              <a:rPr lang="en-US" dirty="0">
                <a:solidFill>
                  <a:srgbClr val="A31515"/>
                </a:solidFill>
                <a:latin typeface="Consolas" pitchFamily="49" charset="0"/>
                <a:cs typeface="Consolas" pitchFamily="49" charset="0"/>
              </a:rPr>
              <a:t>&gt;</a:t>
            </a:r>
          </a:p>
          <a:p>
            <a:r>
              <a:rPr lang="en-US" dirty="0">
                <a:solidFill>
                  <a:srgbClr val="0000FF"/>
                </a:solidFill>
                <a:latin typeface="Consolas" pitchFamily="49" charset="0"/>
                <a:cs typeface="Consolas" pitchFamily="49" charset="0"/>
              </a:rPr>
              <a:t>#include</a:t>
            </a:r>
            <a:r>
              <a:rPr lang="en-US" dirty="0">
                <a:solidFill>
                  <a:prstClr val="black"/>
                </a:solidFill>
                <a:latin typeface="Consolas" pitchFamily="49" charset="0"/>
                <a:cs typeface="Consolas" pitchFamily="49" charset="0"/>
              </a:rPr>
              <a:t> </a:t>
            </a:r>
            <a:r>
              <a:rPr lang="en-US" dirty="0">
                <a:solidFill>
                  <a:srgbClr val="A31515"/>
                </a:solidFill>
                <a:latin typeface="Consolas" pitchFamily="49" charset="0"/>
                <a:cs typeface="Consolas" pitchFamily="49" charset="0"/>
              </a:rPr>
              <a:t>"</a:t>
            </a:r>
            <a:r>
              <a:rPr lang="en-US" dirty="0" err="1">
                <a:solidFill>
                  <a:srgbClr val="A31515"/>
                </a:solidFill>
                <a:latin typeface="Consolas" pitchFamily="49" charset="0"/>
                <a:cs typeface="Consolas" pitchFamily="49" charset="0"/>
              </a:rPr>
              <a:t>omp.h</a:t>
            </a:r>
            <a:r>
              <a:rPr lang="en-US" dirty="0">
                <a:solidFill>
                  <a:srgbClr val="A31515"/>
                </a:solidFill>
                <a:latin typeface="Consolas" pitchFamily="49" charset="0"/>
                <a:cs typeface="Consolas" pitchFamily="49" charset="0"/>
              </a:rPr>
              <a:t>"</a:t>
            </a:r>
          </a:p>
          <a:p>
            <a:endParaRPr lang="en-US" dirty="0">
              <a:solidFill>
                <a:srgbClr val="A31515"/>
              </a:solidFill>
              <a:latin typeface="Consolas" pitchFamily="49" charset="0"/>
              <a:cs typeface="Consolas" pitchFamily="49" charset="0"/>
            </a:endParaRPr>
          </a:p>
          <a:p>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main(</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argc</a:t>
            </a:r>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char</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argv</a:t>
            </a:r>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num_steps</a:t>
            </a:r>
            <a:r>
              <a:rPr lang="en-US" dirty="0">
                <a:solidFill>
                  <a:prstClr val="black"/>
                </a:solidFill>
                <a:latin typeface="Consolas" pitchFamily="49" charset="0"/>
                <a:cs typeface="Consolas" pitchFamily="49" charset="0"/>
              </a:rPr>
              <a:t> = </a:t>
            </a:r>
            <a:r>
              <a:rPr lang="en-US" dirty="0" err="1">
                <a:solidFill>
                  <a:prstClr val="black"/>
                </a:solidFill>
                <a:latin typeface="Consolas" pitchFamily="49" charset="0"/>
                <a:cs typeface="Consolas" pitchFamily="49" charset="0"/>
              </a:rPr>
              <a:t>atoi</a:t>
            </a:r>
            <a:r>
              <a:rPr lang="en-US" dirty="0">
                <a:solidFill>
                  <a:prstClr val="black"/>
                </a:solidFill>
                <a:latin typeface="Consolas" pitchFamily="49" charset="0"/>
                <a:cs typeface="Consolas" pitchFamily="49" charset="0"/>
              </a:rPr>
              <a:t>(</a:t>
            </a:r>
            <a:r>
              <a:rPr lang="en-US" dirty="0" err="1">
                <a:solidFill>
                  <a:prstClr val="black"/>
                </a:solidFill>
                <a:latin typeface="Consolas" pitchFamily="49" charset="0"/>
                <a:cs typeface="Consolas" pitchFamily="49" charset="0"/>
              </a:rPr>
              <a:t>argv</a:t>
            </a:r>
            <a:r>
              <a:rPr lang="en-US" dirty="0">
                <a:solidFill>
                  <a:prstClr val="black"/>
                </a:solidFill>
                <a:latin typeface="Consolas" pitchFamily="49" charset="0"/>
                <a:cs typeface="Consolas" pitchFamily="49" charset="0"/>
              </a:rPr>
              <a:t>[1]);</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double</a:t>
            </a:r>
            <a:r>
              <a:rPr lang="en-US" dirty="0">
                <a:solidFill>
                  <a:prstClr val="black"/>
                </a:solidFill>
                <a:latin typeface="Consolas" pitchFamily="49" charset="0"/>
                <a:cs typeface="Consolas" pitchFamily="49" charset="0"/>
              </a:rPr>
              <a:t> step = 1./(</a:t>
            </a:r>
            <a:r>
              <a:rPr lang="en-US" dirty="0">
                <a:solidFill>
                  <a:srgbClr val="0000FF"/>
                </a:solidFill>
                <a:latin typeface="Consolas" pitchFamily="49" charset="0"/>
                <a:cs typeface="Consolas" pitchFamily="49" charset="0"/>
              </a:rPr>
              <a:t>double</a:t>
            </a:r>
            <a:r>
              <a:rPr lang="en-US" dirty="0">
                <a:solidFill>
                  <a:prstClr val="black"/>
                </a:solidFill>
                <a:latin typeface="Consolas" pitchFamily="49" charset="0"/>
                <a:cs typeface="Consolas" pitchFamily="49" charset="0"/>
              </a:rPr>
              <a:t>(</a:t>
            </a:r>
            <a:r>
              <a:rPr lang="en-US" dirty="0" err="1">
                <a:solidFill>
                  <a:prstClr val="black"/>
                </a:solidFill>
                <a:latin typeface="Consolas" pitchFamily="49" charset="0"/>
                <a:cs typeface="Consolas" pitchFamily="49" charset="0"/>
              </a:rPr>
              <a:t>num_steps</a:t>
            </a:r>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double</a:t>
            </a:r>
            <a:r>
              <a:rPr lang="en-US" dirty="0">
                <a:solidFill>
                  <a:prstClr val="black"/>
                </a:solidFill>
                <a:latin typeface="Consolas" pitchFamily="49" charset="0"/>
                <a:cs typeface="Consolas" pitchFamily="49" charset="0"/>
              </a:rPr>
              <a:t> sum;</a:t>
            </a:r>
          </a:p>
          <a:p>
            <a:endParaRPr lang="en-US" dirty="0">
              <a:solidFill>
                <a:prstClr val="black"/>
              </a:solidFill>
              <a:latin typeface="Consolas" pitchFamily="49" charset="0"/>
              <a:cs typeface="Consolas" pitchFamily="49" charset="0"/>
            </a:endParaRPr>
          </a:p>
          <a:p>
            <a:r>
              <a:rPr lang="en-US" dirty="0">
                <a:solidFill>
                  <a:srgbClr val="0000FF"/>
                </a:solidFill>
                <a:latin typeface="Consolas" pitchFamily="49" charset="0"/>
                <a:cs typeface="Consolas" pitchFamily="49" charset="0"/>
              </a:rPr>
              <a:t>#pragma</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omp</a:t>
            </a:r>
            <a:r>
              <a:rPr lang="en-US" dirty="0">
                <a:solidFill>
                  <a:prstClr val="black"/>
                </a:solidFill>
                <a:latin typeface="Consolas" pitchFamily="49" charset="0"/>
                <a:cs typeface="Consolas" pitchFamily="49" charset="0"/>
              </a:rPr>
              <a:t> parallel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reduction</a:t>
            </a:r>
            <a:r>
              <a:rPr lang="en-US" dirty="0">
                <a:solidFill>
                  <a:prstClr val="black"/>
                </a:solidFill>
                <a:latin typeface="Consolas" pitchFamily="49" charset="0"/>
                <a:cs typeface="Consolas" pitchFamily="49" charset="0"/>
              </a:rPr>
              <a:t>(+:sum)</a:t>
            </a:r>
          </a:p>
          <a:p>
            <a:r>
              <a:rPr lang="en-US" dirty="0">
                <a:solidFill>
                  <a:prstClr val="black"/>
                </a:solidFill>
                <a:latin typeface="Consolas" pitchFamily="49" charset="0"/>
                <a:cs typeface="Consolas" pitchFamily="49" charset="0"/>
              </a:rPr>
              <a:t>{</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for</a:t>
            </a:r>
            <a:r>
              <a:rPr lang="en-US" dirty="0">
                <a:solidFill>
                  <a:prstClr val="black"/>
                </a:solidFill>
                <a:latin typeface="Consolas" pitchFamily="49" charset="0"/>
                <a:cs typeface="Consolas" pitchFamily="49" charset="0"/>
              </a:rPr>
              <a:t>(</a:t>
            </a:r>
            <a:r>
              <a:rPr lang="en-US" dirty="0" err="1">
                <a:solidFill>
                  <a:srgbClr val="0000FF"/>
                </a:solidFill>
                <a:latin typeface="Consolas" pitchFamily="49" charset="0"/>
                <a:cs typeface="Consolas" pitchFamily="49" charset="0"/>
              </a:rPr>
              <a:t>int</a:t>
            </a:r>
            <a:r>
              <a:rPr lang="en-US" dirty="0">
                <a:solidFill>
                  <a:prstClr val="black"/>
                </a:solidFill>
                <a:latin typeface="Consolas" pitchFamily="49" charset="0"/>
                <a:cs typeface="Consolas" pitchFamily="49" charset="0"/>
              </a:rPr>
              <a:t> i=0; i&lt;</a:t>
            </a:r>
            <a:r>
              <a:rPr lang="en-US" dirty="0" err="1">
                <a:solidFill>
                  <a:prstClr val="black"/>
                </a:solidFill>
                <a:latin typeface="Consolas" pitchFamily="49" charset="0"/>
                <a:cs typeface="Consolas" pitchFamily="49" charset="0"/>
              </a:rPr>
              <a:t>num_steps</a:t>
            </a:r>
            <a:r>
              <a:rPr lang="en-US" dirty="0">
                <a:solidFill>
                  <a:prstClr val="black"/>
                </a:solidFill>
                <a:latin typeface="Consolas" pitchFamily="49" charset="0"/>
                <a:cs typeface="Consolas" pitchFamily="49" charset="0"/>
              </a:rPr>
              <a:t>; i++) {</a:t>
            </a: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double</a:t>
            </a:r>
            <a:r>
              <a:rPr lang="en-US" dirty="0">
                <a:solidFill>
                  <a:prstClr val="black"/>
                </a:solidFill>
                <a:latin typeface="Consolas" pitchFamily="49" charset="0"/>
                <a:cs typeface="Consolas" pitchFamily="49" charset="0"/>
              </a:rPr>
              <a:t> x = (i + .5)*step;</a:t>
            </a:r>
          </a:p>
          <a:p>
            <a:r>
              <a:rPr lang="en-US" dirty="0">
                <a:solidFill>
                  <a:prstClr val="black"/>
                </a:solidFill>
                <a:latin typeface="Consolas" pitchFamily="49" charset="0"/>
                <a:cs typeface="Consolas" pitchFamily="49" charset="0"/>
              </a:rPr>
              <a:t>         sum += 4.0/(1.+ x*x);</a:t>
            </a:r>
          </a:p>
          <a:p>
            <a:r>
              <a:rPr lang="en-US" dirty="0">
                <a:solidFill>
                  <a:prstClr val="black"/>
                </a:solidFill>
                <a:latin typeface="Consolas" pitchFamily="49" charset="0"/>
                <a:cs typeface="Consolas" pitchFamily="49" charset="0"/>
              </a:rPr>
              <a:t>     }</a:t>
            </a:r>
          </a:p>
          <a:p>
            <a:r>
              <a:rPr lang="en-US" dirty="0">
                <a:solidFill>
                  <a:prstClr val="black"/>
                </a:solidFill>
                <a:latin typeface="Consolas" pitchFamily="49" charset="0"/>
                <a:cs typeface="Consolas" pitchFamily="49" charset="0"/>
              </a:rPr>
              <a:t>}</a:t>
            </a:r>
          </a:p>
          <a:p>
            <a:endParaRPr lang="en-US" dirty="0">
              <a:solidFill>
                <a:prstClr val="black"/>
              </a:solidFill>
              <a:latin typeface="Consolas" pitchFamily="49" charset="0"/>
              <a:cs typeface="Consolas" pitchFamily="49" charset="0"/>
            </a:endParaRP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double</a:t>
            </a: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my_pi</a:t>
            </a:r>
            <a:r>
              <a:rPr lang="en-US" dirty="0">
                <a:solidFill>
                  <a:prstClr val="black"/>
                </a:solidFill>
                <a:latin typeface="Consolas" pitchFamily="49" charset="0"/>
                <a:cs typeface="Consolas" pitchFamily="49" charset="0"/>
              </a:rPr>
              <a:t> = sum*step;</a:t>
            </a:r>
          </a:p>
          <a:p>
            <a:endParaRPr lang="en-US" dirty="0">
              <a:solidFill>
                <a:prstClr val="black"/>
              </a:solidFill>
              <a:latin typeface="Consolas" pitchFamily="49" charset="0"/>
              <a:cs typeface="Consolas" pitchFamily="49" charset="0"/>
            </a:endParaRPr>
          </a:p>
          <a:p>
            <a:r>
              <a:rPr lang="en-US" dirty="0">
                <a:solidFill>
                  <a:prstClr val="black"/>
                </a:solidFill>
                <a:latin typeface="Consolas" pitchFamily="49" charset="0"/>
                <a:cs typeface="Consolas" pitchFamily="49" charset="0"/>
              </a:rPr>
              <a:t>    </a:t>
            </a:r>
            <a:r>
              <a:rPr lang="en-US" dirty="0">
                <a:solidFill>
                  <a:srgbClr val="0000FF"/>
                </a:solidFill>
                <a:latin typeface="Consolas" pitchFamily="49" charset="0"/>
                <a:cs typeface="Consolas" pitchFamily="49" charset="0"/>
              </a:rPr>
              <a:t>return</a:t>
            </a:r>
            <a:r>
              <a:rPr lang="en-US" dirty="0">
                <a:solidFill>
                  <a:prstClr val="black"/>
                </a:solidFill>
                <a:latin typeface="Consolas" pitchFamily="49" charset="0"/>
                <a:cs typeface="Consolas" pitchFamily="49" charset="0"/>
              </a:rPr>
              <a:t> 0;</a:t>
            </a:r>
          </a:p>
          <a:p>
            <a:r>
              <a:rPr lang="en-US" dirty="0">
                <a:solidFill>
                  <a:prstClr val="black"/>
                </a:solidFill>
                <a:latin typeface="Consolas" pitchFamily="49" charset="0"/>
                <a:cs typeface="Consolas" pitchFamily="49" charset="0"/>
              </a:rPr>
              <a:t>}</a:t>
            </a:r>
          </a:p>
        </p:txBody>
      </p:sp>
    </p:spTree>
    <p:extLst>
      <p:ext uri="{BB962C8B-B14F-4D97-AF65-F5344CB8AC3E}">
        <p14:creationId xmlns:p14="http://schemas.microsoft.com/office/powerpoint/2010/main" val="35819676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1" name="Rectangle 3"/>
          <p:cNvSpPr>
            <a:spLocks noGrp="1" noChangeArrowheads="1"/>
          </p:cNvSpPr>
          <p:nvPr>
            <p:ph type="title"/>
          </p:nvPr>
        </p:nvSpPr>
        <p:spPr>
          <a:xfrm>
            <a:off x="822325" y="287339"/>
            <a:ext cx="7543800" cy="627062"/>
          </a:xfrm>
        </p:spPr>
        <p:txBody>
          <a:bodyPr>
            <a:normAutofit/>
          </a:bodyPr>
          <a:lstStyle/>
          <a:p>
            <a:r>
              <a:rPr lang="en-US" dirty="0"/>
              <a:t>C/C++ Reduction Operations</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71</a:t>
            </a:fld>
            <a:endParaRPr lang="en-US" altLang="en-US"/>
          </a:p>
        </p:txBody>
      </p:sp>
      <p:sp>
        <p:nvSpPr>
          <p:cNvPr id="606210" name="Rectangle 2"/>
          <p:cNvSpPr>
            <a:spLocks noGrp="1" noChangeArrowheads="1"/>
          </p:cNvSpPr>
          <p:nvPr>
            <p:ph type="body" idx="4294967295"/>
          </p:nvPr>
        </p:nvSpPr>
        <p:spPr>
          <a:xfrm>
            <a:off x="0" y="1295400"/>
            <a:ext cx="8763000" cy="1017588"/>
          </a:xfrm>
          <a:prstGeom prst="rect">
            <a:avLst/>
          </a:prstGeom>
        </p:spPr>
        <p:txBody>
          <a:bodyPr/>
          <a:lstStyle/>
          <a:p>
            <a:pPr>
              <a:lnSpc>
                <a:spcPct val="85000"/>
              </a:lnSpc>
            </a:pPr>
            <a:r>
              <a:rPr lang="en-US" sz="2400" dirty="0"/>
              <a:t>A range of associative operands can be used with reduction</a:t>
            </a:r>
          </a:p>
          <a:p>
            <a:pPr>
              <a:lnSpc>
                <a:spcPct val="85000"/>
              </a:lnSpc>
            </a:pPr>
            <a:r>
              <a:rPr lang="en-US" sz="2400" dirty="0"/>
              <a:t>Initial values are the ones that make sense mathematically</a:t>
            </a:r>
          </a:p>
        </p:txBody>
      </p:sp>
      <p:graphicFrame>
        <p:nvGraphicFramePr>
          <p:cNvPr id="606256" name="Group 48"/>
          <p:cNvGraphicFramePr>
            <a:graphicFrameLocks noGrp="1"/>
          </p:cNvGraphicFramePr>
          <p:nvPr>
            <p:extLst>
              <p:ext uri="{D42A27DB-BD31-4B8C-83A1-F6EECF244321}">
                <p14:modId xmlns:p14="http://schemas.microsoft.com/office/powerpoint/2010/main" val="766664439"/>
              </p:ext>
            </p:extLst>
          </p:nvPr>
        </p:nvGraphicFramePr>
        <p:xfrm>
          <a:off x="790575" y="2782888"/>
          <a:ext cx="3352800" cy="2543176"/>
        </p:xfrm>
        <a:graphic>
          <a:graphicData uri="http://schemas.openxmlformats.org/drawingml/2006/table">
            <a:tbl>
              <a:tblPr/>
              <a:tblGrid>
                <a:gridCol w="14478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4127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400" b="0" i="0" u="none" strike="noStrike" cap="none" normalizeH="0" baseline="0" dirty="0">
                          <a:ln>
                            <a:noFill/>
                          </a:ln>
                          <a:solidFill>
                            <a:schemeClr val="tx1"/>
                          </a:solidFill>
                          <a:effectLst/>
                          <a:latin typeface="Arial" pitchFamily="34" charset="0"/>
                          <a:cs typeface="Arial" pitchFamily="34" charset="0"/>
                        </a:rPr>
                        <a:t>Operand</a:t>
                      </a:r>
                    </a:p>
                  </a:txBody>
                  <a:tcPr horzOverflow="overflow">
                    <a:lnL w="57150" cap="flat" cmpd="sng" algn="ctr">
                      <a:solidFill>
                        <a:srgbClr val="000000"/>
                      </a:solidFill>
                      <a:prstDash val="solid"/>
                      <a:round/>
                      <a:headEnd type="none" w="sm" len="sm"/>
                      <a:tailEnd type="none" w="sm" len="sm"/>
                    </a:lnL>
                    <a:lnR w="28575" cap="flat" cmpd="sng" algn="ctr">
                      <a:solidFill>
                        <a:srgbClr val="000000"/>
                      </a:solidFill>
                      <a:prstDash val="solid"/>
                      <a:round/>
                      <a:headEnd type="none" w="sm" len="sm"/>
                      <a:tailEnd type="none" w="sm" len="sm"/>
                    </a:lnR>
                    <a:lnT w="57150" cap="flat" cmpd="sng" algn="ctr">
                      <a:solidFill>
                        <a:srgbClr val="000000"/>
                      </a:solidFill>
                      <a:prstDash val="solid"/>
                      <a:round/>
                      <a:headEnd type="none" w="sm" len="sm"/>
                      <a:tailEnd type="none" w="sm" len="sm"/>
                    </a:lnT>
                    <a:lnB w="57150" cap="flat" cmpd="sng" algn="ctr">
                      <a:solidFill>
                        <a:srgbClr val="000000"/>
                      </a:solidFill>
                      <a:prstDash val="solid"/>
                      <a:round/>
                      <a:headEnd type="none" w="sm" len="sm"/>
                      <a:tailEnd type="none" w="sm" len="sm"/>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400" b="0" i="0" u="none" strike="noStrike" cap="none" normalizeH="0" baseline="0">
                          <a:ln>
                            <a:noFill/>
                          </a:ln>
                          <a:solidFill>
                            <a:schemeClr val="tx1"/>
                          </a:solidFill>
                          <a:effectLst/>
                          <a:latin typeface="Arial" pitchFamily="34" charset="0"/>
                          <a:cs typeface="Arial" pitchFamily="34" charset="0"/>
                        </a:rPr>
                        <a:t>Initial Value</a:t>
                      </a:r>
                    </a:p>
                  </a:txBody>
                  <a:tcPr horzOverflow="overflow">
                    <a:lnL w="28575" cap="flat" cmpd="sng" algn="ctr">
                      <a:solidFill>
                        <a:srgbClr val="000000"/>
                      </a:solidFill>
                      <a:prstDash val="solid"/>
                      <a:round/>
                      <a:headEnd type="none" w="sm" len="sm"/>
                      <a:tailEnd type="none" w="sm" len="sm"/>
                    </a:lnL>
                    <a:lnR w="57150" cap="flat" cmpd="sng" algn="ctr">
                      <a:solidFill>
                        <a:srgbClr val="000000"/>
                      </a:solidFill>
                      <a:prstDash val="solid"/>
                      <a:round/>
                      <a:headEnd type="none" w="sm" len="sm"/>
                      <a:tailEnd type="none" w="sm" len="sm"/>
                    </a:lnR>
                    <a:lnT w="57150" cap="flat" cmpd="sng" algn="ctr">
                      <a:solidFill>
                        <a:srgbClr val="000000"/>
                      </a:solidFill>
                      <a:prstDash val="solid"/>
                      <a:round/>
                      <a:headEnd type="none" w="sm" len="sm"/>
                      <a:tailEnd type="none" w="sm" len="sm"/>
                    </a:lnT>
                    <a:lnB w="57150" cap="flat" cmpd="sng" algn="ctr">
                      <a:solidFill>
                        <a:srgbClr val="000000"/>
                      </a:solidFill>
                      <a:prstDash val="solid"/>
                      <a:round/>
                      <a:headEnd type="none" w="sm" len="sm"/>
                      <a:tailEnd type="none" w="sm" len="sm"/>
                    </a:lnB>
                    <a:lnTlToBr>
                      <a:noFill/>
                    </a:lnTlToBr>
                    <a:lnBlToTr>
                      <a:noFill/>
                    </a:lnBlToTr>
                    <a:solidFill>
                      <a:srgbClr val="969696"/>
                    </a:solidFill>
                  </a:tcPr>
                </a:tc>
                <a:extLst>
                  <a:ext uri="{0D108BD9-81ED-4DB2-BD59-A6C34878D82A}">
                    <a16:rowId xmlns:a16="http://schemas.microsoft.com/office/drawing/2014/main" val="10000"/>
                  </a:ext>
                </a:extLst>
              </a:tr>
              <a:tr h="5222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400" b="0" i="0" u="none" strike="noStrike" cap="none" normalizeH="0" baseline="0">
                          <a:ln>
                            <a:noFill/>
                          </a:ln>
                          <a:solidFill>
                            <a:srgbClr val="000000"/>
                          </a:solidFill>
                          <a:effectLst/>
                          <a:latin typeface="Arial" pitchFamily="34" charset="0"/>
                          <a:cs typeface="Arial" pitchFamily="34" charset="0"/>
                        </a:rPr>
                        <a:t>+</a:t>
                      </a:r>
                    </a:p>
                  </a:txBody>
                  <a:tcPr horzOverflow="overflow">
                    <a:lnL w="57150" cap="flat" cmpd="sng" algn="ctr">
                      <a:solidFill>
                        <a:srgbClr val="000000"/>
                      </a:solidFill>
                      <a:prstDash val="solid"/>
                      <a:round/>
                      <a:headEnd type="none" w="sm" len="sm"/>
                      <a:tailEnd type="none" w="sm" len="sm"/>
                    </a:lnL>
                    <a:lnR w="28575" cap="flat" cmpd="sng" algn="ctr">
                      <a:solidFill>
                        <a:srgbClr val="000000"/>
                      </a:solidFill>
                      <a:prstDash val="solid"/>
                      <a:round/>
                      <a:headEnd type="none" w="sm" len="sm"/>
                      <a:tailEnd type="none" w="sm" len="sm"/>
                    </a:lnR>
                    <a:lnT w="57150" cap="flat" cmpd="sng" algn="ctr">
                      <a:solidFill>
                        <a:srgbClr val="000000"/>
                      </a:solidFill>
                      <a:prstDash val="solid"/>
                      <a:round/>
                      <a:headEnd type="none" w="sm" len="sm"/>
                      <a:tailEnd type="none" w="sm" len="sm"/>
                    </a:lnT>
                    <a:lnB w="28575" cap="flat" cmpd="sng" algn="ctr">
                      <a:solidFill>
                        <a:srgbClr val="000000"/>
                      </a:solidFill>
                      <a:prstDash val="solid"/>
                      <a:round/>
                      <a:headEnd type="none" w="sm" len="sm"/>
                      <a:tailEnd type="none" w="sm" len="sm"/>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400" b="0" i="0" u="none" strike="noStrike" cap="none" normalizeH="0" baseline="0">
                          <a:ln>
                            <a:noFill/>
                          </a:ln>
                          <a:solidFill>
                            <a:srgbClr val="000000"/>
                          </a:solidFill>
                          <a:effectLst/>
                          <a:latin typeface="Arial" pitchFamily="34" charset="0"/>
                          <a:cs typeface="Arial" pitchFamily="34" charset="0"/>
                        </a:rPr>
                        <a:t>0</a:t>
                      </a:r>
                    </a:p>
                  </a:txBody>
                  <a:tcPr horzOverflow="overflow">
                    <a:lnL w="28575" cap="flat" cmpd="sng" algn="ctr">
                      <a:solidFill>
                        <a:srgbClr val="000000"/>
                      </a:solidFill>
                      <a:prstDash val="solid"/>
                      <a:round/>
                      <a:headEnd type="none" w="sm" len="sm"/>
                      <a:tailEnd type="none" w="sm" len="sm"/>
                    </a:lnL>
                    <a:lnR w="57150" cap="flat" cmpd="sng" algn="ctr">
                      <a:solidFill>
                        <a:srgbClr val="000000"/>
                      </a:solidFill>
                      <a:prstDash val="solid"/>
                      <a:round/>
                      <a:headEnd type="none" w="sm" len="sm"/>
                      <a:tailEnd type="none" w="sm" len="sm"/>
                    </a:lnR>
                    <a:lnT w="57150" cap="flat" cmpd="sng" algn="ctr">
                      <a:solidFill>
                        <a:srgbClr val="000000"/>
                      </a:solidFill>
                      <a:prstDash val="solid"/>
                      <a:round/>
                      <a:headEnd type="none" w="sm" len="sm"/>
                      <a:tailEnd type="none" w="sm" len="sm"/>
                    </a:lnT>
                    <a:lnB w="28575" cap="flat" cmpd="sng" algn="ctr">
                      <a:solidFill>
                        <a:srgbClr val="000000"/>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10001"/>
                  </a:ext>
                </a:extLst>
              </a:tr>
              <a:tr h="5207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400" b="0" i="0" u="none" strike="noStrike" cap="none" normalizeH="0" baseline="0" dirty="0">
                          <a:ln>
                            <a:noFill/>
                          </a:ln>
                          <a:solidFill>
                            <a:srgbClr val="000000"/>
                          </a:solidFill>
                          <a:effectLst/>
                          <a:latin typeface="Arial" pitchFamily="34" charset="0"/>
                          <a:cs typeface="Arial" pitchFamily="34" charset="0"/>
                        </a:rPr>
                        <a:t>*</a:t>
                      </a:r>
                    </a:p>
                  </a:txBody>
                  <a:tcPr horzOverflow="overflow">
                    <a:lnL w="57150" cap="flat" cmpd="sng" algn="ctr">
                      <a:solidFill>
                        <a:srgbClr val="000000"/>
                      </a:solidFill>
                      <a:prstDash val="solid"/>
                      <a:round/>
                      <a:headEnd type="none" w="sm" len="sm"/>
                      <a:tailEnd type="none" w="sm" len="sm"/>
                    </a:lnL>
                    <a:lnR w="28575" cap="flat" cmpd="sng" algn="ctr">
                      <a:solidFill>
                        <a:srgbClr val="000000"/>
                      </a:solidFill>
                      <a:prstDash val="solid"/>
                      <a:round/>
                      <a:headEnd type="none" w="sm" len="sm"/>
                      <a:tailEnd type="none" w="sm" len="sm"/>
                    </a:lnR>
                    <a:lnT w="28575" cap="flat" cmpd="sng" algn="ctr">
                      <a:solidFill>
                        <a:srgbClr val="000000"/>
                      </a:solidFill>
                      <a:prstDash val="solid"/>
                      <a:round/>
                      <a:headEnd type="none" w="sm" len="sm"/>
                      <a:tailEnd type="none" w="sm" len="sm"/>
                    </a:lnT>
                    <a:lnB w="28575" cap="flat" cmpd="sng" algn="ctr">
                      <a:solidFill>
                        <a:srgbClr val="000000"/>
                      </a:solidFill>
                      <a:prstDash val="solid"/>
                      <a:round/>
                      <a:headEnd type="none" w="sm" len="sm"/>
                      <a:tailEnd type="none" w="sm" len="sm"/>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400" b="0" i="0" u="none" strike="noStrike" cap="none" normalizeH="0" baseline="0">
                          <a:ln>
                            <a:noFill/>
                          </a:ln>
                          <a:solidFill>
                            <a:srgbClr val="000000"/>
                          </a:solidFill>
                          <a:effectLst/>
                          <a:latin typeface="Arial" pitchFamily="34" charset="0"/>
                          <a:cs typeface="Arial" pitchFamily="34" charset="0"/>
                        </a:rPr>
                        <a:t>1</a:t>
                      </a:r>
                    </a:p>
                  </a:txBody>
                  <a:tcPr horzOverflow="overflow">
                    <a:lnL w="28575" cap="flat" cmpd="sng" algn="ctr">
                      <a:solidFill>
                        <a:srgbClr val="000000"/>
                      </a:solidFill>
                      <a:prstDash val="solid"/>
                      <a:round/>
                      <a:headEnd type="none" w="sm" len="sm"/>
                      <a:tailEnd type="none" w="sm" len="sm"/>
                    </a:lnL>
                    <a:lnR w="57150" cap="flat" cmpd="sng" algn="ctr">
                      <a:solidFill>
                        <a:srgbClr val="000000"/>
                      </a:solidFill>
                      <a:prstDash val="solid"/>
                      <a:round/>
                      <a:headEnd type="none" w="sm" len="sm"/>
                      <a:tailEnd type="none" w="sm" len="sm"/>
                    </a:lnR>
                    <a:lnT w="28575" cap="flat" cmpd="sng" algn="ctr">
                      <a:solidFill>
                        <a:srgbClr val="000000"/>
                      </a:solidFill>
                      <a:prstDash val="solid"/>
                      <a:round/>
                      <a:headEnd type="none" w="sm" len="sm"/>
                      <a:tailEnd type="none" w="sm" len="sm"/>
                    </a:lnT>
                    <a:lnB w="28575" cap="flat" cmpd="sng" algn="ctr">
                      <a:solidFill>
                        <a:srgbClr val="000000"/>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10002"/>
                  </a:ext>
                </a:extLst>
              </a:tr>
              <a:tr h="5222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400" b="0" i="0" u="none" strike="noStrike" cap="none" normalizeH="0" baseline="0">
                          <a:ln>
                            <a:noFill/>
                          </a:ln>
                          <a:solidFill>
                            <a:srgbClr val="000000"/>
                          </a:solidFill>
                          <a:effectLst/>
                          <a:latin typeface="Arial" pitchFamily="34" charset="0"/>
                          <a:cs typeface="Arial" pitchFamily="34" charset="0"/>
                        </a:rPr>
                        <a:t>-</a:t>
                      </a:r>
                    </a:p>
                  </a:txBody>
                  <a:tcPr horzOverflow="overflow">
                    <a:lnL w="57150" cap="flat" cmpd="sng" algn="ctr">
                      <a:solidFill>
                        <a:srgbClr val="000000"/>
                      </a:solidFill>
                      <a:prstDash val="solid"/>
                      <a:round/>
                      <a:headEnd type="none" w="sm" len="sm"/>
                      <a:tailEnd type="none" w="sm" len="sm"/>
                    </a:lnL>
                    <a:lnR w="28575" cap="flat" cmpd="sng" algn="ctr">
                      <a:solidFill>
                        <a:srgbClr val="000000"/>
                      </a:solidFill>
                      <a:prstDash val="solid"/>
                      <a:round/>
                      <a:headEnd type="none" w="sm" len="sm"/>
                      <a:tailEnd type="none" w="sm" len="sm"/>
                    </a:lnR>
                    <a:lnT w="28575" cap="flat" cmpd="sng" algn="ctr">
                      <a:solidFill>
                        <a:srgbClr val="000000"/>
                      </a:solidFill>
                      <a:prstDash val="solid"/>
                      <a:round/>
                      <a:headEnd type="none" w="sm" len="sm"/>
                      <a:tailEnd type="none" w="sm" len="sm"/>
                    </a:lnT>
                    <a:lnB w="28575" cap="flat" cmpd="sng" algn="ctr">
                      <a:solidFill>
                        <a:srgbClr val="000000"/>
                      </a:solidFill>
                      <a:prstDash val="solid"/>
                      <a:round/>
                      <a:headEnd type="none" w="sm" len="sm"/>
                      <a:tailEnd type="none" w="sm" len="sm"/>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400" b="0" i="0" u="none" strike="noStrike" cap="none" normalizeH="0" baseline="0">
                          <a:ln>
                            <a:noFill/>
                          </a:ln>
                          <a:solidFill>
                            <a:srgbClr val="000000"/>
                          </a:solidFill>
                          <a:effectLst/>
                          <a:latin typeface="Arial" pitchFamily="34" charset="0"/>
                          <a:cs typeface="Arial" pitchFamily="34" charset="0"/>
                        </a:rPr>
                        <a:t>0</a:t>
                      </a:r>
                    </a:p>
                  </a:txBody>
                  <a:tcPr horzOverflow="overflow">
                    <a:lnL w="28575" cap="flat" cmpd="sng" algn="ctr">
                      <a:solidFill>
                        <a:srgbClr val="000000"/>
                      </a:solidFill>
                      <a:prstDash val="solid"/>
                      <a:round/>
                      <a:headEnd type="none" w="sm" len="sm"/>
                      <a:tailEnd type="none" w="sm" len="sm"/>
                    </a:lnL>
                    <a:lnR w="57150" cap="flat" cmpd="sng" algn="ctr">
                      <a:solidFill>
                        <a:srgbClr val="000000"/>
                      </a:solidFill>
                      <a:prstDash val="solid"/>
                      <a:round/>
                      <a:headEnd type="none" w="sm" len="sm"/>
                      <a:tailEnd type="none" w="sm" len="sm"/>
                    </a:lnR>
                    <a:lnT w="28575" cap="flat" cmpd="sng" algn="ctr">
                      <a:solidFill>
                        <a:srgbClr val="000000"/>
                      </a:solidFill>
                      <a:prstDash val="solid"/>
                      <a:round/>
                      <a:headEnd type="none" w="sm" len="sm"/>
                      <a:tailEnd type="none" w="sm" len="sm"/>
                    </a:lnT>
                    <a:lnB w="28575" cap="flat" cmpd="sng" algn="ctr">
                      <a:solidFill>
                        <a:srgbClr val="000000"/>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10003"/>
                  </a:ext>
                </a:extLst>
              </a:tr>
              <a:tr h="5207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400" b="0" i="0" u="none" strike="noStrike" cap="none" normalizeH="0" baseline="0">
                          <a:ln>
                            <a:noFill/>
                          </a:ln>
                          <a:solidFill>
                            <a:srgbClr val="000000"/>
                          </a:solidFill>
                          <a:effectLst/>
                          <a:latin typeface="Arial" pitchFamily="34" charset="0"/>
                          <a:cs typeface="Arial" pitchFamily="34" charset="0"/>
                        </a:rPr>
                        <a:t>^</a:t>
                      </a:r>
                    </a:p>
                  </a:txBody>
                  <a:tcPr horzOverflow="overflow">
                    <a:lnL w="57150" cap="flat" cmpd="sng" algn="ctr">
                      <a:solidFill>
                        <a:srgbClr val="000000"/>
                      </a:solidFill>
                      <a:prstDash val="solid"/>
                      <a:round/>
                      <a:headEnd type="none" w="sm" len="sm"/>
                      <a:tailEnd type="none" w="sm" len="sm"/>
                    </a:lnL>
                    <a:lnR w="28575" cap="flat" cmpd="sng" algn="ctr">
                      <a:solidFill>
                        <a:srgbClr val="000000"/>
                      </a:solidFill>
                      <a:prstDash val="solid"/>
                      <a:round/>
                      <a:headEnd type="none" w="sm" len="sm"/>
                      <a:tailEnd type="none" w="sm" len="sm"/>
                    </a:lnR>
                    <a:lnT w="28575" cap="flat" cmpd="sng" algn="ctr">
                      <a:solidFill>
                        <a:srgbClr val="000000"/>
                      </a:solidFill>
                      <a:prstDash val="solid"/>
                      <a:round/>
                      <a:headEnd type="none" w="sm" len="sm"/>
                      <a:tailEnd type="none" w="sm" len="sm"/>
                    </a:lnT>
                    <a:lnB w="57150" cap="flat" cmpd="sng" algn="ctr">
                      <a:solidFill>
                        <a:srgbClr val="000000"/>
                      </a:solidFill>
                      <a:prstDash val="solid"/>
                      <a:round/>
                      <a:headEnd type="none" w="sm" len="sm"/>
                      <a:tailEnd type="none" w="sm" len="sm"/>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400" b="0" i="0" u="none" strike="noStrike" cap="none" normalizeH="0" baseline="0">
                          <a:ln>
                            <a:noFill/>
                          </a:ln>
                          <a:solidFill>
                            <a:srgbClr val="000000"/>
                          </a:solidFill>
                          <a:effectLst/>
                          <a:latin typeface="Arial" pitchFamily="34" charset="0"/>
                          <a:cs typeface="Arial" pitchFamily="34" charset="0"/>
                        </a:rPr>
                        <a:t>0</a:t>
                      </a:r>
                    </a:p>
                  </a:txBody>
                  <a:tcPr horzOverflow="overflow">
                    <a:lnL w="28575" cap="flat" cmpd="sng" algn="ctr">
                      <a:solidFill>
                        <a:srgbClr val="000000"/>
                      </a:solidFill>
                      <a:prstDash val="solid"/>
                      <a:round/>
                      <a:headEnd type="none" w="sm" len="sm"/>
                      <a:tailEnd type="none" w="sm" len="sm"/>
                    </a:lnL>
                    <a:lnR w="57150" cap="flat" cmpd="sng" algn="ctr">
                      <a:solidFill>
                        <a:srgbClr val="000000"/>
                      </a:solidFill>
                      <a:prstDash val="solid"/>
                      <a:round/>
                      <a:headEnd type="none" w="sm" len="sm"/>
                      <a:tailEnd type="none" w="sm" len="sm"/>
                    </a:lnR>
                    <a:lnT w="28575" cap="flat" cmpd="sng" algn="ctr">
                      <a:solidFill>
                        <a:srgbClr val="000000"/>
                      </a:solidFill>
                      <a:prstDash val="solid"/>
                      <a:round/>
                      <a:headEnd type="none" w="sm" len="sm"/>
                      <a:tailEnd type="none" w="sm" len="sm"/>
                    </a:lnT>
                    <a:lnB w="57150" cap="flat" cmpd="sng" algn="ctr">
                      <a:solidFill>
                        <a:srgbClr val="000000"/>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10004"/>
                  </a:ext>
                </a:extLst>
              </a:tr>
            </a:tbl>
          </a:graphicData>
        </a:graphic>
      </p:graphicFrame>
      <p:graphicFrame>
        <p:nvGraphicFramePr>
          <p:cNvPr id="606257" name="Group 49"/>
          <p:cNvGraphicFramePr>
            <a:graphicFrameLocks noGrp="1"/>
          </p:cNvGraphicFramePr>
          <p:nvPr>
            <p:extLst>
              <p:ext uri="{D42A27DB-BD31-4B8C-83A1-F6EECF244321}">
                <p14:modId xmlns:p14="http://schemas.microsoft.com/office/powerpoint/2010/main" val="364077478"/>
              </p:ext>
            </p:extLst>
          </p:nvPr>
        </p:nvGraphicFramePr>
        <p:xfrm>
          <a:off x="4676775" y="2792413"/>
          <a:ext cx="3352800" cy="2559051"/>
        </p:xfrm>
        <a:graphic>
          <a:graphicData uri="http://schemas.openxmlformats.org/drawingml/2006/table">
            <a:tbl>
              <a:tblPr/>
              <a:tblGrid>
                <a:gridCol w="14478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400" b="0" i="0" u="none" strike="noStrike" cap="none" normalizeH="0" baseline="0">
                          <a:ln>
                            <a:noFill/>
                          </a:ln>
                          <a:solidFill>
                            <a:schemeClr val="tx1"/>
                          </a:solidFill>
                          <a:effectLst/>
                          <a:latin typeface="Arial" pitchFamily="34" charset="0"/>
                          <a:cs typeface="Arial" pitchFamily="34" charset="0"/>
                        </a:rPr>
                        <a:t>Operand</a:t>
                      </a:r>
                    </a:p>
                  </a:txBody>
                  <a:tcPr horzOverflow="overflow">
                    <a:lnL w="57150" cap="flat" cmpd="sng" algn="ctr">
                      <a:solidFill>
                        <a:srgbClr val="000000"/>
                      </a:solidFill>
                      <a:prstDash val="solid"/>
                      <a:round/>
                      <a:headEnd type="none" w="sm" len="sm"/>
                      <a:tailEnd type="none" w="sm" len="sm"/>
                    </a:lnL>
                    <a:lnR w="28575" cap="flat" cmpd="sng" algn="ctr">
                      <a:solidFill>
                        <a:srgbClr val="000000"/>
                      </a:solidFill>
                      <a:prstDash val="solid"/>
                      <a:round/>
                      <a:headEnd type="none" w="sm" len="sm"/>
                      <a:tailEnd type="none" w="sm" len="sm"/>
                    </a:lnR>
                    <a:lnT w="57150" cap="flat" cmpd="sng" algn="ctr">
                      <a:solidFill>
                        <a:srgbClr val="000000"/>
                      </a:solidFill>
                      <a:prstDash val="solid"/>
                      <a:round/>
                      <a:headEnd type="none" w="sm" len="sm"/>
                      <a:tailEnd type="none" w="sm" len="sm"/>
                    </a:lnT>
                    <a:lnB w="57150" cap="flat" cmpd="sng" algn="ctr">
                      <a:solidFill>
                        <a:srgbClr val="000000"/>
                      </a:solidFill>
                      <a:prstDash val="solid"/>
                      <a:round/>
                      <a:headEnd type="none" w="sm" len="sm"/>
                      <a:tailEnd type="none" w="sm" len="sm"/>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400" b="0" i="0" u="none" strike="noStrike" cap="none" normalizeH="0" baseline="0">
                          <a:ln>
                            <a:noFill/>
                          </a:ln>
                          <a:solidFill>
                            <a:schemeClr val="tx1"/>
                          </a:solidFill>
                          <a:effectLst/>
                          <a:latin typeface="Arial" pitchFamily="34" charset="0"/>
                          <a:cs typeface="Arial" pitchFamily="34" charset="0"/>
                        </a:rPr>
                        <a:t>Initial Value</a:t>
                      </a:r>
                    </a:p>
                  </a:txBody>
                  <a:tcPr horzOverflow="overflow">
                    <a:lnL w="28575" cap="flat" cmpd="sng" algn="ctr">
                      <a:solidFill>
                        <a:srgbClr val="000000"/>
                      </a:solidFill>
                      <a:prstDash val="solid"/>
                      <a:round/>
                      <a:headEnd type="none" w="sm" len="sm"/>
                      <a:tailEnd type="none" w="sm" len="sm"/>
                    </a:lnL>
                    <a:lnR w="57150" cap="flat" cmpd="sng" algn="ctr">
                      <a:solidFill>
                        <a:srgbClr val="000000"/>
                      </a:solidFill>
                      <a:prstDash val="solid"/>
                      <a:round/>
                      <a:headEnd type="none" w="sm" len="sm"/>
                      <a:tailEnd type="none" w="sm" len="sm"/>
                    </a:lnR>
                    <a:lnT w="57150" cap="flat" cmpd="sng" algn="ctr">
                      <a:solidFill>
                        <a:srgbClr val="000000"/>
                      </a:solidFill>
                      <a:prstDash val="solid"/>
                      <a:round/>
                      <a:headEnd type="none" w="sm" len="sm"/>
                      <a:tailEnd type="none" w="sm" len="sm"/>
                    </a:lnT>
                    <a:lnB w="57150" cap="flat" cmpd="sng" algn="ctr">
                      <a:solidFill>
                        <a:srgbClr val="000000"/>
                      </a:solidFill>
                      <a:prstDash val="solid"/>
                      <a:round/>
                      <a:headEnd type="none" w="sm" len="sm"/>
                      <a:tailEnd type="none" w="sm" len="sm"/>
                    </a:lnB>
                    <a:lnTlToBr>
                      <a:noFill/>
                    </a:lnTlToBr>
                    <a:lnBlToTr>
                      <a:noFill/>
                    </a:lnBlToTr>
                    <a:solidFill>
                      <a:srgbClr val="969696"/>
                    </a:solidFill>
                  </a:tcPr>
                </a:tc>
                <a:extLst>
                  <a:ext uri="{0D108BD9-81ED-4DB2-BD59-A6C34878D82A}">
                    <a16:rowId xmlns:a16="http://schemas.microsoft.com/office/drawing/2014/main" val="10000"/>
                  </a:ext>
                </a:extLst>
              </a:tr>
              <a:tr h="5492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400" b="0" i="0" u="none" strike="noStrike" cap="none" normalizeH="0" baseline="0">
                          <a:ln>
                            <a:noFill/>
                          </a:ln>
                          <a:solidFill>
                            <a:srgbClr val="000000"/>
                          </a:solidFill>
                          <a:effectLst/>
                          <a:latin typeface="Arial" pitchFamily="34" charset="0"/>
                          <a:cs typeface="Arial" pitchFamily="34" charset="0"/>
                        </a:rPr>
                        <a:t>&amp;</a:t>
                      </a:r>
                    </a:p>
                  </a:txBody>
                  <a:tcPr horzOverflow="overflow">
                    <a:lnL w="57150" cap="flat" cmpd="sng" algn="ctr">
                      <a:solidFill>
                        <a:srgbClr val="000000"/>
                      </a:solidFill>
                      <a:prstDash val="solid"/>
                      <a:round/>
                      <a:headEnd type="none" w="sm" len="sm"/>
                      <a:tailEnd type="none" w="sm" len="sm"/>
                    </a:lnL>
                    <a:lnR w="28575" cap="flat" cmpd="sng" algn="ctr">
                      <a:solidFill>
                        <a:srgbClr val="000000"/>
                      </a:solidFill>
                      <a:prstDash val="solid"/>
                      <a:round/>
                      <a:headEnd type="none" w="sm" len="sm"/>
                      <a:tailEnd type="none" w="sm" len="sm"/>
                    </a:lnR>
                    <a:lnT w="57150" cap="flat" cmpd="sng" algn="ctr">
                      <a:solidFill>
                        <a:srgbClr val="000000"/>
                      </a:solidFill>
                      <a:prstDash val="solid"/>
                      <a:round/>
                      <a:headEnd type="none" w="sm" len="sm"/>
                      <a:tailEnd type="none" w="sm" len="sm"/>
                    </a:lnT>
                    <a:lnB w="28575" cap="flat" cmpd="sng" algn="ctr">
                      <a:solidFill>
                        <a:srgbClr val="000000"/>
                      </a:solidFill>
                      <a:prstDash val="solid"/>
                      <a:round/>
                      <a:headEnd type="none" w="sm" len="sm"/>
                      <a:tailEnd type="none" w="sm" len="sm"/>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400" b="0" i="0" u="none" strike="noStrike" cap="none" normalizeH="0" baseline="0">
                          <a:ln>
                            <a:noFill/>
                          </a:ln>
                          <a:solidFill>
                            <a:srgbClr val="000000"/>
                          </a:solidFill>
                          <a:effectLst/>
                          <a:latin typeface="Arial" pitchFamily="34" charset="0"/>
                          <a:cs typeface="Arial" pitchFamily="34" charset="0"/>
                        </a:rPr>
                        <a:t>~0</a:t>
                      </a:r>
                    </a:p>
                  </a:txBody>
                  <a:tcPr horzOverflow="overflow">
                    <a:lnL w="28575" cap="flat" cmpd="sng" algn="ctr">
                      <a:solidFill>
                        <a:srgbClr val="000000"/>
                      </a:solidFill>
                      <a:prstDash val="solid"/>
                      <a:round/>
                      <a:headEnd type="none" w="sm" len="sm"/>
                      <a:tailEnd type="none" w="sm" len="sm"/>
                    </a:lnL>
                    <a:lnR w="57150" cap="flat" cmpd="sng" algn="ctr">
                      <a:solidFill>
                        <a:srgbClr val="000000"/>
                      </a:solidFill>
                      <a:prstDash val="solid"/>
                      <a:round/>
                      <a:headEnd type="none" w="sm" len="sm"/>
                      <a:tailEnd type="none" w="sm" len="sm"/>
                    </a:lnR>
                    <a:lnT w="57150" cap="flat" cmpd="sng" algn="ctr">
                      <a:solidFill>
                        <a:srgbClr val="000000"/>
                      </a:solidFill>
                      <a:prstDash val="solid"/>
                      <a:round/>
                      <a:headEnd type="none" w="sm" len="sm"/>
                      <a:tailEnd type="none" w="sm" len="sm"/>
                    </a:lnT>
                    <a:lnB w="28575" cap="flat" cmpd="sng" algn="ctr">
                      <a:solidFill>
                        <a:srgbClr val="000000"/>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10001"/>
                  </a:ext>
                </a:extLst>
              </a:tr>
              <a:tr h="5476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400" b="0" i="0" u="none" strike="noStrike" cap="none" normalizeH="0" baseline="0">
                          <a:ln>
                            <a:noFill/>
                          </a:ln>
                          <a:solidFill>
                            <a:srgbClr val="000000"/>
                          </a:solidFill>
                          <a:effectLst/>
                          <a:latin typeface="Arial" pitchFamily="34" charset="0"/>
                          <a:cs typeface="Arial" pitchFamily="34" charset="0"/>
                        </a:rPr>
                        <a:t>|</a:t>
                      </a:r>
                    </a:p>
                  </a:txBody>
                  <a:tcPr horzOverflow="overflow">
                    <a:lnL w="57150" cap="flat" cmpd="sng" algn="ctr">
                      <a:solidFill>
                        <a:srgbClr val="000000"/>
                      </a:solidFill>
                      <a:prstDash val="solid"/>
                      <a:round/>
                      <a:headEnd type="none" w="sm" len="sm"/>
                      <a:tailEnd type="none" w="sm" len="sm"/>
                    </a:lnL>
                    <a:lnR w="28575" cap="flat" cmpd="sng" algn="ctr">
                      <a:solidFill>
                        <a:srgbClr val="000000"/>
                      </a:solidFill>
                      <a:prstDash val="solid"/>
                      <a:round/>
                      <a:headEnd type="none" w="sm" len="sm"/>
                      <a:tailEnd type="none" w="sm" len="sm"/>
                    </a:lnR>
                    <a:lnT w="28575" cap="flat" cmpd="sng" algn="ctr">
                      <a:solidFill>
                        <a:srgbClr val="000000"/>
                      </a:solidFill>
                      <a:prstDash val="solid"/>
                      <a:round/>
                      <a:headEnd type="none" w="sm" len="sm"/>
                      <a:tailEnd type="none" w="sm" len="sm"/>
                    </a:lnT>
                    <a:lnB w="28575" cap="flat" cmpd="sng" algn="ctr">
                      <a:solidFill>
                        <a:srgbClr val="000000"/>
                      </a:solidFill>
                      <a:prstDash val="solid"/>
                      <a:round/>
                      <a:headEnd type="none" w="sm" len="sm"/>
                      <a:tailEnd type="none" w="sm" len="sm"/>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400" b="0" i="0" u="none" strike="noStrike" cap="none" normalizeH="0" baseline="0">
                          <a:ln>
                            <a:noFill/>
                          </a:ln>
                          <a:solidFill>
                            <a:srgbClr val="000000"/>
                          </a:solidFill>
                          <a:effectLst/>
                          <a:latin typeface="Arial" pitchFamily="34" charset="0"/>
                          <a:cs typeface="Arial" pitchFamily="34" charset="0"/>
                        </a:rPr>
                        <a:t>0</a:t>
                      </a:r>
                    </a:p>
                  </a:txBody>
                  <a:tcPr horzOverflow="overflow">
                    <a:lnL w="28575" cap="flat" cmpd="sng" algn="ctr">
                      <a:solidFill>
                        <a:srgbClr val="000000"/>
                      </a:solidFill>
                      <a:prstDash val="solid"/>
                      <a:round/>
                      <a:headEnd type="none" w="sm" len="sm"/>
                      <a:tailEnd type="none" w="sm" len="sm"/>
                    </a:lnL>
                    <a:lnR w="57150" cap="flat" cmpd="sng" algn="ctr">
                      <a:solidFill>
                        <a:srgbClr val="000000"/>
                      </a:solidFill>
                      <a:prstDash val="solid"/>
                      <a:round/>
                      <a:headEnd type="none" w="sm" len="sm"/>
                      <a:tailEnd type="none" w="sm" len="sm"/>
                    </a:lnR>
                    <a:lnT w="28575" cap="flat" cmpd="sng" algn="ctr">
                      <a:solidFill>
                        <a:srgbClr val="000000"/>
                      </a:solidFill>
                      <a:prstDash val="solid"/>
                      <a:round/>
                      <a:headEnd type="none" w="sm" len="sm"/>
                      <a:tailEnd type="none" w="sm" len="sm"/>
                    </a:lnT>
                    <a:lnB w="28575" cap="flat" cmpd="sng" algn="ctr">
                      <a:solidFill>
                        <a:srgbClr val="000000"/>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10002"/>
                  </a:ext>
                </a:extLst>
              </a:tr>
              <a:tr h="5476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400" b="0" i="0" u="none" strike="noStrike" cap="none" normalizeH="0" baseline="0">
                          <a:ln>
                            <a:noFill/>
                          </a:ln>
                          <a:solidFill>
                            <a:srgbClr val="000000"/>
                          </a:solidFill>
                          <a:effectLst/>
                          <a:latin typeface="Arial" pitchFamily="34" charset="0"/>
                          <a:cs typeface="Arial" pitchFamily="34" charset="0"/>
                        </a:rPr>
                        <a:t>&amp;&amp;</a:t>
                      </a:r>
                    </a:p>
                  </a:txBody>
                  <a:tcPr horzOverflow="overflow">
                    <a:lnL w="57150" cap="flat" cmpd="sng" algn="ctr">
                      <a:solidFill>
                        <a:srgbClr val="000000"/>
                      </a:solidFill>
                      <a:prstDash val="solid"/>
                      <a:round/>
                      <a:headEnd type="none" w="sm" len="sm"/>
                      <a:tailEnd type="none" w="sm" len="sm"/>
                    </a:lnL>
                    <a:lnR w="28575" cap="flat" cmpd="sng" algn="ctr">
                      <a:solidFill>
                        <a:srgbClr val="000000"/>
                      </a:solidFill>
                      <a:prstDash val="solid"/>
                      <a:round/>
                      <a:headEnd type="none" w="sm" len="sm"/>
                      <a:tailEnd type="none" w="sm" len="sm"/>
                    </a:lnR>
                    <a:lnT w="28575" cap="flat" cmpd="sng" algn="ctr">
                      <a:solidFill>
                        <a:srgbClr val="000000"/>
                      </a:solidFill>
                      <a:prstDash val="solid"/>
                      <a:round/>
                      <a:headEnd type="none" w="sm" len="sm"/>
                      <a:tailEnd type="none" w="sm" len="sm"/>
                    </a:lnT>
                    <a:lnB w="28575" cap="flat" cmpd="sng" algn="ctr">
                      <a:solidFill>
                        <a:srgbClr val="000000"/>
                      </a:solidFill>
                      <a:prstDash val="solid"/>
                      <a:round/>
                      <a:headEnd type="none" w="sm" len="sm"/>
                      <a:tailEnd type="none" w="sm" len="sm"/>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400" b="0" i="0" u="none" strike="noStrike" cap="none" normalizeH="0" baseline="0">
                          <a:ln>
                            <a:noFill/>
                          </a:ln>
                          <a:solidFill>
                            <a:srgbClr val="000000"/>
                          </a:solidFill>
                          <a:effectLst/>
                          <a:latin typeface="Arial" pitchFamily="34" charset="0"/>
                          <a:cs typeface="Arial" pitchFamily="34" charset="0"/>
                        </a:rPr>
                        <a:t>1</a:t>
                      </a:r>
                    </a:p>
                  </a:txBody>
                  <a:tcPr horzOverflow="overflow">
                    <a:lnL w="28575" cap="flat" cmpd="sng" algn="ctr">
                      <a:solidFill>
                        <a:srgbClr val="000000"/>
                      </a:solidFill>
                      <a:prstDash val="solid"/>
                      <a:round/>
                      <a:headEnd type="none" w="sm" len="sm"/>
                      <a:tailEnd type="none" w="sm" len="sm"/>
                    </a:lnL>
                    <a:lnR w="57150" cap="flat" cmpd="sng" algn="ctr">
                      <a:solidFill>
                        <a:srgbClr val="000000"/>
                      </a:solidFill>
                      <a:prstDash val="solid"/>
                      <a:round/>
                      <a:headEnd type="none" w="sm" len="sm"/>
                      <a:tailEnd type="none" w="sm" len="sm"/>
                    </a:lnR>
                    <a:lnT w="28575" cap="flat" cmpd="sng" algn="ctr">
                      <a:solidFill>
                        <a:srgbClr val="000000"/>
                      </a:solidFill>
                      <a:prstDash val="solid"/>
                      <a:round/>
                      <a:headEnd type="none" w="sm" len="sm"/>
                      <a:tailEnd type="none" w="sm" len="sm"/>
                    </a:lnT>
                    <a:lnB w="28575" cap="flat" cmpd="sng" algn="ctr">
                      <a:solidFill>
                        <a:srgbClr val="000000"/>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10003"/>
                  </a:ext>
                </a:extLst>
              </a:tr>
              <a:tr h="3397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400" b="0" i="0" u="none" strike="noStrike" cap="none" normalizeH="0" baseline="0">
                          <a:ln>
                            <a:noFill/>
                          </a:ln>
                          <a:solidFill>
                            <a:srgbClr val="000000"/>
                          </a:solidFill>
                          <a:effectLst/>
                          <a:latin typeface="Arial" pitchFamily="34" charset="0"/>
                          <a:cs typeface="Arial" pitchFamily="34" charset="0"/>
                        </a:rPr>
                        <a:t>||</a:t>
                      </a:r>
                    </a:p>
                  </a:txBody>
                  <a:tcPr horzOverflow="overflow">
                    <a:lnL w="57150" cap="flat" cmpd="sng" algn="ctr">
                      <a:solidFill>
                        <a:srgbClr val="000000"/>
                      </a:solidFill>
                      <a:prstDash val="solid"/>
                      <a:round/>
                      <a:headEnd type="none" w="sm" len="sm"/>
                      <a:tailEnd type="none" w="sm" len="sm"/>
                    </a:lnL>
                    <a:lnR w="28575" cap="flat" cmpd="sng" algn="ctr">
                      <a:solidFill>
                        <a:srgbClr val="000000"/>
                      </a:solidFill>
                      <a:prstDash val="solid"/>
                      <a:round/>
                      <a:headEnd type="none" w="sm" len="sm"/>
                      <a:tailEnd type="none" w="sm" len="sm"/>
                    </a:lnR>
                    <a:lnT w="28575" cap="flat" cmpd="sng" algn="ctr">
                      <a:solidFill>
                        <a:srgbClr val="000000"/>
                      </a:solidFill>
                      <a:prstDash val="solid"/>
                      <a:round/>
                      <a:headEnd type="none" w="sm" len="sm"/>
                      <a:tailEnd type="none" w="sm" len="sm"/>
                    </a:lnT>
                    <a:lnB w="57150" cap="flat" cmpd="sng" algn="ctr">
                      <a:solidFill>
                        <a:srgbClr val="000000"/>
                      </a:solidFill>
                      <a:prstDash val="solid"/>
                      <a:round/>
                      <a:headEnd type="none" w="sm" len="sm"/>
                      <a:tailEnd type="none" w="sm" len="sm"/>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400" b="0" i="0" u="none" strike="noStrike" cap="none" normalizeH="0" baseline="0">
                          <a:ln>
                            <a:noFill/>
                          </a:ln>
                          <a:solidFill>
                            <a:srgbClr val="000000"/>
                          </a:solidFill>
                          <a:effectLst/>
                          <a:latin typeface="Arial" pitchFamily="34" charset="0"/>
                          <a:cs typeface="Arial" pitchFamily="34" charset="0"/>
                        </a:rPr>
                        <a:t>0</a:t>
                      </a:r>
                    </a:p>
                  </a:txBody>
                  <a:tcPr horzOverflow="overflow">
                    <a:lnL w="28575" cap="flat" cmpd="sng" algn="ctr">
                      <a:solidFill>
                        <a:srgbClr val="000000"/>
                      </a:solidFill>
                      <a:prstDash val="solid"/>
                      <a:round/>
                      <a:headEnd type="none" w="sm" len="sm"/>
                      <a:tailEnd type="none" w="sm" len="sm"/>
                    </a:lnL>
                    <a:lnR w="57150" cap="flat" cmpd="sng" algn="ctr">
                      <a:solidFill>
                        <a:srgbClr val="000000"/>
                      </a:solidFill>
                      <a:prstDash val="solid"/>
                      <a:round/>
                      <a:headEnd type="none" w="sm" len="sm"/>
                      <a:tailEnd type="none" w="sm" len="sm"/>
                    </a:lnR>
                    <a:lnT w="28575" cap="flat" cmpd="sng" algn="ctr">
                      <a:solidFill>
                        <a:srgbClr val="000000"/>
                      </a:solidFill>
                      <a:prstDash val="solid"/>
                      <a:round/>
                      <a:headEnd type="none" w="sm" len="sm"/>
                      <a:tailEnd type="none" w="sm" len="sm"/>
                    </a:lnT>
                    <a:lnB w="57150" cap="flat" cmpd="sng" algn="ctr">
                      <a:solidFill>
                        <a:srgbClr val="000000"/>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10004"/>
                  </a:ext>
                </a:extLst>
              </a:tr>
            </a:tbl>
          </a:graphicData>
        </a:graphic>
      </p:graphicFrame>
      <p:sp>
        <p:nvSpPr>
          <p:cNvPr id="7" name="Rectangle 6"/>
          <p:cNvSpPr/>
          <p:nvPr/>
        </p:nvSpPr>
        <p:spPr>
          <a:xfrm>
            <a:off x="76200" y="6513129"/>
            <a:ext cx="1040670" cy="261610"/>
          </a:xfrm>
          <a:prstGeom prst="rect">
            <a:avLst/>
          </a:prstGeom>
        </p:spPr>
        <p:txBody>
          <a:bodyPr wrap="none">
            <a:spAutoFit/>
          </a:bodyPr>
          <a:lstStyle/>
          <a:p>
            <a:r>
              <a:rPr lang="en-US" sz="1100" dirty="0"/>
              <a:t>Credit: IOMPP</a:t>
            </a:r>
          </a:p>
        </p:txBody>
      </p:sp>
    </p:spTree>
    <p:custDataLst>
      <p:tags r:id="rId1"/>
    </p:custDataLst>
    <p:extLst>
      <p:ext uri="{BB962C8B-B14F-4D97-AF65-F5344CB8AC3E}">
        <p14:creationId xmlns:p14="http://schemas.microsoft.com/office/powerpoint/2010/main" val="27879812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ACE76-20B6-5D47-A235-89D78318E9D8}"/>
              </a:ext>
            </a:extLst>
          </p:cNvPr>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72</a:t>
            </a:fld>
            <a:endParaRPr lang="en-US" altLang="en-US"/>
          </a:p>
        </p:txBody>
      </p:sp>
      <p:sp>
        <p:nvSpPr>
          <p:cNvPr id="3" name="Content Placeholder 2"/>
          <p:cNvSpPr>
            <a:spLocks noGrp="1"/>
          </p:cNvSpPr>
          <p:nvPr>
            <p:ph idx="4294967295"/>
          </p:nvPr>
        </p:nvSpPr>
        <p:spPr>
          <a:xfrm>
            <a:off x="2971800" y="3048000"/>
            <a:ext cx="6172200" cy="1143000"/>
          </a:xfrm>
          <a:prstGeom prst="rect">
            <a:avLst/>
          </a:prstGeom>
          <a:solidFill>
            <a:srgbClr val="FFC000"/>
          </a:solidFill>
        </p:spPr>
        <p:txBody>
          <a:bodyPr/>
          <a:lstStyle/>
          <a:p>
            <a:pPr marL="0" indent="0" algn="ctr">
              <a:buNone/>
            </a:pPr>
            <a:r>
              <a:rPr lang="en-US" b="1" dirty="0">
                <a:solidFill>
                  <a:srgbClr val="0000FF"/>
                </a:solidFill>
              </a:rPr>
              <a:t>OpenMP: </a:t>
            </a:r>
          </a:p>
          <a:p>
            <a:pPr marL="0" indent="0" algn="ctr">
              <a:buNone/>
            </a:pPr>
            <a:r>
              <a:rPr lang="en-US" b="1" dirty="0">
                <a:solidFill>
                  <a:srgbClr val="0000FF"/>
                </a:solidFill>
              </a:rPr>
              <a:t>Concluding Remarks &amp; Wrap up</a:t>
            </a:r>
          </a:p>
        </p:txBody>
      </p:sp>
    </p:spTree>
    <p:extLst>
      <p:ext uri="{BB962C8B-B14F-4D97-AF65-F5344CB8AC3E}">
        <p14:creationId xmlns:p14="http://schemas.microsoft.com/office/powerpoint/2010/main" val="42694037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OpenMP Summary</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73</a:t>
            </a:fld>
            <a:endParaRPr lang="en-US" altLang="en-US"/>
          </a:p>
        </p:txBody>
      </p:sp>
      <p:sp>
        <p:nvSpPr>
          <p:cNvPr id="3" name="Content Placeholder 2"/>
          <p:cNvSpPr>
            <a:spLocks noGrp="1"/>
          </p:cNvSpPr>
          <p:nvPr>
            <p:ph idx="4294967295"/>
          </p:nvPr>
        </p:nvSpPr>
        <p:spPr>
          <a:xfrm>
            <a:off x="228600" y="1143000"/>
            <a:ext cx="8534400" cy="4876800"/>
          </a:xfrm>
          <a:prstGeom prst="rect">
            <a:avLst/>
          </a:prstGeom>
        </p:spPr>
        <p:txBody>
          <a:bodyPr/>
          <a:lstStyle/>
          <a:p>
            <a:r>
              <a:rPr lang="en-US" sz="1800" dirty="0"/>
              <a:t>Shared memory, thread-based parallelism</a:t>
            </a:r>
          </a:p>
          <a:p>
            <a:r>
              <a:rPr lang="en-US" sz="1800" dirty="0"/>
              <a:t>Explicit parallelism (parallel regions)</a:t>
            </a:r>
          </a:p>
          <a:p>
            <a:r>
              <a:rPr lang="en-US" sz="1800" dirty="0"/>
              <a:t>Fork/join model</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Industry-standard shared memory programming model</a:t>
            </a:r>
          </a:p>
          <a:p>
            <a:pPr lvl="1"/>
            <a:r>
              <a:rPr lang="en-US" sz="1400" dirty="0"/>
              <a:t>First version released in 1997</a:t>
            </a:r>
          </a:p>
          <a:p>
            <a:r>
              <a:rPr lang="en-US" sz="1800" dirty="0"/>
              <a:t>OpenMP Architecture Review Board (ARB) determines additions and updates to standard</a:t>
            </a:r>
          </a:p>
          <a:p>
            <a:pPr lvl="1"/>
            <a:r>
              <a:rPr lang="en-US" sz="1400" dirty="0"/>
              <a:t>The draft of OpenMP Version 3.1 has been released for public comments on 02/07/2011</a:t>
            </a:r>
          </a:p>
          <a:p>
            <a:pPr lvl="1"/>
            <a:r>
              <a:rPr lang="en-US" sz="1400" dirty="0"/>
              <a:t>The final specification of Version 3.1 is expected for June 2011</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286000"/>
            <a:ext cx="4867275"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76200" y="6553200"/>
            <a:ext cx="3653564" cy="261610"/>
          </a:xfrm>
          <a:prstGeom prst="rect">
            <a:avLst/>
          </a:prstGeom>
        </p:spPr>
        <p:txBody>
          <a:bodyPr wrap="none">
            <a:spAutoFit/>
          </a:bodyPr>
          <a:lstStyle/>
          <a:p>
            <a:r>
              <a:rPr lang="en-US" sz="1100" dirty="0"/>
              <a:t>Include material from Rebecca Hartman-Baker’s presentation</a:t>
            </a:r>
          </a:p>
        </p:txBody>
      </p:sp>
    </p:spTree>
    <p:extLst>
      <p:ext uri="{BB962C8B-B14F-4D97-AF65-F5344CB8AC3E}">
        <p14:creationId xmlns:p14="http://schemas.microsoft.com/office/powerpoint/2010/main" val="42873572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OpenMP API</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74</a:t>
            </a:fld>
            <a:endParaRPr lang="en-US" altLang="en-US"/>
          </a:p>
        </p:txBody>
      </p:sp>
      <p:sp>
        <p:nvSpPr>
          <p:cNvPr id="3" name="Content Placeholder 2"/>
          <p:cNvSpPr>
            <a:spLocks noGrp="1"/>
          </p:cNvSpPr>
          <p:nvPr>
            <p:ph idx="4294967295"/>
          </p:nvPr>
        </p:nvSpPr>
        <p:spPr>
          <a:xfrm>
            <a:off x="0" y="1303338"/>
            <a:ext cx="8229600" cy="4411662"/>
          </a:xfrm>
          <a:prstGeom prst="rect">
            <a:avLst/>
          </a:prstGeom>
        </p:spPr>
        <p:txBody>
          <a:bodyPr/>
          <a:lstStyle/>
          <a:p>
            <a:r>
              <a:rPr lang="en-US" sz="2400" dirty="0"/>
              <a:t>Application Programmer Interface (API) is combination of</a:t>
            </a:r>
          </a:p>
          <a:p>
            <a:pPr lvl="1"/>
            <a:endParaRPr lang="en-US" sz="2000" dirty="0"/>
          </a:p>
          <a:p>
            <a:pPr lvl="1"/>
            <a:r>
              <a:rPr lang="en-US" sz="2000" dirty="0"/>
              <a:t> Directives</a:t>
            </a:r>
          </a:p>
          <a:p>
            <a:pPr lvl="2"/>
            <a:r>
              <a:rPr lang="en-US" sz="1700" dirty="0"/>
              <a:t>Example: </a:t>
            </a:r>
            <a:r>
              <a:rPr lang="en-US" sz="1800" dirty="0">
                <a:solidFill>
                  <a:srgbClr val="0000FF"/>
                </a:solidFill>
                <a:latin typeface="Consolas" pitchFamily="49" charset="0"/>
                <a:cs typeface="Consolas" pitchFamily="49" charset="0"/>
              </a:rPr>
              <a:t>#pragma</a:t>
            </a:r>
            <a:r>
              <a:rPr lang="en-US" sz="1800" dirty="0">
                <a:solidFill>
                  <a:prstClr val="black"/>
                </a:solidFill>
                <a:latin typeface="Consolas" pitchFamily="49" charset="0"/>
                <a:cs typeface="Consolas" pitchFamily="49" charset="0"/>
              </a:rPr>
              <a:t> </a:t>
            </a:r>
            <a:r>
              <a:rPr lang="en-US" sz="1800" dirty="0" err="1">
                <a:solidFill>
                  <a:srgbClr val="C00000"/>
                </a:solidFill>
                <a:latin typeface="Consolas" pitchFamily="49" charset="0"/>
                <a:cs typeface="Consolas" pitchFamily="49" charset="0"/>
              </a:rPr>
              <a:t>omp</a:t>
            </a:r>
            <a:r>
              <a:rPr lang="en-US" sz="1800" dirty="0">
                <a:solidFill>
                  <a:srgbClr val="C00000"/>
                </a:solidFill>
                <a:latin typeface="Consolas" pitchFamily="49" charset="0"/>
                <a:cs typeface="Consolas" pitchFamily="49" charset="0"/>
              </a:rPr>
              <a:t> task</a:t>
            </a:r>
            <a:endParaRPr lang="en-US" sz="1700" dirty="0">
              <a:solidFill>
                <a:srgbClr val="C00000"/>
              </a:solidFill>
            </a:endParaRPr>
          </a:p>
          <a:p>
            <a:pPr lvl="1"/>
            <a:endParaRPr lang="en-US" sz="2000" dirty="0"/>
          </a:p>
          <a:p>
            <a:pPr lvl="1"/>
            <a:r>
              <a:rPr lang="en-US" sz="2000" dirty="0"/>
              <a:t>Runtime library routines</a:t>
            </a:r>
          </a:p>
          <a:p>
            <a:pPr lvl="2"/>
            <a:r>
              <a:rPr lang="en-US" sz="1700" dirty="0"/>
              <a:t>Example: </a:t>
            </a:r>
            <a:r>
              <a:rPr lang="en-US" sz="1800" dirty="0" err="1">
                <a:solidFill>
                  <a:srgbClr val="0000FF"/>
                </a:solidFill>
                <a:latin typeface="Consolas" pitchFamily="49" charset="0"/>
                <a:cs typeface="Consolas" pitchFamily="49" charset="0"/>
              </a:rPr>
              <a:t>int</a:t>
            </a:r>
            <a:r>
              <a:rPr lang="en-US" sz="1800" dirty="0">
                <a:solidFill>
                  <a:prstClr val="black"/>
                </a:solidFill>
                <a:latin typeface="Consolas" pitchFamily="49" charset="0"/>
                <a:cs typeface="Consolas" pitchFamily="49" charset="0"/>
              </a:rPr>
              <a:t> </a:t>
            </a:r>
            <a:r>
              <a:rPr lang="en-US" sz="1800" dirty="0" err="1">
                <a:solidFill>
                  <a:prstClr val="black"/>
                </a:solidFill>
                <a:latin typeface="Consolas" pitchFamily="49" charset="0"/>
                <a:cs typeface="Consolas" pitchFamily="49" charset="0"/>
              </a:rPr>
              <a:t>omp_get_thread_num</a:t>
            </a:r>
            <a:r>
              <a:rPr lang="en-US" sz="1800" dirty="0">
                <a:solidFill>
                  <a:prstClr val="black"/>
                </a:solidFill>
                <a:latin typeface="Consolas" pitchFamily="49" charset="0"/>
                <a:cs typeface="Consolas" pitchFamily="49" charset="0"/>
              </a:rPr>
              <a:t>(</a:t>
            </a:r>
            <a:r>
              <a:rPr lang="en-US" sz="1800" dirty="0">
                <a:solidFill>
                  <a:srgbClr val="0000FF"/>
                </a:solidFill>
                <a:latin typeface="Consolas" pitchFamily="49" charset="0"/>
                <a:cs typeface="Consolas" pitchFamily="49" charset="0"/>
              </a:rPr>
              <a:t>void</a:t>
            </a:r>
            <a:r>
              <a:rPr lang="en-US" sz="1800" dirty="0">
                <a:solidFill>
                  <a:prstClr val="black"/>
                </a:solidFill>
                <a:latin typeface="Consolas" pitchFamily="49" charset="0"/>
                <a:cs typeface="Consolas" pitchFamily="49" charset="0"/>
              </a:rPr>
              <a:t>)</a:t>
            </a:r>
            <a:endParaRPr lang="en-US" sz="1700" dirty="0">
              <a:latin typeface="Consolas" pitchFamily="49" charset="0"/>
              <a:cs typeface="Consolas" pitchFamily="49" charset="0"/>
            </a:endParaRPr>
          </a:p>
          <a:p>
            <a:pPr lvl="1"/>
            <a:endParaRPr lang="en-US" sz="2000" dirty="0"/>
          </a:p>
          <a:p>
            <a:pPr lvl="1"/>
            <a:r>
              <a:rPr lang="en-US" sz="2000" dirty="0"/>
              <a:t>Environment variables</a:t>
            </a:r>
          </a:p>
          <a:p>
            <a:pPr lvl="2"/>
            <a:r>
              <a:rPr lang="en-US" sz="1700" dirty="0"/>
              <a:t>Example: </a:t>
            </a:r>
            <a:r>
              <a:rPr lang="en-US" sz="1800" dirty="0" err="1">
                <a:solidFill>
                  <a:srgbClr val="0000FF"/>
                </a:solidFill>
                <a:latin typeface="Consolas" pitchFamily="49" charset="0"/>
                <a:cs typeface="Consolas" pitchFamily="49" charset="0"/>
              </a:rPr>
              <a:t>setenv</a:t>
            </a:r>
            <a:r>
              <a:rPr lang="en-US" sz="1700" dirty="0"/>
              <a:t> </a:t>
            </a:r>
            <a:r>
              <a:rPr lang="en-US" sz="1800" dirty="0">
                <a:solidFill>
                  <a:srgbClr val="C00000"/>
                </a:solidFill>
                <a:latin typeface="Consolas" pitchFamily="49" charset="0"/>
                <a:cs typeface="Consolas" pitchFamily="49" charset="0"/>
              </a:rPr>
              <a:t>OMP_SCHEDULE</a:t>
            </a:r>
            <a:r>
              <a:rPr lang="en-US" sz="1700" dirty="0"/>
              <a:t> </a:t>
            </a:r>
            <a:r>
              <a:rPr lang="en-US" sz="1800" dirty="0">
                <a:solidFill>
                  <a:srgbClr val="0000FF"/>
                </a:solidFill>
                <a:latin typeface="Consolas" pitchFamily="49" charset="0"/>
                <a:cs typeface="Consolas" pitchFamily="49" charset="0"/>
              </a:rPr>
              <a:t>"guided, 4"</a:t>
            </a:r>
          </a:p>
          <a:p>
            <a:pPr marL="693737" lvl="2" indent="0">
              <a:buNone/>
            </a:pPr>
            <a:endParaRPr lang="en-US" sz="1700" dirty="0"/>
          </a:p>
        </p:txBody>
      </p:sp>
      <p:sp>
        <p:nvSpPr>
          <p:cNvPr id="5" name="Rectangle 4"/>
          <p:cNvSpPr/>
          <p:nvPr/>
        </p:nvSpPr>
        <p:spPr>
          <a:xfrm>
            <a:off x="76200" y="6553200"/>
            <a:ext cx="3653564" cy="261610"/>
          </a:xfrm>
          <a:prstGeom prst="rect">
            <a:avLst/>
          </a:prstGeom>
        </p:spPr>
        <p:txBody>
          <a:bodyPr wrap="none">
            <a:spAutoFit/>
          </a:bodyPr>
          <a:lstStyle/>
          <a:p>
            <a:r>
              <a:rPr lang="en-US" sz="1100" dirty="0"/>
              <a:t>Include material from Rebecca Hartman-Baker’s presentation</a:t>
            </a:r>
          </a:p>
        </p:txBody>
      </p:sp>
    </p:spTree>
    <p:extLst>
      <p:ext uri="{BB962C8B-B14F-4D97-AF65-F5344CB8AC3E}">
        <p14:creationId xmlns:p14="http://schemas.microsoft.com/office/powerpoint/2010/main" val="36049103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OpenMP API  </a:t>
            </a:r>
            <a:r>
              <a:rPr lang="en-US" sz="2400" dirty="0"/>
              <a:t>[</a:t>
            </a:r>
            <a:r>
              <a:rPr lang="en-US" sz="2400" dirty="0" err="1"/>
              <a:t>Cntd</a:t>
            </a:r>
            <a:r>
              <a:rPr lang="en-US" sz="2400" dirty="0"/>
              <a:t>.]</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75</a:t>
            </a:fld>
            <a:endParaRPr lang="en-US" altLang="en-US"/>
          </a:p>
        </p:txBody>
      </p:sp>
      <p:sp>
        <p:nvSpPr>
          <p:cNvPr id="3" name="Content Placeholder 2"/>
          <p:cNvSpPr>
            <a:spLocks noGrp="1"/>
          </p:cNvSpPr>
          <p:nvPr>
            <p:ph idx="4294967295"/>
          </p:nvPr>
        </p:nvSpPr>
        <p:spPr>
          <a:xfrm>
            <a:off x="0" y="1524000"/>
            <a:ext cx="8229600" cy="4411662"/>
          </a:xfrm>
          <a:prstGeom prst="rect">
            <a:avLst/>
          </a:prstGeom>
        </p:spPr>
        <p:txBody>
          <a:bodyPr/>
          <a:lstStyle/>
          <a:p>
            <a:pPr marL="693737" lvl="2" indent="0">
              <a:buNone/>
            </a:pPr>
            <a:endParaRPr lang="en-US" sz="1700" dirty="0"/>
          </a:p>
          <a:p>
            <a:r>
              <a:rPr lang="en-US" sz="2400" dirty="0"/>
              <a:t>API falls into three categories</a:t>
            </a:r>
          </a:p>
          <a:p>
            <a:pPr lvl="1"/>
            <a:endParaRPr lang="en-US" sz="2000" dirty="0"/>
          </a:p>
          <a:p>
            <a:pPr lvl="1"/>
            <a:r>
              <a:rPr lang="en-US" sz="2000" dirty="0"/>
              <a:t>Expression of parallelism (flow control)</a:t>
            </a:r>
          </a:p>
          <a:p>
            <a:pPr lvl="2"/>
            <a:r>
              <a:rPr lang="en-US" sz="1800" dirty="0"/>
              <a:t>Example: </a:t>
            </a:r>
            <a:r>
              <a:rPr lang="en-US" sz="1800" kern="1200" dirty="0">
                <a:solidFill>
                  <a:srgbClr val="0000FF"/>
                </a:solidFill>
                <a:latin typeface="Consolas" pitchFamily="49" charset="0"/>
                <a:cs typeface="Consolas" pitchFamily="49" charset="0"/>
              </a:rPr>
              <a:t>#pragma</a:t>
            </a:r>
            <a:r>
              <a:rPr lang="en-US" sz="1800" kern="1200" dirty="0">
                <a:solidFill>
                  <a:prstClr val="black"/>
                </a:solidFill>
                <a:latin typeface="Consolas" pitchFamily="49" charset="0"/>
                <a:cs typeface="Consolas" pitchFamily="49" charset="0"/>
              </a:rPr>
              <a:t> </a:t>
            </a:r>
            <a:r>
              <a:rPr lang="en-US" sz="1800" kern="1200" dirty="0" err="1">
                <a:solidFill>
                  <a:prstClr val="black"/>
                </a:solidFill>
                <a:latin typeface="Consolas" pitchFamily="49" charset="0"/>
                <a:cs typeface="Consolas" pitchFamily="49" charset="0"/>
              </a:rPr>
              <a:t>omp</a:t>
            </a:r>
            <a:r>
              <a:rPr lang="en-US" sz="1800" kern="1200" dirty="0">
                <a:solidFill>
                  <a:prstClr val="black"/>
                </a:solidFill>
                <a:latin typeface="Consolas" pitchFamily="49" charset="0"/>
                <a:cs typeface="Consolas" pitchFamily="49" charset="0"/>
              </a:rPr>
              <a:t> parallel </a:t>
            </a:r>
            <a:r>
              <a:rPr lang="en-US" sz="1800" kern="1200" dirty="0">
                <a:solidFill>
                  <a:srgbClr val="0000FF"/>
                </a:solidFill>
                <a:latin typeface="Consolas" pitchFamily="49" charset="0"/>
                <a:cs typeface="Consolas" pitchFamily="49" charset="0"/>
              </a:rPr>
              <a:t>for</a:t>
            </a:r>
          </a:p>
          <a:p>
            <a:pPr lvl="2"/>
            <a:endParaRPr lang="en-US" sz="1700" dirty="0"/>
          </a:p>
          <a:p>
            <a:pPr lvl="1"/>
            <a:r>
              <a:rPr lang="en-US" sz="2000" dirty="0"/>
              <a:t>Data sharing among threads (communication)</a:t>
            </a:r>
          </a:p>
          <a:p>
            <a:pPr lvl="2"/>
            <a:r>
              <a:rPr lang="en-US" sz="1800" dirty="0"/>
              <a:t>Example: </a:t>
            </a:r>
            <a:r>
              <a:rPr lang="nb-NO" sz="1800" kern="1200" dirty="0">
                <a:solidFill>
                  <a:srgbClr val="0000FF"/>
                </a:solidFill>
                <a:latin typeface="Consolas" pitchFamily="49" charset="0"/>
                <a:ea typeface="+mn-ea"/>
                <a:cs typeface="Consolas" pitchFamily="49" charset="0"/>
              </a:rPr>
              <a:t>#pragma</a:t>
            </a:r>
            <a:r>
              <a:rPr lang="nb-NO" sz="1800" kern="1200" dirty="0">
                <a:solidFill>
                  <a:prstClr val="black"/>
                </a:solidFill>
                <a:latin typeface="Consolas" pitchFamily="49" charset="0"/>
                <a:ea typeface="+mn-ea"/>
                <a:cs typeface="Consolas" pitchFamily="49" charset="0"/>
              </a:rPr>
              <a:t> omp parallel </a:t>
            </a:r>
            <a:r>
              <a:rPr lang="nb-NO" sz="1800" kern="1200" dirty="0">
                <a:solidFill>
                  <a:srgbClr val="0000FF"/>
                </a:solidFill>
                <a:latin typeface="Consolas" pitchFamily="49" charset="0"/>
                <a:ea typeface="+mn-ea"/>
                <a:cs typeface="Consolas" pitchFamily="49" charset="0"/>
              </a:rPr>
              <a:t>for</a:t>
            </a:r>
            <a:r>
              <a:rPr lang="nb-NO" sz="1800" kern="1200" dirty="0">
                <a:solidFill>
                  <a:prstClr val="black"/>
                </a:solidFill>
                <a:latin typeface="Consolas" pitchFamily="49" charset="0"/>
                <a:ea typeface="+mn-ea"/>
                <a:cs typeface="Consolas" pitchFamily="49" charset="0"/>
              </a:rPr>
              <a:t> </a:t>
            </a:r>
            <a:r>
              <a:rPr lang="nb-NO" sz="1800" kern="1200" dirty="0">
                <a:solidFill>
                  <a:srgbClr val="0000FF"/>
                </a:solidFill>
                <a:latin typeface="Consolas" pitchFamily="49" charset="0"/>
                <a:ea typeface="+mn-ea"/>
                <a:cs typeface="Consolas" pitchFamily="49" charset="0"/>
              </a:rPr>
              <a:t>private</a:t>
            </a:r>
            <a:r>
              <a:rPr lang="nb-NO" sz="1800" kern="1200" dirty="0">
                <a:solidFill>
                  <a:prstClr val="black"/>
                </a:solidFill>
                <a:latin typeface="Consolas" pitchFamily="49" charset="0"/>
                <a:ea typeface="+mn-ea"/>
                <a:cs typeface="Consolas" pitchFamily="49" charset="0"/>
              </a:rPr>
              <a:t>(</a:t>
            </a:r>
            <a:r>
              <a:rPr lang="nb-NO" sz="1800" kern="1200" dirty="0">
                <a:solidFill>
                  <a:srgbClr val="C00000"/>
                </a:solidFill>
                <a:latin typeface="Consolas" pitchFamily="49" charset="0"/>
                <a:ea typeface="+mn-ea"/>
                <a:cs typeface="Consolas" pitchFamily="49" charset="0"/>
              </a:rPr>
              <a:t>x,y</a:t>
            </a:r>
            <a:r>
              <a:rPr lang="nb-NO" sz="1800" kern="1200" dirty="0">
                <a:solidFill>
                  <a:prstClr val="black"/>
                </a:solidFill>
                <a:latin typeface="Consolas" pitchFamily="49" charset="0"/>
                <a:ea typeface="+mn-ea"/>
                <a:cs typeface="Consolas" pitchFamily="49" charset="0"/>
              </a:rPr>
              <a:t>)</a:t>
            </a:r>
            <a:endParaRPr lang="en-US" sz="1800" dirty="0"/>
          </a:p>
          <a:p>
            <a:pPr lvl="1"/>
            <a:endParaRPr lang="en-US" sz="2000" dirty="0"/>
          </a:p>
          <a:p>
            <a:pPr lvl="1"/>
            <a:r>
              <a:rPr lang="en-US" sz="2000" dirty="0"/>
              <a:t>Synchronization (coordination or interaction)</a:t>
            </a:r>
          </a:p>
          <a:p>
            <a:pPr lvl="2"/>
            <a:r>
              <a:rPr lang="en-US" sz="1800" dirty="0"/>
              <a:t>Example: </a:t>
            </a:r>
            <a:r>
              <a:rPr lang="en-US" sz="1800" dirty="0">
                <a:solidFill>
                  <a:srgbClr val="0000FF"/>
                </a:solidFill>
                <a:latin typeface="Consolas" pitchFamily="49" charset="0"/>
                <a:ea typeface="+mn-ea"/>
                <a:cs typeface="Consolas" pitchFamily="49" charset="0"/>
              </a:rPr>
              <a:t>#pragma </a:t>
            </a:r>
            <a:r>
              <a:rPr lang="en-US" sz="1800" dirty="0" err="1">
                <a:solidFill>
                  <a:srgbClr val="0000FF"/>
                </a:solidFill>
                <a:latin typeface="Consolas" pitchFamily="49" charset="0"/>
                <a:ea typeface="+mn-ea"/>
                <a:cs typeface="Consolas" pitchFamily="49" charset="0"/>
              </a:rPr>
              <a:t>omp</a:t>
            </a:r>
            <a:r>
              <a:rPr lang="en-US" sz="1800" dirty="0">
                <a:solidFill>
                  <a:srgbClr val="0000FF"/>
                </a:solidFill>
                <a:latin typeface="Consolas" pitchFamily="49" charset="0"/>
                <a:ea typeface="+mn-ea"/>
                <a:cs typeface="Consolas" pitchFamily="49" charset="0"/>
              </a:rPr>
              <a:t> barrier</a:t>
            </a:r>
            <a:endParaRPr lang="en-US" sz="1800" dirty="0"/>
          </a:p>
        </p:txBody>
      </p:sp>
      <p:sp>
        <p:nvSpPr>
          <p:cNvPr id="5" name="Rectangle 4"/>
          <p:cNvSpPr/>
          <p:nvPr/>
        </p:nvSpPr>
        <p:spPr>
          <a:xfrm>
            <a:off x="76200" y="6553200"/>
            <a:ext cx="3653564" cy="261610"/>
          </a:xfrm>
          <a:prstGeom prst="rect">
            <a:avLst/>
          </a:prstGeom>
        </p:spPr>
        <p:txBody>
          <a:bodyPr wrap="none">
            <a:spAutoFit/>
          </a:bodyPr>
          <a:lstStyle/>
          <a:p>
            <a:r>
              <a:rPr lang="en-US" sz="1100" dirty="0"/>
              <a:t>Include material from Rebecca Hartman-Baker’s presentation</a:t>
            </a:r>
          </a:p>
        </p:txBody>
      </p:sp>
    </p:spTree>
    <p:extLst>
      <p:ext uri="{BB962C8B-B14F-4D97-AF65-F5344CB8AC3E}">
        <p14:creationId xmlns:p14="http://schemas.microsoft.com/office/powerpoint/2010/main" val="26264082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OpenMP: Environment Variables</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76</a:t>
            </a:fld>
            <a:endParaRPr lang="en-US" altLang="en-US"/>
          </a:p>
        </p:txBody>
      </p:sp>
      <p:sp>
        <p:nvSpPr>
          <p:cNvPr id="3" name="Content Placeholder 2"/>
          <p:cNvSpPr>
            <a:spLocks noGrp="1"/>
          </p:cNvSpPr>
          <p:nvPr>
            <p:ph idx="4294967295"/>
          </p:nvPr>
        </p:nvSpPr>
        <p:spPr>
          <a:xfrm>
            <a:off x="152400" y="1066800"/>
            <a:ext cx="8229600" cy="4910138"/>
          </a:xfrm>
          <a:prstGeom prst="rect">
            <a:avLst/>
          </a:prstGeom>
        </p:spPr>
        <p:txBody>
          <a:bodyPr/>
          <a:lstStyle/>
          <a:p>
            <a:r>
              <a:rPr lang="en-US" sz="2000" dirty="0"/>
              <a:t>OMP_SCHEDULE</a:t>
            </a:r>
          </a:p>
          <a:p>
            <a:pPr lvl="1"/>
            <a:r>
              <a:rPr lang="en-US" sz="1600" dirty="0"/>
              <a:t>Example: </a:t>
            </a:r>
            <a:r>
              <a:rPr lang="en-US" sz="1600" dirty="0" err="1"/>
              <a:t>setenv</a:t>
            </a:r>
            <a:r>
              <a:rPr lang="en-US" sz="1600" dirty="0"/>
              <a:t> OMP_SCHEDULE "guided, 4"</a:t>
            </a:r>
          </a:p>
          <a:p>
            <a:endParaRPr lang="en-US" sz="2000" dirty="0"/>
          </a:p>
          <a:p>
            <a:r>
              <a:rPr lang="en-US" sz="2000" dirty="0"/>
              <a:t>OMP_NUM_THREADS</a:t>
            </a:r>
          </a:p>
          <a:p>
            <a:pPr lvl="1"/>
            <a:r>
              <a:rPr lang="en-US" sz="1600" dirty="0"/>
              <a:t>Sets the maximum number of threads to use during execution. </a:t>
            </a:r>
          </a:p>
          <a:p>
            <a:pPr lvl="1"/>
            <a:r>
              <a:rPr lang="en-US" sz="1600" dirty="0"/>
              <a:t>Example: </a:t>
            </a:r>
            <a:r>
              <a:rPr lang="en-US" sz="1600" dirty="0" err="1"/>
              <a:t>setenv</a:t>
            </a:r>
            <a:r>
              <a:rPr lang="en-US" sz="1600" dirty="0"/>
              <a:t> OMP_NUM_THREADS 8</a:t>
            </a:r>
          </a:p>
          <a:p>
            <a:endParaRPr lang="en-US" sz="2000" dirty="0"/>
          </a:p>
          <a:p>
            <a:r>
              <a:rPr lang="en-US" sz="2000" dirty="0"/>
              <a:t>OMP_DYNAMIC</a:t>
            </a:r>
          </a:p>
          <a:p>
            <a:pPr lvl="1"/>
            <a:r>
              <a:rPr lang="en-US" sz="1600" dirty="0"/>
              <a:t>Enables or disables dynamic adjustment of the number of threads available for execution of parallel regions. Valid values are TRUE or FALSE</a:t>
            </a:r>
          </a:p>
          <a:p>
            <a:pPr lvl="1"/>
            <a:r>
              <a:rPr lang="en-US" sz="1600" dirty="0"/>
              <a:t>Example: </a:t>
            </a:r>
            <a:r>
              <a:rPr lang="en-US" sz="1600" dirty="0" err="1"/>
              <a:t>setenv</a:t>
            </a:r>
            <a:r>
              <a:rPr lang="en-US" sz="1600" dirty="0"/>
              <a:t> OMP_DYNAMIC TRUE</a:t>
            </a:r>
          </a:p>
          <a:p>
            <a:endParaRPr lang="en-US" sz="2000" dirty="0"/>
          </a:p>
          <a:p>
            <a:r>
              <a:rPr lang="en-US" sz="2000" dirty="0"/>
              <a:t>OMP_NESTED</a:t>
            </a:r>
          </a:p>
          <a:p>
            <a:pPr lvl="1"/>
            <a:r>
              <a:rPr lang="en-US" sz="1600" dirty="0"/>
              <a:t>Enables or disables nested parallelism. Valid values are TRUE or FALSE</a:t>
            </a:r>
          </a:p>
          <a:p>
            <a:pPr lvl="1"/>
            <a:r>
              <a:rPr lang="en-US" sz="1600" dirty="0"/>
              <a:t>Example: </a:t>
            </a:r>
            <a:r>
              <a:rPr lang="en-US" sz="1600" dirty="0" err="1"/>
              <a:t>setenv</a:t>
            </a:r>
            <a:r>
              <a:rPr lang="en-US" sz="1600" dirty="0"/>
              <a:t> OMP_NESTED TRUE</a:t>
            </a:r>
          </a:p>
        </p:txBody>
      </p:sp>
    </p:spTree>
    <p:extLst>
      <p:ext uri="{BB962C8B-B14F-4D97-AF65-F5344CB8AC3E}">
        <p14:creationId xmlns:p14="http://schemas.microsoft.com/office/powerpoint/2010/main" val="25152727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325" y="287339"/>
            <a:ext cx="7543800" cy="779462"/>
          </a:xfrm>
        </p:spPr>
        <p:txBody>
          <a:bodyPr/>
          <a:lstStyle/>
          <a:p>
            <a:r>
              <a:rPr lang="en-US" sz="3600" dirty="0"/>
              <a:t>OpenMP: Environment Variables</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77</a:t>
            </a:fld>
            <a:endParaRPr lang="en-US" altLang="en-US"/>
          </a:p>
        </p:txBody>
      </p:sp>
      <p:sp>
        <p:nvSpPr>
          <p:cNvPr id="3" name="Content Placeholder 2"/>
          <p:cNvSpPr>
            <a:spLocks noGrp="1"/>
          </p:cNvSpPr>
          <p:nvPr>
            <p:ph idx="4294967295"/>
          </p:nvPr>
        </p:nvSpPr>
        <p:spPr>
          <a:xfrm>
            <a:off x="228600" y="1143000"/>
            <a:ext cx="8229600" cy="5105400"/>
          </a:xfrm>
          <a:prstGeom prst="rect">
            <a:avLst/>
          </a:prstGeom>
        </p:spPr>
        <p:txBody>
          <a:bodyPr/>
          <a:lstStyle/>
          <a:p>
            <a:r>
              <a:rPr lang="en-US" sz="2000" dirty="0"/>
              <a:t>OMP_STACKSIZE</a:t>
            </a:r>
          </a:p>
          <a:p>
            <a:pPr lvl="1"/>
            <a:r>
              <a:rPr lang="en-US" sz="1600" dirty="0"/>
              <a:t>Controls the size of the stack for created (non-Master) threads. </a:t>
            </a:r>
          </a:p>
          <a:p>
            <a:endParaRPr lang="en-US" sz="2000" dirty="0"/>
          </a:p>
          <a:p>
            <a:r>
              <a:rPr lang="en-US" sz="2000" dirty="0"/>
              <a:t>OMP_WAIT_POLICY</a:t>
            </a:r>
          </a:p>
          <a:p>
            <a:pPr lvl="1"/>
            <a:r>
              <a:rPr lang="en-US" sz="1600" dirty="0"/>
              <a:t>Provides a hint to an OpenMP implementation about the desired behavior of waiting threads. </a:t>
            </a:r>
          </a:p>
          <a:p>
            <a:endParaRPr lang="en-US" sz="2000" dirty="0"/>
          </a:p>
          <a:p>
            <a:r>
              <a:rPr lang="en-US" sz="2000" dirty="0"/>
              <a:t>OMP_MAX_ACTIVE_LEVELS</a:t>
            </a:r>
          </a:p>
          <a:p>
            <a:pPr lvl="1"/>
            <a:r>
              <a:rPr lang="en-US" sz="1600" dirty="0"/>
              <a:t>Controls the maximum number of nested active parallel regions. The value of this environment variable must be a non-negative integer. Example:</a:t>
            </a:r>
          </a:p>
          <a:p>
            <a:pPr lvl="2"/>
            <a:r>
              <a:rPr lang="en-US" sz="1050" dirty="0" err="1"/>
              <a:t>setenv</a:t>
            </a:r>
            <a:r>
              <a:rPr lang="en-US" sz="1050" dirty="0"/>
              <a:t> OMP_MAX_ACTIVE_LEVELS 2</a:t>
            </a:r>
          </a:p>
          <a:p>
            <a:endParaRPr lang="en-US" sz="2000" dirty="0"/>
          </a:p>
          <a:p>
            <a:r>
              <a:rPr lang="en-US" sz="2000" dirty="0"/>
              <a:t>OMP_THREAD_LIMIT</a:t>
            </a:r>
          </a:p>
          <a:p>
            <a:pPr lvl="1"/>
            <a:r>
              <a:rPr lang="en-US" sz="1600" dirty="0"/>
              <a:t>Sets the number of OpenMP threads to use for the whole OpenMP program Example:</a:t>
            </a:r>
          </a:p>
          <a:p>
            <a:pPr lvl="2"/>
            <a:r>
              <a:rPr lang="en-US" sz="1050" dirty="0" err="1"/>
              <a:t>setenv</a:t>
            </a:r>
            <a:r>
              <a:rPr lang="en-US" sz="1050" dirty="0"/>
              <a:t> OMP_THREAD_LIMIT 8 </a:t>
            </a:r>
          </a:p>
        </p:txBody>
      </p:sp>
    </p:spTree>
    <p:extLst>
      <p:ext uri="{BB962C8B-B14F-4D97-AF65-F5344CB8AC3E}">
        <p14:creationId xmlns:p14="http://schemas.microsoft.com/office/powerpoint/2010/main" val="31267425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OpenMP 3.0:</a:t>
            </a:r>
            <a:br>
              <a:rPr lang="en-US" dirty="0"/>
            </a:br>
            <a:r>
              <a:rPr lang="en-US" sz="2400" dirty="0"/>
              <a:t>Summary of Run-Time Library OpenMP Routines</a:t>
            </a:r>
            <a:endParaRPr lang="en-US"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78</a:t>
            </a:fld>
            <a:endParaRPr lang="en-US" altLang="en-US"/>
          </a:p>
        </p:txBody>
      </p:sp>
      <p:sp>
        <p:nvSpPr>
          <p:cNvPr id="5" name="Rectangle 4"/>
          <p:cNvSpPr/>
          <p:nvPr/>
        </p:nvSpPr>
        <p:spPr>
          <a:xfrm>
            <a:off x="228600" y="1600200"/>
            <a:ext cx="3880022" cy="4154984"/>
          </a:xfrm>
          <a:prstGeom prst="rect">
            <a:avLst/>
          </a:prstGeom>
        </p:spPr>
        <p:txBody>
          <a:bodyPr wrap="square">
            <a:spAutoFit/>
          </a:bodyPr>
          <a:lstStyle/>
          <a:p>
            <a:r>
              <a:rPr lang="en-US" sz="1600" dirty="0"/>
              <a:t>   1. OMP_SET_NUM_THREADS</a:t>
            </a:r>
          </a:p>
          <a:p>
            <a:r>
              <a:rPr lang="en-US" sz="1600" dirty="0"/>
              <a:t>   2. OMP_GET_NUM_THREADS</a:t>
            </a:r>
          </a:p>
          <a:p>
            <a:r>
              <a:rPr lang="en-US" sz="1600" dirty="0"/>
              <a:t>   3. OMP_GET_MAX_THREADS</a:t>
            </a:r>
          </a:p>
          <a:p>
            <a:r>
              <a:rPr lang="en-US" sz="1600" dirty="0"/>
              <a:t>   4. OMP_GET_THREAD_NUM</a:t>
            </a:r>
          </a:p>
          <a:p>
            <a:r>
              <a:rPr lang="en-US" sz="1600" dirty="0"/>
              <a:t>   5. OMP_GET_THREAD_LIMIT</a:t>
            </a:r>
          </a:p>
          <a:p>
            <a:r>
              <a:rPr lang="en-US" sz="1600" dirty="0"/>
              <a:t>   6. OMP_GET_NUM_PROCS</a:t>
            </a:r>
          </a:p>
          <a:p>
            <a:r>
              <a:rPr lang="en-US" sz="1600" dirty="0"/>
              <a:t>   7. OMP_IN_PARALLEL</a:t>
            </a:r>
          </a:p>
          <a:p>
            <a:r>
              <a:rPr lang="en-US" sz="1600" dirty="0"/>
              <a:t>   8. OMP_SET_DYNAMIC</a:t>
            </a:r>
          </a:p>
          <a:p>
            <a:r>
              <a:rPr lang="en-US" sz="1600" dirty="0"/>
              <a:t>   9. OMP_GET_DYNAMIC</a:t>
            </a:r>
          </a:p>
          <a:p>
            <a:r>
              <a:rPr lang="en-US" sz="1600" dirty="0"/>
              <a:t>  10. OMP_SET_NESTED</a:t>
            </a:r>
          </a:p>
          <a:p>
            <a:r>
              <a:rPr lang="en-US" sz="1600" dirty="0"/>
              <a:t>  11. OMP_GET_NESTED</a:t>
            </a:r>
          </a:p>
          <a:p>
            <a:r>
              <a:rPr lang="en-US" sz="1600" dirty="0"/>
              <a:t>  12. OMP_SET_SCHEDULE</a:t>
            </a:r>
          </a:p>
          <a:p>
            <a:r>
              <a:rPr lang="en-US" sz="1600" dirty="0"/>
              <a:t>  13. OMP_GET_SCHEDULE</a:t>
            </a:r>
          </a:p>
          <a:p>
            <a:r>
              <a:rPr lang="en-US" sz="1600" dirty="0"/>
              <a:t>  14. OMP_SET_MAX_ACTIVE_LEVELS</a:t>
            </a:r>
          </a:p>
          <a:p>
            <a:r>
              <a:rPr lang="en-US" sz="1600" dirty="0"/>
              <a:t>  15. OMP_GET_MAX_ACTIVE_LEVELS</a:t>
            </a:r>
          </a:p>
          <a:p>
            <a:r>
              <a:rPr lang="en-US" sz="1600" dirty="0"/>
              <a:t>  16. OMP_GET_LEVEL</a:t>
            </a:r>
          </a:p>
        </p:txBody>
      </p:sp>
      <p:sp>
        <p:nvSpPr>
          <p:cNvPr id="6" name="Rectangle 5"/>
          <p:cNvSpPr/>
          <p:nvPr/>
        </p:nvSpPr>
        <p:spPr>
          <a:xfrm>
            <a:off x="4337222" y="1600200"/>
            <a:ext cx="4607011" cy="3847207"/>
          </a:xfrm>
          <a:prstGeom prst="rect">
            <a:avLst/>
          </a:prstGeom>
        </p:spPr>
        <p:txBody>
          <a:bodyPr wrap="square">
            <a:spAutoFit/>
          </a:bodyPr>
          <a:lstStyle/>
          <a:p>
            <a:r>
              <a:rPr lang="en-US" sz="1600" dirty="0"/>
              <a:t>  17. OMP_GET_ANCESTOR_THREAD_NUM</a:t>
            </a:r>
          </a:p>
          <a:p>
            <a:r>
              <a:rPr lang="en-US" sz="1600" dirty="0"/>
              <a:t>  18. OMP_GET_TEAM_SIZE</a:t>
            </a:r>
          </a:p>
          <a:p>
            <a:r>
              <a:rPr lang="en-US" sz="1600" dirty="0"/>
              <a:t>  19. OMP_GET_ACTIVE_LEVEL</a:t>
            </a:r>
          </a:p>
          <a:p>
            <a:r>
              <a:rPr lang="en-US" sz="1600" dirty="0"/>
              <a:t>  20. OMP_INIT_LOCK</a:t>
            </a:r>
          </a:p>
          <a:p>
            <a:r>
              <a:rPr lang="en-US" sz="1600" dirty="0"/>
              <a:t>  21. OMP_DESTROY_LOCK</a:t>
            </a:r>
          </a:p>
          <a:p>
            <a:r>
              <a:rPr lang="en-US" sz="1600" dirty="0"/>
              <a:t>  22. OMP_SET_LOCK</a:t>
            </a:r>
          </a:p>
          <a:p>
            <a:r>
              <a:rPr lang="en-US" sz="1600" dirty="0"/>
              <a:t>  23. OMP_UNSET_LOCK</a:t>
            </a:r>
          </a:p>
          <a:p>
            <a:r>
              <a:rPr lang="en-US" sz="1600" dirty="0"/>
              <a:t>  24. OMP_TEST_LOCK</a:t>
            </a:r>
          </a:p>
          <a:p>
            <a:r>
              <a:rPr lang="en-US" sz="1600" dirty="0"/>
              <a:t>  25. OMP_INIT_NEST_LOCK</a:t>
            </a:r>
          </a:p>
          <a:p>
            <a:r>
              <a:rPr lang="en-US" sz="1600" dirty="0"/>
              <a:t>  26. OMP_DESTROY_NEST_LOCK</a:t>
            </a:r>
          </a:p>
          <a:p>
            <a:r>
              <a:rPr lang="en-US" sz="1600" dirty="0"/>
              <a:t>  27. OMP_SET_NEST_LOCK</a:t>
            </a:r>
          </a:p>
          <a:p>
            <a:r>
              <a:rPr lang="en-US" sz="1600" dirty="0"/>
              <a:t>  28. OMP_UNSET_NEST_LOCK</a:t>
            </a:r>
          </a:p>
          <a:p>
            <a:r>
              <a:rPr lang="en-US" sz="1600" dirty="0"/>
              <a:t>  29. OMP_TEST_NEST_LOCK</a:t>
            </a:r>
          </a:p>
          <a:p>
            <a:r>
              <a:rPr lang="en-US" sz="1600" dirty="0"/>
              <a:t>  30. OMP_GET_WTIME</a:t>
            </a:r>
          </a:p>
          <a:p>
            <a:r>
              <a:rPr lang="en-US" sz="1600" dirty="0"/>
              <a:t>  31. OMP_GET_WTICK </a:t>
            </a:r>
          </a:p>
        </p:txBody>
      </p:sp>
    </p:spTree>
    <p:extLst>
      <p:ext uri="{BB962C8B-B14F-4D97-AF65-F5344CB8AC3E}">
        <p14:creationId xmlns:p14="http://schemas.microsoft.com/office/powerpoint/2010/main" val="2640670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2"/>
          <p:cNvSpPr>
            <a:spLocks noGrp="1" noChangeArrowheads="1"/>
          </p:cNvSpPr>
          <p:nvPr>
            <p:ph type="title"/>
          </p:nvPr>
        </p:nvSpPr>
        <p:spPr>
          <a:noFill/>
          <a:ln/>
        </p:spPr>
        <p:txBody>
          <a:bodyPr lIns="92075" tIns="46038" rIns="92075" bIns="46038">
            <a:spAutoFit/>
          </a:bodyPr>
          <a:lstStyle/>
          <a:p>
            <a:pPr>
              <a:lnSpc>
                <a:spcPct val="89000"/>
              </a:lnSpc>
            </a:pPr>
            <a:r>
              <a:rPr lang="en-US" dirty="0"/>
              <a:t>30+ Library Routines</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79</a:t>
            </a:fld>
            <a:endParaRPr lang="en-US" altLang="en-US"/>
          </a:p>
        </p:txBody>
      </p:sp>
      <p:sp>
        <p:nvSpPr>
          <p:cNvPr id="658435" name="Rectangle 3"/>
          <p:cNvSpPr>
            <a:spLocks noGrp="1" noChangeArrowheads="1"/>
          </p:cNvSpPr>
          <p:nvPr>
            <p:ph type="body" idx="4294967295"/>
          </p:nvPr>
        </p:nvSpPr>
        <p:spPr>
          <a:xfrm>
            <a:off x="228600" y="1066800"/>
            <a:ext cx="8458200" cy="5105400"/>
          </a:xfrm>
          <a:prstGeom prst="rect">
            <a:avLst/>
          </a:prstGeom>
          <a:noFill/>
          <a:ln/>
        </p:spPr>
        <p:txBody>
          <a:bodyPr lIns="92075" tIns="46038" rIns="92075" bIns="46038"/>
          <a:lstStyle/>
          <a:p>
            <a:pPr>
              <a:lnSpc>
                <a:spcPct val="94000"/>
              </a:lnSpc>
            </a:pPr>
            <a:r>
              <a:rPr lang="en-US" dirty="0"/>
              <a:t>Runtime environment routines:</a:t>
            </a:r>
          </a:p>
          <a:p>
            <a:pPr lvl="2">
              <a:lnSpc>
                <a:spcPct val="94000"/>
              </a:lnSpc>
            </a:pPr>
            <a:r>
              <a:rPr lang="en-US" sz="2800" dirty="0"/>
              <a:t>Modify/check the number of threads</a:t>
            </a:r>
          </a:p>
          <a:p>
            <a:pPr lvl="4">
              <a:lnSpc>
                <a:spcPct val="94000"/>
              </a:lnSpc>
              <a:buFont typeface="Wingdings" pitchFamily="2" charset="2"/>
              <a:buNone/>
            </a:pPr>
            <a:r>
              <a:rPr lang="en-US" sz="2400" b="1" dirty="0" err="1">
                <a:solidFill>
                  <a:srgbClr val="0000FF"/>
                </a:solidFill>
                <a:latin typeface="Courier New" pitchFamily="49" charset="0"/>
              </a:rPr>
              <a:t>omp</a:t>
            </a:r>
            <a:r>
              <a:rPr lang="en-US" sz="2400" b="1" dirty="0">
                <a:solidFill>
                  <a:srgbClr val="0000FF"/>
                </a:solidFill>
                <a:latin typeface="Courier New" pitchFamily="49" charset="0"/>
              </a:rPr>
              <a:t>_[</a:t>
            </a:r>
            <a:r>
              <a:rPr lang="en-US" sz="2400" b="1" dirty="0" err="1">
                <a:solidFill>
                  <a:srgbClr val="0000FF"/>
                </a:solidFill>
                <a:latin typeface="Courier New" pitchFamily="49" charset="0"/>
              </a:rPr>
              <a:t>set|get</a:t>
            </a:r>
            <a:r>
              <a:rPr lang="en-US" sz="2400" b="1" dirty="0">
                <a:solidFill>
                  <a:srgbClr val="0000FF"/>
                </a:solidFill>
                <a:latin typeface="Courier New" pitchFamily="49" charset="0"/>
              </a:rPr>
              <a:t>]_</a:t>
            </a:r>
            <a:r>
              <a:rPr lang="en-US" sz="2400" b="1" dirty="0" err="1">
                <a:solidFill>
                  <a:srgbClr val="0000FF"/>
                </a:solidFill>
                <a:latin typeface="Courier New" pitchFamily="49" charset="0"/>
              </a:rPr>
              <a:t>num_threads</a:t>
            </a:r>
            <a:r>
              <a:rPr lang="en-US" sz="2400" b="1" dirty="0">
                <a:solidFill>
                  <a:srgbClr val="0000FF"/>
                </a:solidFill>
                <a:latin typeface="Courier New" pitchFamily="49" charset="0"/>
              </a:rPr>
              <a:t>()</a:t>
            </a:r>
          </a:p>
          <a:p>
            <a:pPr lvl="4">
              <a:lnSpc>
                <a:spcPct val="94000"/>
              </a:lnSpc>
              <a:buFont typeface="Wingdings" pitchFamily="2" charset="2"/>
              <a:buNone/>
            </a:pPr>
            <a:r>
              <a:rPr lang="en-US" sz="2400" b="1" dirty="0" err="1">
                <a:solidFill>
                  <a:srgbClr val="0000FF"/>
                </a:solidFill>
                <a:latin typeface="Courier New" pitchFamily="49" charset="0"/>
              </a:rPr>
              <a:t>omp_get_thread_num</a:t>
            </a:r>
            <a:r>
              <a:rPr lang="en-US" sz="2400" b="1" dirty="0">
                <a:solidFill>
                  <a:srgbClr val="0000FF"/>
                </a:solidFill>
                <a:latin typeface="Courier New" pitchFamily="49" charset="0"/>
              </a:rPr>
              <a:t>()</a:t>
            </a:r>
          </a:p>
          <a:p>
            <a:pPr lvl="4">
              <a:lnSpc>
                <a:spcPct val="94000"/>
              </a:lnSpc>
              <a:buFont typeface="Wingdings" pitchFamily="2" charset="2"/>
              <a:buNone/>
            </a:pPr>
            <a:r>
              <a:rPr lang="en-US" sz="2400" b="1" dirty="0" err="1">
                <a:solidFill>
                  <a:srgbClr val="0000FF"/>
                </a:solidFill>
                <a:latin typeface="Courier New" pitchFamily="49" charset="0"/>
              </a:rPr>
              <a:t>omp_get_max_threads</a:t>
            </a:r>
            <a:r>
              <a:rPr lang="en-US" sz="2400" b="1" dirty="0">
                <a:solidFill>
                  <a:srgbClr val="0000FF"/>
                </a:solidFill>
                <a:latin typeface="Courier New" pitchFamily="49" charset="0"/>
              </a:rPr>
              <a:t>()</a:t>
            </a:r>
          </a:p>
          <a:p>
            <a:pPr lvl="2">
              <a:lnSpc>
                <a:spcPct val="94000"/>
              </a:lnSpc>
            </a:pPr>
            <a:r>
              <a:rPr lang="en-US" sz="2800" dirty="0"/>
              <a:t>Are we in a parallel region?</a:t>
            </a:r>
          </a:p>
          <a:p>
            <a:pPr lvl="4">
              <a:lnSpc>
                <a:spcPct val="94000"/>
              </a:lnSpc>
              <a:buFont typeface="Wingdings" pitchFamily="2" charset="2"/>
              <a:buNone/>
            </a:pPr>
            <a:r>
              <a:rPr lang="en-US" sz="2400" b="1" dirty="0" err="1">
                <a:solidFill>
                  <a:srgbClr val="0000FF"/>
                </a:solidFill>
                <a:latin typeface="Courier New" pitchFamily="49" charset="0"/>
              </a:rPr>
              <a:t>omp_in_parallel</a:t>
            </a:r>
            <a:r>
              <a:rPr lang="en-US" sz="2400" b="1" dirty="0">
                <a:solidFill>
                  <a:srgbClr val="0000FF"/>
                </a:solidFill>
                <a:latin typeface="Courier New" pitchFamily="49" charset="0"/>
              </a:rPr>
              <a:t>()</a:t>
            </a:r>
          </a:p>
          <a:p>
            <a:pPr lvl="2">
              <a:lnSpc>
                <a:spcPct val="94000"/>
              </a:lnSpc>
            </a:pPr>
            <a:r>
              <a:rPr lang="en-US" sz="2800" dirty="0"/>
              <a:t>How many processors in the system?</a:t>
            </a:r>
          </a:p>
          <a:p>
            <a:pPr lvl="4">
              <a:lnSpc>
                <a:spcPct val="94000"/>
              </a:lnSpc>
              <a:buFont typeface="Wingdings" pitchFamily="2" charset="2"/>
              <a:buNone/>
            </a:pPr>
            <a:r>
              <a:rPr lang="en-US" sz="2400" b="1" dirty="0" err="1">
                <a:solidFill>
                  <a:srgbClr val="0000FF"/>
                </a:solidFill>
                <a:latin typeface="Courier New" pitchFamily="49" charset="0"/>
              </a:rPr>
              <a:t>omp_get_num_procs</a:t>
            </a:r>
            <a:r>
              <a:rPr lang="en-US" sz="2400" b="1" dirty="0">
                <a:solidFill>
                  <a:srgbClr val="0000FF"/>
                </a:solidFill>
                <a:latin typeface="Courier New" pitchFamily="49" charset="0"/>
              </a:rPr>
              <a:t>()</a:t>
            </a:r>
          </a:p>
          <a:p>
            <a:pPr lvl="2">
              <a:lnSpc>
                <a:spcPct val="94000"/>
              </a:lnSpc>
            </a:pPr>
            <a:r>
              <a:rPr lang="en-US" sz="2800" dirty="0"/>
              <a:t>Explicit locks</a:t>
            </a:r>
          </a:p>
          <a:p>
            <a:pPr lvl="4">
              <a:lnSpc>
                <a:spcPct val="94000"/>
              </a:lnSpc>
              <a:buFont typeface="Wingdings" pitchFamily="2" charset="2"/>
              <a:buNone/>
            </a:pPr>
            <a:r>
              <a:rPr lang="en-US" sz="2400" b="1" dirty="0" err="1">
                <a:solidFill>
                  <a:srgbClr val="0000FF"/>
                </a:solidFill>
                <a:latin typeface="Courier New" pitchFamily="49" charset="0"/>
              </a:rPr>
              <a:t>omp</a:t>
            </a:r>
            <a:r>
              <a:rPr lang="en-US" sz="2400" b="1" dirty="0">
                <a:solidFill>
                  <a:srgbClr val="0000FF"/>
                </a:solidFill>
                <a:latin typeface="Courier New" pitchFamily="49" charset="0"/>
              </a:rPr>
              <a:t>_[</a:t>
            </a:r>
            <a:r>
              <a:rPr lang="en-US" sz="2400" b="1" dirty="0" err="1">
                <a:solidFill>
                  <a:srgbClr val="0000FF"/>
                </a:solidFill>
                <a:latin typeface="Courier New" pitchFamily="49" charset="0"/>
              </a:rPr>
              <a:t>set|unset</a:t>
            </a:r>
            <a:r>
              <a:rPr lang="en-US" sz="2400" b="1" dirty="0">
                <a:solidFill>
                  <a:srgbClr val="0000FF"/>
                </a:solidFill>
                <a:latin typeface="Courier New" pitchFamily="49" charset="0"/>
              </a:rPr>
              <a:t>]_lock()</a:t>
            </a:r>
          </a:p>
        </p:txBody>
      </p:sp>
    </p:spTree>
    <p:custDataLst>
      <p:tags r:id="rId1"/>
    </p:custDataLst>
    <p:extLst>
      <p:ext uri="{BB962C8B-B14F-4D97-AF65-F5344CB8AC3E}">
        <p14:creationId xmlns:p14="http://schemas.microsoft.com/office/powerpoint/2010/main" val="3582636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a:t>
            </a:r>
            <a:r>
              <a:rPr lang="en-US" dirty="0" err="1"/>
              <a:t>pthreads</a:t>
            </a:r>
            <a:r>
              <a:rPr lang="en-US" dirty="0"/>
              <a:t>”: Example</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8</a:t>
            </a:fld>
            <a:endParaRPr lang="en-US" altLang="en-US"/>
          </a:p>
        </p:txBody>
      </p:sp>
      <p:sp>
        <p:nvSpPr>
          <p:cNvPr id="6" name="Rectangle 5"/>
          <p:cNvSpPr/>
          <p:nvPr/>
        </p:nvSpPr>
        <p:spPr>
          <a:xfrm>
            <a:off x="265670" y="1219200"/>
            <a:ext cx="8610600" cy="4893647"/>
          </a:xfrm>
          <a:prstGeom prst="rect">
            <a:avLst/>
          </a:prstGeom>
        </p:spPr>
        <p:txBody>
          <a:bodyPr wrap="square">
            <a:spAutoFit/>
          </a:bodyPr>
          <a:lstStyle/>
          <a:p>
            <a:r>
              <a:rPr lang="en-US" sz="1200" dirty="0" err="1">
                <a:solidFill>
                  <a:srgbClr val="0000FF"/>
                </a:solidFill>
                <a:latin typeface="Consolas" pitchFamily="49" charset="0"/>
                <a:cs typeface="Consolas" pitchFamily="49" charset="0"/>
              </a:rPr>
              <a:t>int</a:t>
            </a:r>
            <a:r>
              <a:rPr lang="en-US" sz="1200" dirty="0">
                <a:solidFill>
                  <a:prstClr val="black"/>
                </a:solidFill>
                <a:latin typeface="Consolas" pitchFamily="49" charset="0"/>
                <a:cs typeface="Consolas" pitchFamily="49" charset="0"/>
              </a:rPr>
              <a:t> main(</a:t>
            </a:r>
            <a:r>
              <a:rPr lang="en-US" sz="1200" dirty="0" err="1">
                <a:solidFill>
                  <a:srgbClr val="0000FF"/>
                </a:solidFill>
                <a:latin typeface="Consolas" pitchFamily="49" charset="0"/>
                <a:cs typeface="Consolas" pitchFamily="49" charset="0"/>
              </a:rPr>
              <a:t>int</a:t>
            </a:r>
            <a:r>
              <a:rPr lang="en-US" sz="1200" dirty="0">
                <a:solidFill>
                  <a:prstClr val="black"/>
                </a:solidFill>
                <a:latin typeface="Consolas" pitchFamily="49" charset="0"/>
                <a:cs typeface="Consolas" pitchFamily="49" charset="0"/>
              </a:rPr>
              <a:t> </a:t>
            </a:r>
            <a:r>
              <a:rPr lang="en-US" sz="1200" dirty="0" err="1">
                <a:solidFill>
                  <a:prstClr val="black"/>
                </a:solidFill>
                <a:latin typeface="Consolas" pitchFamily="49" charset="0"/>
                <a:cs typeface="Consolas" pitchFamily="49" charset="0"/>
              </a:rPr>
              <a:t>argc</a:t>
            </a:r>
            <a:r>
              <a:rPr lang="en-US" sz="1200" dirty="0">
                <a:solidFill>
                  <a:prstClr val="black"/>
                </a:solidFill>
                <a:latin typeface="Consolas" pitchFamily="49" charset="0"/>
                <a:cs typeface="Consolas" pitchFamily="49" charset="0"/>
              </a:rPr>
              <a:t>, </a:t>
            </a:r>
            <a:r>
              <a:rPr lang="en-US" sz="1200" dirty="0">
                <a:solidFill>
                  <a:srgbClr val="0000FF"/>
                </a:solidFill>
                <a:latin typeface="Consolas" pitchFamily="49" charset="0"/>
                <a:cs typeface="Consolas" pitchFamily="49" charset="0"/>
              </a:rPr>
              <a:t>char</a:t>
            </a:r>
            <a:r>
              <a:rPr lang="en-US" sz="1200" dirty="0">
                <a:solidFill>
                  <a:prstClr val="black"/>
                </a:solidFill>
                <a:latin typeface="Consolas" pitchFamily="49" charset="0"/>
                <a:cs typeface="Consolas" pitchFamily="49" charset="0"/>
              </a:rPr>
              <a:t> *</a:t>
            </a:r>
            <a:r>
              <a:rPr lang="en-US" sz="1200" dirty="0" err="1">
                <a:solidFill>
                  <a:prstClr val="black"/>
                </a:solidFill>
                <a:latin typeface="Consolas" pitchFamily="49" charset="0"/>
                <a:cs typeface="Consolas" pitchFamily="49" charset="0"/>
              </a:rPr>
              <a:t>argv</a:t>
            </a:r>
            <a:r>
              <a:rPr lang="en-US" sz="1200" dirty="0">
                <a:solidFill>
                  <a:prstClr val="black"/>
                </a:solidFill>
                <a:latin typeface="Consolas" pitchFamily="49" charset="0"/>
                <a:cs typeface="Consolas" pitchFamily="49" charset="0"/>
              </a:rPr>
              <a:t>[]) {</a:t>
            </a:r>
          </a:p>
          <a:p>
            <a:r>
              <a:rPr lang="en-US" sz="1200" dirty="0">
                <a:solidFill>
                  <a:prstClr val="black"/>
                </a:solidFill>
                <a:latin typeface="Consolas" pitchFamily="49" charset="0"/>
                <a:cs typeface="Consolas" pitchFamily="49" charset="0"/>
              </a:rPr>
              <a:t>	</a:t>
            </a:r>
            <a:r>
              <a:rPr lang="en-US" sz="1200" dirty="0" err="1">
                <a:solidFill>
                  <a:prstClr val="black"/>
                </a:solidFill>
                <a:latin typeface="Consolas" pitchFamily="49" charset="0"/>
                <a:cs typeface="Consolas" pitchFamily="49" charset="0"/>
              </a:rPr>
              <a:t>parm</a:t>
            </a:r>
            <a:r>
              <a:rPr lang="en-US" sz="1200" dirty="0">
                <a:solidFill>
                  <a:prstClr val="black"/>
                </a:solidFill>
                <a:latin typeface="Consolas" pitchFamily="49" charset="0"/>
                <a:cs typeface="Consolas" pitchFamily="49" charset="0"/>
              </a:rPr>
              <a:t>           *</a:t>
            </a:r>
            <a:r>
              <a:rPr lang="en-US" sz="1200" dirty="0" err="1">
                <a:solidFill>
                  <a:prstClr val="black"/>
                </a:solidFill>
                <a:latin typeface="Consolas" pitchFamily="49" charset="0"/>
                <a:cs typeface="Consolas" pitchFamily="49" charset="0"/>
              </a:rPr>
              <a:t>arg</a:t>
            </a:r>
            <a:r>
              <a:rPr lang="en-US" sz="1200" dirty="0">
                <a:solidFill>
                  <a:prstClr val="black"/>
                </a:solidFill>
                <a:latin typeface="Consolas" pitchFamily="49" charset="0"/>
                <a:cs typeface="Consolas" pitchFamily="49" charset="0"/>
              </a:rPr>
              <a:t>;</a:t>
            </a:r>
          </a:p>
          <a:p>
            <a:r>
              <a:rPr lang="en-US" sz="1200" dirty="0">
                <a:solidFill>
                  <a:prstClr val="black"/>
                </a:solidFill>
                <a:latin typeface="Consolas" pitchFamily="49" charset="0"/>
                <a:cs typeface="Consolas" pitchFamily="49" charset="0"/>
              </a:rPr>
              <a:t>	</a:t>
            </a:r>
            <a:r>
              <a:rPr lang="en-US" sz="1200" dirty="0" err="1">
                <a:solidFill>
                  <a:prstClr val="black"/>
                </a:solidFill>
                <a:latin typeface="Consolas" pitchFamily="49" charset="0"/>
                <a:cs typeface="Consolas" pitchFamily="49" charset="0"/>
              </a:rPr>
              <a:t>pthread_t</a:t>
            </a:r>
            <a:r>
              <a:rPr lang="en-US" sz="1200" dirty="0">
                <a:solidFill>
                  <a:prstClr val="black"/>
                </a:solidFill>
                <a:latin typeface="Consolas" pitchFamily="49" charset="0"/>
                <a:cs typeface="Consolas" pitchFamily="49" charset="0"/>
              </a:rPr>
              <a:t>      *threads;</a:t>
            </a:r>
          </a:p>
          <a:p>
            <a:r>
              <a:rPr lang="en-US" sz="1200" dirty="0">
                <a:solidFill>
                  <a:prstClr val="black"/>
                </a:solidFill>
                <a:latin typeface="Consolas" pitchFamily="49" charset="0"/>
                <a:cs typeface="Consolas" pitchFamily="49" charset="0"/>
              </a:rPr>
              <a:t>	</a:t>
            </a:r>
            <a:r>
              <a:rPr lang="en-US" sz="1200" dirty="0" err="1">
                <a:solidFill>
                  <a:prstClr val="black"/>
                </a:solidFill>
                <a:latin typeface="Consolas" pitchFamily="49" charset="0"/>
                <a:cs typeface="Consolas" pitchFamily="49" charset="0"/>
              </a:rPr>
              <a:t>pthread_attr_t</a:t>
            </a:r>
            <a:r>
              <a:rPr lang="en-US" sz="1200" dirty="0">
                <a:solidFill>
                  <a:prstClr val="black"/>
                </a:solidFill>
                <a:latin typeface="Consolas" pitchFamily="49" charset="0"/>
                <a:cs typeface="Consolas" pitchFamily="49" charset="0"/>
              </a:rPr>
              <a:t>  </a:t>
            </a:r>
            <a:r>
              <a:rPr lang="en-US" sz="1200" dirty="0" err="1">
                <a:solidFill>
                  <a:prstClr val="black"/>
                </a:solidFill>
                <a:latin typeface="Consolas" pitchFamily="49" charset="0"/>
                <a:cs typeface="Consolas" pitchFamily="49" charset="0"/>
              </a:rPr>
              <a:t>pthread_custom_attr</a:t>
            </a:r>
            <a:r>
              <a:rPr lang="en-US" sz="1200" dirty="0">
                <a:solidFill>
                  <a:prstClr val="black"/>
                </a:solidFill>
                <a:latin typeface="Consolas" pitchFamily="49" charset="0"/>
                <a:cs typeface="Consolas" pitchFamily="49" charset="0"/>
              </a:rPr>
              <a:t>;</a:t>
            </a:r>
          </a:p>
          <a:p>
            <a:endParaRPr lang="en-US" sz="1200" dirty="0">
              <a:solidFill>
                <a:prstClr val="black"/>
              </a:solidFill>
              <a:latin typeface="Consolas" pitchFamily="49" charset="0"/>
              <a:cs typeface="Consolas" pitchFamily="49" charset="0"/>
            </a:endParaRPr>
          </a:p>
          <a:p>
            <a:r>
              <a:rPr lang="en-US" sz="1200" dirty="0">
                <a:solidFill>
                  <a:prstClr val="black"/>
                </a:solidFill>
                <a:latin typeface="Consolas" pitchFamily="49" charset="0"/>
                <a:cs typeface="Consolas" pitchFamily="49" charset="0"/>
              </a:rPr>
              <a:t>	</a:t>
            </a:r>
            <a:r>
              <a:rPr lang="en-US" sz="1200" dirty="0" err="1">
                <a:solidFill>
                  <a:srgbClr val="0000FF"/>
                </a:solidFill>
                <a:latin typeface="Consolas" pitchFamily="49" charset="0"/>
                <a:cs typeface="Consolas" pitchFamily="49" charset="0"/>
              </a:rPr>
              <a:t>int</a:t>
            </a:r>
            <a:r>
              <a:rPr lang="en-US" sz="1200" dirty="0">
                <a:solidFill>
                  <a:prstClr val="black"/>
                </a:solidFill>
                <a:latin typeface="Consolas" pitchFamily="49" charset="0"/>
                <a:cs typeface="Consolas" pitchFamily="49" charset="0"/>
              </a:rPr>
              <a:t> n = </a:t>
            </a:r>
            <a:r>
              <a:rPr lang="en-US" sz="1200" dirty="0" err="1">
                <a:solidFill>
                  <a:prstClr val="black"/>
                </a:solidFill>
                <a:latin typeface="Consolas" pitchFamily="49" charset="0"/>
                <a:cs typeface="Consolas" pitchFamily="49" charset="0"/>
              </a:rPr>
              <a:t>atoi</a:t>
            </a:r>
            <a:r>
              <a:rPr lang="en-US" sz="1200" dirty="0">
                <a:solidFill>
                  <a:prstClr val="black"/>
                </a:solidFill>
                <a:latin typeface="Consolas" pitchFamily="49" charset="0"/>
                <a:cs typeface="Consolas" pitchFamily="49" charset="0"/>
              </a:rPr>
              <a:t>(</a:t>
            </a:r>
            <a:r>
              <a:rPr lang="en-US" sz="1200" dirty="0" err="1">
                <a:solidFill>
                  <a:prstClr val="black"/>
                </a:solidFill>
                <a:latin typeface="Consolas" pitchFamily="49" charset="0"/>
                <a:cs typeface="Consolas" pitchFamily="49" charset="0"/>
              </a:rPr>
              <a:t>argv</a:t>
            </a:r>
            <a:r>
              <a:rPr lang="en-US" sz="1200" dirty="0">
                <a:solidFill>
                  <a:prstClr val="black"/>
                </a:solidFill>
                <a:latin typeface="Consolas" pitchFamily="49" charset="0"/>
                <a:cs typeface="Consolas" pitchFamily="49" charset="0"/>
              </a:rPr>
              <a:t>[1]);</a:t>
            </a:r>
          </a:p>
          <a:p>
            <a:endParaRPr lang="en-US" sz="1200" dirty="0">
              <a:solidFill>
                <a:prstClr val="black"/>
              </a:solidFill>
              <a:latin typeface="Consolas" pitchFamily="49" charset="0"/>
              <a:cs typeface="Consolas" pitchFamily="49" charset="0"/>
            </a:endParaRPr>
          </a:p>
          <a:p>
            <a:r>
              <a:rPr lang="en-US" sz="1200" dirty="0">
                <a:solidFill>
                  <a:prstClr val="black"/>
                </a:solidFill>
                <a:latin typeface="Consolas" pitchFamily="49" charset="0"/>
                <a:cs typeface="Consolas" pitchFamily="49" charset="0"/>
              </a:rPr>
              <a:t>	threads = (</a:t>
            </a:r>
            <a:r>
              <a:rPr lang="en-US" sz="1200" dirty="0" err="1">
                <a:solidFill>
                  <a:prstClr val="black"/>
                </a:solidFill>
                <a:latin typeface="Consolas" pitchFamily="49" charset="0"/>
                <a:cs typeface="Consolas" pitchFamily="49" charset="0"/>
              </a:rPr>
              <a:t>pthread_t</a:t>
            </a:r>
            <a:r>
              <a:rPr lang="en-US" sz="1200" dirty="0">
                <a:solidFill>
                  <a:prstClr val="black"/>
                </a:solidFill>
                <a:latin typeface="Consolas" pitchFamily="49" charset="0"/>
                <a:cs typeface="Consolas" pitchFamily="49" charset="0"/>
              </a:rPr>
              <a:t> *) </a:t>
            </a:r>
            <a:r>
              <a:rPr lang="en-US" sz="1200" dirty="0" err="1">
                <a:solidFill>
                  <a:prstClr val="black"/>
                </a:solidFill>
                <a:latin typeface="Consolas" pitchFamily="49" charset="0"/>
                <a:cs typeface="Consolas" pitchFamily="49" charset="0"/>
              </a:rPr>
              <a:t>malloc</a:t>
            </a:r>
            <a:r>
              <a:rPr lang="en-US" sz="1200" dirty="0">
                <a:solidFill>
                  <a:prstClr val="black"/>
                </a:solidFill>
                <a:latin typeface="Consolas" pitchFamily="49" charset="0"/>
                <a:cs typeface="Consolas" pitchFamily="49" charset="0"/>
              </a:rPr>
              <a:t>(n * </a:t>
            </a:r>
            <a:r>
              <a:rPr lang="en-US" sz="1200" dirty="0" err="1">
                <a:solidFill>
                  <a:srgbClr val="0000FF"/>
                </a:solidFill>
                <a:latin typeface="Consolas" pitchFamily="49" charset="0"/>
                <a:cs typeface="Consolas" pitchFamily="49" charset="0"/>
              </a:rPr>
              <a:t>sizeof</a:t>
            </a:r>
            <a:r>
              <a:rPr lang="en-US" sz="1200" dirty="0">
                <a:solidFill>
                  <a:prstClr val="black"/>
                </a:solidFill>
                <a:latin typeface="Consolas" pitchFamily="49" charset="0"/>
                <a:cs typeface="Consolas" pitchFamily="49" charset="0"/>
              </a:rPr>
              <a:t>(*threads));</a:t>
            </a:r>
          </a:p>
          <a:p>
            <a:r>
              <a:rPr lang="en-US" sz="1200" dirty="0">
                <a:solidFill>
                  <a:prstClr val="black"/>
                </a:solidFill>
                <a:latin typeface="Consolas" pitchFamily="49" charset="0"/>
                <a:cs typeface="Consolas" pitchFamily="49" charset="0"/>
              </a:rPr>
              <a:t>	</a:t>
            </a:r>
            <a:r>
              <a:rPr lang="en-US" sz="1200" dirty="0" err="1">
                <a:solidFill>
                  <a:prstClr val="black"/>
                </a:solidFill>
                <a:latin typeface="Consolas" pitchFamily="49" charset="0"/>
                <a:cs typeface="Consolas" pitchFamily="49" charset="0"/>
              </a:rPr>
              <a:t>pthread_attr_init</a:t>
            </a:r>
            <a:r>
              <a:rPr lang="en-US" sz="1200" dirty="0">
                <a:solidFill>
                  <a:prstClr val="black"/>
                </a:solidFill>
                <a:latin typeface="Consolas" pitchFamily="49" charset="0"/>
                <a:cs typeface="Consolas" pitchFamily="49" charset="0"/>
              </a:rPr>
              <a:t>(&amp;</a:t>
            </a:r>
            <a:r>
              <a:rPr lang="en-US" sz="1200" dirty="0" err="1">
                <a:solidFill>
                  <a:prstClr val="black"/>
                </a:solidFill>
                <a:latin typeface="Consolas" pitchFamily="49" charset="0"/>
                <a:cs typeface="Consolas" pitchFamily="49" charset="0"/>
              </a:rPr>
              <a:t>pthread_custom_attr</a:t>
            </a:r>
            <a:r>
              <a:rPr lang="en-US" sz="1200" dirty="0">
                <a:solidFill>
                  <a:prstClr val="black"/>
                </a:solidFill>
                <a:latin typeface="Consolas" pitchFamily="49" charset="0"/>
                <a:cs typeface="Consolas" pitchFamily="49" charset="0"/>
              </a:rPr>
              <a:t>);</a:t>
            </a:r>
          </a:p>
          <a:p>
            <a:r>
              <a:rPr lang="en-US" sz="1200" dirty="0">
                <a:solidFill>
                  <a:prstClr val="black"/>
                </a:solidFill>
                <a:latin typeface="Consolas" pitchFamily="49" charset="0"/>
                <a:cs typeface="Consolas" pitchFamily="49" charset="0"/>
              </a:rPr>
              <a:t>	</a:t>
            </a:r>
          </a:p>
          <a:p>
            <a:r>
              <a:rPr lang="en-US" sz="1200" dirty="0">
                <a:solidFill>
                  <a:prstClr val="black"/>
                </a:solidFill>
                <a:latin typeface="Consolas" pitchFamily="49" charset="0"/>
                <a:cs typeface="Consolas" pitchFamily="49" charset="0"/>
              </a:rPr>
              <a:t>	</a:t>
            </a:r>
            <a:r>
              <a:rPr lang="en-US" sz="1200" dirty="0" err="1">
                <a:solidFill>
                  <a:prstClr val="black"/>
                </a:solidFill>
                <a:latin typeface="Consolas" pitchFamily="49" charset="0"/>
                <a:cs typeface="Consolas" pitchFamily="49" charset="0"/>
              </a:rPr>
              <a:t>barrier_init</a:t>
            </a:r>
            <a:r>
              <a:rPr lang="en-US" sz="1200" dirty="0">
                <a:solidFill>
                  <a:prstClr val="black"/>
                </a:solidFill>
                <a:latin typeface="Consolas" pitchFamily="49" charset="0"/>
                <a:cs typeface="Consolas" pitchFamily="49" charset="0"/>
              </a:rPr>
              <a:t>(&amp;barrier1); </a:t>
            </a:r>
            <a:r>
              <a:rPr lang="en-US" sz="1200" dirty="0">
                <a:solidFill>
                  <a:srgbClr val="008000"/>
                </a:solidFill>
                <a:latin typeface="Consolas" pitchFamily="49" charset="0"/>
                <a:cs typeface="Consolas" pitchFamily="49" charset="0"/>
              </a:rPr>
              <a:t>/* setup barrier */</a:t>
            </a:r>
          </a:p>
          <a:p>
            <a:r>
              <a:rPr lang="en-US" sz="1200" dirty="0">
                <a:solidFill>
                  <a:prstClr val="black"/>
                </a:solidFill>
                <a:latin typeface="Consolas" pitchFamily="49" charset="0"/>
                <a:cs typeface="Consolas" pitchFamily="49" charset="0"/>
              </a:rPr>
              <a:t>	finals = (</a:t>
            </a:r>
            <a:r>
              <a:rPr lang="en-US" sz="1200" dirty="0">
                <a:solidFill>
                  <a:srgbClr val="0000FF"/>
                </a:solidFill>
                <a:latin typeface="Consolas" pitchFamily="49" charset="0"/>
                <a:cs typeface="Consolas" pitchFamily="49" charset="0"/>
              </a:rPr>
              <a:t>double</a:t>
            </a:r>
            <a:r>
              <a:rPr lang="en-US" sz="1200" dirty="0">
                <a:solidFill>
                  <a:prstClr val="black"/>
                </a:solidFill>
                <a:latin typeface="Consolas" pitchFamily="49" charset="0"/>
                <a:cs typeface="Consolas" pitchFamily="49" charset="0"/>
              </a:rPr>
              <a:t> *) </a:t>
            </a:r>
            <a:r>
              <a:rPr lang="en-US" sz="1200" dirty="0" err="1">
                <a:solidFill>
                  <a:prstClr val="black"/>
                </a:solidFill>
                <a:latin typeface="Consolas" pitchFamily="49" charset="0"/>
                <a:cs typeface="Consolas" pitchFamily="49" charset="0"/>
              </a:rPr>
              <a:t>malloc</a:t>
            </a:r>
            <a:r>
              <a:rPr lang="en-US" sz="1200" dirty="0">
                <a:solidFill>
                  <a:prstClr val="black"/>
                </a:solidFill>
                <a:latin typeface="Consolas" pitchFamily="49" charset="0"/>
                <a:cs typeface="Consolas" pitchFamily="49" charset="0"/>
              </a:rPr>
              <a:t>(n * </a:t>
            </a:r>
            <a:r>
              <a:rPr lang="en-US" sz="1200" dirty="0" err="1">
                <a:solidFill>
                  <a:srgbClr val="0000FF"/>
                </a:solidFill>
                <a:latin typeface="Consolas" pitchFamily="49" charset="0"/>
                <a:cs typeface="Consolas" pitchFamily="49" charset="0"/>
              </a:rPr>
              <a:t>sizeof</a:t>
            </a:r>
            <a:r>
              <a:rPr lang="en-US" sz="1200" dirty="0">
                <a:solidFill>
                  <a:prstClr val="black"/>
                </a:solidFill>
                <a:latin typeface="Consolas" pitchFamily="49" charset="0"/>
                <a:cs typeface="Consolas" pitchFamily="49" charset="0"/>
              </a:rPr>
              <a:t>(</a:t>
            </a:r>
            <a:r>
              <a:rPr lang="en-US" sz="1200" dirty="0">
                <a:solidFill>
                  <a:srgbClr val="0000FF"/>
                </a:solidFill>
                <a:latin typeface="Consolas" pitchFamily="49" charset="0"/>
                <a:cs typeface="Consolas" pitchFamily="49" charset="0"/>
              </a:rPr>
              <a:t>double</a:t>
            </a:r>
            <a:r>
              <a:rPr lang="en-US" sz="1200" dirty="0">
                <a:solidFill>
                  <a:prstClr val="black"/>
                </a:solidFill>
                <a:latin typeface="Consolas" pitchFamily="49" charset="0"/>
                <a:cs typeface="Consolas" pitchFamily="49" charset="0"/>
              </a:rPr>
              <a:t>)); </a:t>
            </a:r>
            <a:r>
              <a:rPr lang="en-US" sz="1200" dirty="0">
                <a:solidFill>
                  <a:srgbClr val="008000"/>
                </a:solidFill>
                <a:latin typeface="Consolas" pitchFamily="49" charset="0"/>
                <a:cs typeface="Consolas" pitchFamily="49" charset="0"/>
              </a:rPr>
              <a:t>/* allocate space for final result */</a:t>
            </a:r>
          </a:p>
          <a:p>
            <a:endParaRPr lang="en-US" sz="1200" dirty="0">
              <a:solidFill>
                <a:srgbClr val="008000"/>
              </a:solidFill>
              <a:latin typeface="Consolas" pitchFamily="49" charset="0"/>
              <a:cs typeface="Consolas" pitchFamily="49" charset="0"/>
            </a:endParaRPr>
          </a:p>
          <a:p>
            <a:r>
              <a:rPr lang="en-US" sz="1200" dirty="0">
                <a:solidFill>
                  <a:prstClr val="black"/>
                </a:solidFill>
                <a:latin typeface="Consolas" pitchFamily="49" charset="0"/>
                <a:cs typeface="Consolas" pitchFamily="49" charset="0"/>
              </a:rPr>
              <a:t>	</a:t>
            </a:r>
            <a:r>
              <a:rPr lang="en-US" sz="1200" dirty="0" err="1">
                <a:solidFill>
                  <a:prstClr val="black"/>
                </a:solidFill>
                <a:latin typeface="Consolas" pitchFamily="49" charset="0"/>
                <a:cs typeface="Consolas" pitchFamily="49" charset="0"/>
              </a:rPr>
              <a:t>arg</a:t>
            </a:r>
            <a:r>
              <a:rPr lang="en-US" sz="1200" dirty="0">
                <a:solidFill>
                  <a:prstClr val="black"/>
                </a:solidFill>
                <a:latin typeface="Consolas" pitchFamily="49" charset="0"/>
                <a:cs typeface="Consolas" pitchFamily="49" charset="0"/>
              </a:rPr>
              <a:t>=(</a:t>
            </a:r>
            <a:r>
              <a:rPr lang="en-US" sz="1200" dirty="0" err="1">
                <a:solidFill>
                  <a:prstClr val="black"/>
                </a:solidFill>
                <a:latin typeface="Consolas" pitchFamily="49" charset="0"/>
                <a:cs typeface="Consolas" pitchFamily="49" charset="0"/>
              </a:rPr>
              <a:t>parm</a:t>
            </a:r>
            <a:r>
              <a:rPr lang="en-US" sz="1200" dirty="0">
                <a:solidFill>
                  <a:prstClr val="black"/>
                </a:solidFill>
                <a:latin typeface="Consolas" pitchFamily="49" charset="0"/>
                <a:cs typeface="Consolas" pitchFamily="49" charset="0"/>
              </a:rPr>
              <a:t> *)</a:t>
            </a:r>
            <a:r>
              <a:rPr lang="en-US" sz="1200" dirty="0" err="1">
                <a:solidFill>
                  <a:prstClr val="black"/>
                </a:solidFill>
                <a:latin typeface="Consolas" pitchFamily="49" charset="0"/>
                <a:cs typeface="Consolas" pitchFamily="49" charset="0"/>
              </a:rPr>
              <a:t>malloc</a:t>
            </a:r>
            <a:r>
              <a:rPr lang="en-US" sz="1200" dirty="0">
                <a:solidFill>
                  <a:prstClr val="black"/>
                </a:solidFill>
                <a:latin typeface="Consolas" pitchFamily="49" charset="0"/>
                <a:cs typeface="Consolas" pitchFamily="49" charset="0"/>
              </a:rPr>
              <a:t>(</a:t>
            </a:r>
            <a:r>
              <a:rPr lang="en-US" sz="1200" dirty="0" err="1">
                <a:solidFill>
                  <a:srgbClr val="0000FF"/>
                </a:solidFill>
                <a:latin typeface="Consolas" pitchFamily="49" charset="0"/>
                <a:cs typeface="Consolas" pitchFamily="49" charset="0"/>
              </a:rPr>
              <a:t>sizeof</a:t>
            </a:r>
            <a:r>
              <a:rPr lang="en-US" sz="1200" dirty="0">
                <a:solidFill>
                  <a:prstClr val="black"/>
                </a:solidFill>
                <a:latin typeface="Consolas" pitchFamily="49" charset="0"/>
                <a:cs typeface="Consolas" pitchFamily="49" charset="0"/>
              </a:rPr>
              <a:t>(</a:t>
            </a:r>
            <a:r>
              <a:rPr lang="en-US" sz="1200" dirty="0" err="1">
                <a:solidFill>
                  <a:prstClr val="black"/>
                </a:solidFill>
                <a:latin typeface="Consolas" pitchFamily="49" charset="0"/>
                <a:cs typeface="Consolas" pitchFamily="49" charset="0"/>
              </a:rPr>
              <a:t>parm</a:t>
            </a:r>
            <a:r>
              <a:rPr lang="en-US" sz="1200" dirty="0">
                <a:solidFill>
                  <a:prstClr val="black"/>
                </a:solidFill>
                <a:latin typeface="Consolas" pitchFamily="49" charset="0"/>
                <a:cs typeface="Consolas" pitchFamily="49" charset="0"/>
              </a:rPr>
              <a:t>)*n);</a:t>
            </a:r>
          </a:p>
          <a:p>
            <a:r>
              <a:rPr lang="en-US" sz="1200" dirty="0">
                <a:solidFill>
                  <a:prstClr val="black"/>
                </a:solidFill>
                <a:latin typeface="Consolas" pitchFamily="49" charset="0"/>
                <a:cs typeface="Consolas" pitchFamily="49" charset="0"/>
              </a:rPr>
              <a:t>	</a:t>
            </a:r>
            <a:r>
              <a:rPr lang="en-US" sz="1200" dirty="0">
                <a:solidFill>
                  <a:srgbClr val="0000FF"/>
                </a:solidFill>
                <a:latin typeface="Consolas" pitchFamily="49" charset="0"/>
                <a:cs typeface="Consolas" pitchFamily="49" charset="0"/>
              </a:rPr>
              <a:t>for</a:t>
            </a:r>
            <a:r>
              <a:rPr lang="en-US" sz="1200" dirty="0">
                <a:solidFill>
                  <a:prstClr val="black"/>
                </a:solidFill>
                <a:latin typeface="Consolas" pitchFamily="49" charset="0"/>
                <a:cs typeface="Consolas" pitchFamily="49" charset="0"/>
              </a:rPr>
              <a:t>( </a:t>
            </a:r>
            <a:r>
              <a:rPr lang="en-US" sz="1200" dirty="0" err="1">
                <a:solidFill>
                  <a:srgbClr val="0000FF"/>
                </a:solidFill>
                <a:latin typeface="Consolas" pitchFamily="49" charset="0"/>
                <a:cs typeface="Consolas" pitchFamily="49" charset="0"/>
              </a:rPr>
              <a:t>int</a:t>
            </a:r>
            <a:r>
              <a:rPr lang="en-US" sz="1200" dirty="0">
                <a:solidFill>
                  <a:prstClr val="black"/>
                </a:solidFill>
                <a:latin typeface="Consolas" pitchFamily="49" charset="0"/>
                <a:cs typeface="Consolas" pitchFamily="49" charset="0"/>
              </a:rPr>
              <a:t> i = 0; i &lt; n; i++)	{ </a:t>
            </a:r>
            <a:r>
              <a:rPr lang="en-US" sz="1200" dirty="0">
                <a:solidFill>
                  <a:srgbClr val="008000"/>
                </a:solidFill>
                <a:latin typeface="Consolas" pitchFamily="49" charset="0"/>
                <a:cs typeface="Consolas" pitchFamily="49" charset="0"/>
              </a:rPr>
              <a:t>/* Spawn thread */</a:t>
            </a:r>
          </a:p>
          <a:p>
            <a:r>
              <a:rPr lang="en-US" sz="1200" dirty="0">
                <a:solidFill>
                  <a:prstClr val="black"/>
                </a:solidFill>
                <a:latin typeface="Consolas" pitchFamily="49" charset="0"/>
                <a:cs typeface="Consolas" pitchFamily="49" charset="0"/>
              </a:rPr>
              <a:t>		</a:t>
            </a:r>
            <a:r>
              <a:rPr lang="en-US" sz="1200" dirty="0" err="1">
                <a:solidFill>
                  <a:prstClr val="black"/>
                </a:solidFill>
                <a:latin typeface="Consolas" pitchFamily="49" charset="0"/>
                <a:cs typeface="Consolas" pitchFamily="49" charset="0"/>
              </a:rPr>
              <a:t>arg</a:t>
            </a:r>
            <a:r>
              <a:rPr lang="en-US" sz="1200" dirty="0">
                <a:solidFill>
                  <a:prstClr val="black"/>
                </a:solidFill>
                <a:latin typeface="Consolas" pitchFamily="49" charset="0"/>
                <a:cs typeface="Consolas" pitchFamily="49" charset="0"/>
              </a:rPr>
              <a:t>[i].id = i;</a:t>
            </a:r>
          </a:p>
          <a:p>
            <a:r>
              <a:rPr lang="en-US" sz="1200" dirty="0">
                <a:solidFill>
                  <a:prstClr val="black"/>
                </a:solidFill>
                <a:latin typeface="Consolas" pitchFamily="49" charset="0"/>
                <a:cs typeface="Consolas" pitchFamily="49" charset="0"/>
              </a:rPr>
              <a:t>		</a:t>
            </a:r>
            <a:r>
              <a:rPr lang="en-US" sz="1200" dirty="0" err="1">
                <a:solidFill>
                  <a:prstClr val="black"/>
                </a:solidFill>
                <a:latin typeface="Consolas" pitchFamily="49" charset="0"/>
                <a:cs typeface="Consolas" pitchFamily="49" charset="0"/>
              </a:rPr>
              <a:t>arg</a:t>
            </a:r>
            <a:r>
              <a:rPr lang="en-US" sz="1200" dirty="0">
                <a:solidFill>
                  <a:prstClr val="black"/>
                </a:solidFill>
                <a:latin typeface="Consolas" pitchFamily="49" charset="0"/>
                <a:cs typeface="Consolas" pitchFamily="49" charset="0"/>
              </a:rPr>
              <a:t>[i].</a:t>
            </a:r>
            <a:r>
              <a:rPr lang="en-US" sz="1200" dirty="0" err="1">
                <a:solidFill>
                  <a:prstClr val="black"/>
                </a:solidFill>
                <a:latin typeface="Consolas" pitchFamily="49" charset="0"/>
                <a:cs typeface="Consolas" pitchFamily="49" charset="0"/>
              </a:rPr>
              <a:t>noproc</a:t>
            </a:r>
            <a:r>
              <a:rPr lang="en-US" sz="1200" dirty="0">
                <a:solidFill>
                  <a:prstClr val="black"/>
                </a:solidFill>
                <a:latin typeface="Consolas" pitchFamily="49" charset="0"/>
                <a:cs typeface="Consolas" pitchFamily="49" charset="0"/>
              </a:rPr>
              <a:t> = n;</a:t>
            </a:r>
          </a:p>
          <a:p>
            <a:r>
              <a:rPr lang="en-US" sz="1200" dirty="0">
                <a:solidFill>
                  <a:prstClr val="black"/>
                </a:solidFill>
                <a:latin typeface="Consolas" pitchFamily="49" charset="0"/>
                <a:cs typeface="Consolas" pitchFamily="49" charset="0"/>
              </a:rPr>
              <a:t>		</a:t>
            </a:r>
            <a:r>
              <a:rPr lang="en-US" sz="1200" dirty="0" err="1">
                <a:solidFill>
                  <a:prstClr val="black"/>
                </a:solidFill>
                <a:latin typeface="Consolas" pitchFamily="49" charset="0"/>
                <a:cs typeface="Consolas" pitchFamily="49" charset="0"/>
              </a:rPr>
              <a:t>pthread_create</a:t>
            </a:r>
            <a:r>
              <a:rPr lang="en-US" sz="1200" dirty="0">
                <a:solidFill>
                  <a:prstClr val="black"/>
                </a:solidFill>
                <a:latin typeface="Consolas" pitchFamily="49" charset="0"/>
                <a:cs typeface="Consolas" pitchFamily="49" charset="0"/>
              </a:rPr>
              <a:t>(&amp;threads[i], &amp;</a:t>
            </a:r>
            <a:r>
              <a:rPr lang="en-US" sz="1200" dirty="0" err="1">
                <a:solidFill>
                  <a:prstClr val="black"/>
                </a:solidFill>
                <a:latin typeface="Consolas" pitchFamily="49" charset="0"/>
                <a:cs typeface="Consolas" pitchFamily="49" charset="0"/>
              </a:rPr>
              <a:t>pthread_custom_attr</a:t>
            </a:r>
            <a:r>
              <a:rPr lang="en-US" sz="1200" dirty="0">
                <a:solidFill>
                  <a:prstClr val="black"/>
                </a:solidFill>
                <a:latin typeface="Consolas" pitchFamily="49" charset="0"/>
                <a:cs typeface="Consolas" pitchFamily="49" charset="0"/>
              </a:rPr>
              <a:t>, </a:t>
            </a:r>
            <a:r>
              <a:rPr lang="en-US" sz="1200" dirty="0" err="1">
                <a:solidFill>
                  <a:prstClr val="black"/>
                </a:solidFill>
                <a:latin typeface="Consolas" pitchFamily="49" charset="0"/>
                <a:cs typeface="Consolas" pitchFamily="49" charset="0"/>
              </a:rPr>
              <a:t>cpi</a:t>
            </a:r>
            <a:r>
              <a:rPr lang="en-US" sz="1200" dirty="0">
                <a:solidFill>
                  <a:prstClr val="black"/>
                </a:solidFill>
                <a:latin typeface="Consolas" pitchFamily="49" charset="0"/>
                <a:cs typeface="Consolas" pitchFamily="49" charset="0"/>
              </a:rPr>
              <a:t>, (</a:t>
            </a:r>
            <a:r>
              <a:rPr lang="en-US" sz="1200" dirty="0">
                <a:solidFill>
                  <a:srgbClr val="0000FF"/>
                </a:solidFill>
                <a:latin typeface="Consolas" pitchFamily="49" charset="0"/>
                <a:cs typeface="Consolas" pitchFamily="49" charset="0"/>
              </a:rPr>
              <a:t>void</a:t>
            </a:r>
            <a:r>
              <a:rPr lang="en-US" sz="1200" dirty="0">
                <a:solidFill>
                  <a:prstClr val="black"/>
                </a:solidFill>
                <a:latin typeface="Consolas" pitchFamily="49" charset="0"/>
                <a:cs typeface="Consolas" pitchFamily="49" charset="0"/>
              </a:rPr>
              <a:t> *)(</a:t>
            </a:r>
            <a:r>
              <a:rPr lang="en-US" sz="1200" dirty="0" err="1">
                <a:solidFill>
                  <a:prstClr val="black"/>
                </a:solidFill>
                <a:latin typeface="Consolas" pitchFamily="49" charset="0"/>
                <a:cs typeface="Consolas" pitchFamily="49" charset="0"/>
              </a:rPr>
              <a:t>arg+i</a:t>
            </a:r>
            <a:r>
              <a:rPr lang="en-US" sz="1200" dirty="0">
                <a:solidFill>
                  <a:prstClr val="black"/>
                </a:solidFill>
                <a:latin typeface="Consolas" pitchFamily="49" charset="0"/>
                <a:cs typeface="Consolas" pitchFamily="49" charset="0"/>
              </a:rPr>
              <a:t>));</a:t>
            </a:r>
          </a:p>
          <a:p>
            <a:r>
              <a:rPr lang="en-US" sz="1200" dirty="0">
                <a:solidFill>
                  <a:prstClr val="black"/>
                </a:solidFill>
                <a:latin typeface="Consolas" pitchFamily="49" charset="0"/>
                <a:cs typeface="Consolas" pitchFamily="49" charset="0"/>
              </a:rPr>
              <a:t>	}	</a:t>
            </a:r>
          </a:p>
          <a:p>
            <a:endParaRPr lang="en-US" sz="1200" dirty="0">
              <a:solidFill>
                <a:prstClr val="black"/>
              </a:solidFill>
              <a:latin typeface="Consolas" pitchFamily="49" charset="0"/>
              <a:cs typeface="Consolas" pitchFamily="49" charset="0"/>
            </a:endParaRPr>
          </a:p>
          <a:p>
            <a:r>
              <a:rPr lang="en-US" sz="1200" dirty="0">
                <a:solidFill>
                  <a:prstClr val="black"/>
                </a:solidFill>
                <a:latin typeface="Consolas" pitchFamily="49" charset="0"/>
                <a:cs typeface="Consolas" pitchFamily="49" charset="0"/>
              </a:rPr>
              <a:t>	</a:t>
            </a:r>
            <a:r>
              <a:rPr lang="en-US" sz="1200" dirty="0">
                <a:solidFill>
                  <a:srgbClr val="0000FF"/>
                </a:solidFill>
                <a:latin typeface="Consolas" pitchFamily="49" charset="0"/>
                <a:cs typeface="Consolas" pitchFamily="49" charset="0"/>
              </a:rPr>
              <a:t>for</a:t>
            </a:r>
            <a:r>
              <a:rPr lang="en-US" sz="1200" dirty="0">
                <a:solidFill>
                  <a:prstClr val="black"/>
                </a:solidFill>
                <a:latin typeface="Consolas" pitchFamily="49" charset="0"/>
                <a:cs typeface="Consolas" pitchFamily="49" charset="0"/>
              </a:rPr>
              <a:t>( </a:t>
            </a:r>
            <a:r>
              <a:rPr lang="en-US" sz="1200" dirty="0" err="1">
                <a:solidFill>
                  <a:srgbClr val="0000FF"/>
                </a:solidFill>
                <a:latin typeface="Consolas" pitchFamily="49" charset="0"/>
                <a:cs typeface="Consolas" pitchFamily="49" charset="0"/>
              </a:rPr>
              <a:t>int</a:t>
            </a:r>
            <a:r>
              <a:rPr lang="en-US" sz="1200" dirty="0">
                <a:solidFill>
                  <a:prstClr val="black"/>
                </a:solidFill>
                <a:latin typeface="Consolas" pitchFamily="49" charset="0"/>
                <a:cs typeface="Consolas" pitchFamily="49" charset="0"/>
              </a:rPr>
              <a:t> i = 0; i &lt; n; i++) </a:t>
            </a:r>
            <a:r>
              <a:rPr lang="en-US" sz="1200" dirty="0">
                <a:solidFill>
                  <a:srgbClr val="008000"/>
                </a:solidFill>
                <a:latin typeface="Consolas" pitchFamily="49" charset="0"/>
                <a:cs typeface="Consolas" pitchFamily="49" charset="0"/>
              </a:rPr>
              <a:t>/* Synchronize the completion of each thread. */</a:t>
            </a:r>
          </a:p>
          <a:p>
            <a:r>
              <a:rPr lang="en-US" sz="1200" dirty="0">
                <a:solidFill>
                  <a:prstClr val="black"/>
                </a:solidFill>
                <a:latin typeface="Consolas" pitchFamily="49" charset="0"/>
                <a:cs typeface="Consolas" pitchFamily="49" charset="0"/>
              </a:rPr>
              <a:t>		</a:t>
            </a:r>
            <a:r>
              <a:rPr lang="en-US" sz="1200" dirty="0" err="1">
                <a:solidFill>
                  <a:prstClr val="black"/>
                </a:solidFill>
                <a:latin typeface="Consolas" pitchFamily="49" charset="0"/>
                <a:cs typeface="Consolas" pitchFamily="49" charset="0"/>
              </a:rPr>
              <a:t>pthread_join</a:t>
            </a:r>
            <a:r>
              <a:rPr lang="en-US" sz="1200" dirty="0">
                <a:solidFill>
                  <a:prstClr val="black"/>
                </a:solidFill>
                <a:latin typeface="Consolas" pitchFamily="49" charset="0"/>
                <a:cs typeface="Consolas" pitchFamily="49" charset="0"/>
              </a:rPr>
              <a:t>(threads[i], NULL);</a:t>
            </a:r>
          </a:p>
          <a:p>
            <a:endParaRPr lang="en-US" sz="1200" dirty="0">
              <a:solidFill>
                <a:prstClr val="black"/>
              </a:solidFill>
              <a:latin typeface="Consolas" pitchFamily="49" charset="0"/>
              <a:cs typeface="Consolas" pitchFamily="49" charset="0"/>
            </a:endParaRPr>
          </a:p>
          <a:p>
            <a:r>
              <a:rPr lang="en-US" sz="1200" dirty="0">
                <a:solidFill>
                  <a:prstClr val="black"/>
                </a:solidFill>
                <a:latin typeface="Consolas" pitchFamily="49" charset="0"/>
                <a:cs typeface="Consolas" pitchFamily="49" charset="0"/>
              </a:rPr>
              <a:t>	free(</a:t>
            </a:r>
            <a:r>
              <a:rPr lang="en-US" sz="1200" dirty="0" err="1">
                <a:solidFill>
                  <a:prstClr val="black"/>
                </a:solidFill>
                <a:latin typeface="Consolas" pitchFamily="49" charset="0"/>
                <a:cs typeface="Consolas" pitchFamily="49" charset="0"/>
              </a:rPr>
              <a:t>arg</a:t>
            </a:r>
            <a:r>
              <a:rPr lang="en-US" sz="1200" dirty="0">
                <a:solidFill>
                  <a:prstClr val="black"/>
                </a:solidFill>
                <a:latin typeface="Consolas" pitchFamily="49" charset="0"/>
                <a:cs typeface="Consolas" pitchFamily="49" charset="0"/>
              </a:rPr>
              <a:t>);</a:t>
            </a:r>
          </a:p>
          <a:p>
            <a:r>
              <a:rPr lang="en-US" sz="1200" dirty="0">
                <a:solidFill>
                  <a:prstClr val="black"/>
                </a:solidFill>
                <a:latin typeface="Consolas" pitchFamily="49" charset="0"/>
                <a:cs typeface="Consolas" pitchFamily="49" charset="0"/>
              </a:rPr>
              <a:t>	</a:t>
            </a:r>
            <a:r>
              <a:rPr lang="en-US" sz="1200" dirty="0">
                <a:solidFill>
                  <a:srgbClr val="0000FF"/>
                </a:solidFill>
                <a:latin typeface="Consolas" pitchFamily="49" charset="0"/>
                <a:cs typeface="Consolas" pitchFamily="49" charset="0"/>
              </a:rPr>
              <a:t>return</a:t>
            </a:r>
            <a:r>
              <a:rPr lang="en-US" sz="1200" dirty="0">
                <a:solidFill>
                  <a:prstClr val="black"/>
                </a:solidFill>
                <a:latin typeface="Consolas" pitchFamily="49" charset="0"/>
                <a:cs typeface="Consolas" pitchFamily="49" charset="0"/>
              </a:rPr>
              <a:t> 0;</a:t>
            </a:r>
          </a:p>
          <a:p>
            <a:r>
              <a:rPr lang="en-US" sz="1200" dirty="0">
                <a:solidFill>
                  <a:prstClr val="black"/>
                </a:solidFill>
                <a:latin typeface="Consolas" pitchFamily="49" charset="0"/>
                <a:cs typeface="Consolas" pitchFamily="49" charset="0"/>
              </a:rPr>
              <a:t>}</a:t>
            </a:r>
            <a:endParaRPr lang="en-US" sz="1200" dirty="0">
              <a:latin typeface="Consolas" pitchFamily="49" charset="0"/>
              <a:cs typeface="Consolas" pitchFamily="49" charset="0"/>
            </a:endParaRPr>
          </a:p>
        </p:txBody>
      </p:sp>
    </p:spTree>
    <p:extLst>
      <p:ext uri="{BB962C8B-B14F-4D97-AF65-F5344CB8AC3E}">
        <p14:creationId xmlns:p14="http://schemas.microsoft.com/office/powerpoint/2010/main" val="33378542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101" name="Rectangle 5"/>
          <p:cNvSpPr>
            <a:spLocks noGrp="1" noChangeArrowheads="1"/>
          </p:cNvSpPr>
          <p:nvPr>
            <p:ph type="title"/>
          </p:nvPr>
        </p:nvSpPr>
        <p:spPr/>
        <p:txBody>
          <a:bodyPr>
            <a:normAutofit/>
          </a:bodyPr>
          <a:lstStyle/>
          <a:p>
            <a:r>
              <a:rPr lang="en-US" dirty="0"/>
              <a:t>OpenMP API </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80</a:t>
            </a:fld>
            <a:endParaRPr lang="en-US" altLang="en-US"/>
          </a:p>
        </p:txBody>
      </p:sp>
      <p:sp>
        <p:nvSpPr>
          <p:cNvPr id="644102" name="Rectangle 6"/>
          <p:cNvSpPr>
            <a:spLocks noGrp="1" noChangeArrowheads="1"/>
          </p:cNvSpPr>
          <p:nvPr>
            <p:ph type="body" idx="4294967295"/>
          </p:nvPr>
        </p:nvSpPr>
        <p:spPr>
          <a:xfrm>
            <a:off x="381000" y="1371600"/>
            <a:ext cx="8007350" cy="3663950"/>
          </a:xfrm>
          <a:prstGeom prst="rect">
            <a:avLst/>
          </a:prstGeom>
        </p:spPr>
        <p:txBody>
          <a:bodyPr>
            <a:normAutofit lnSpcReduction="10000"/>
          </a:bodyPr>
          <a:lstStyle/>
          <a:p>
            <a:r>
              <a:rPr lang="en-US" sz="2800" dirty="0"/>
              <a:t>Get the thread number within a team</a:t>
            </a:r>
          </a:p>
          <a:p>
            <a:pPr lvl="1">
              <a:buFont typeface="Wingdings" pitchFamily="2" charset="2"/>
              <a:buNone/>
            </a:pPr>
            <a:r>
              <a:rPr lang="en-US" sz="2400" b="1" dirty="0" err="1">
                <a:solidFill>
                  <a:srgbClr val="0000FF"/>
                </a:solidFill>
                <a:latin typeface="Courier New" pitchFamily="49" charset="0"/>
              </a:rPr>
              <a:t>int</a:t>
            </a:r>
            <a:r>
              <a:rPr lang="en-US" sz="2400" b="1" dirty="0">
                <a:solidFill>
                  <a:srgbClr val="0000FF"/>
                </a:solidFill>
                <a:latin typeface="Courier New" pitchFamily="49" charset="0"/>
              </a:rPr>
              <a:t> </a:t>
            </a:r>
            <a:r>
              <a:rPr lang="en-US" sz="2400" b="1" dirty="0" err="1">
                <a:solidFill>
                  <a:srgbClr val="0000FF"/>
                </a:solidFill>
                <a:latin typeface="Courier New" pitchFamily="49" charset="0"/>
              </a:rPr>
              <a:t>omp_get_thread_num</a:t>
            </a:r>
            <a:r>
              <a:rPr lang="en-US" sz="2400" b="1" dirty="0">
                <a:solidFill>
                  <a:srgbClr val="0000FF"/>
                </a:solidFill>
                <a:latin typeface="Courier New" pitchFamily="49" charset="0"/>
              </a:rPr>
              <a:t>(void);</a:t>
            </a:r>
          </a:p>
          <a:p>
            <a:r>
              <a:rPr lang="en-US" sz="2800" dirty="0"/>
              <a:t>Get the number of threads in a team</a:t>
            </a:r>
          </a:p>
          <a:p>
            <a:pPr lvl="1">
              <a:buFont typeface="Wingdings" pitchFamily="2" charset="2"/>
              <a:buNone/>
            </a:pPr>
            <a:r>
              <a:rPr lang="en-US" sz="2400" b="1" dirty="0" err="1">
                <a:solidFill>
                  <a:srgbClr val="0000FF"/>
                </a:solidFill>
                <a:latin typeface="Courier New" pitchFamily="49" charset="0"/>
              </a:rPr>
              <a:t>int</a:t>
            </a:r>
            <a:r>
              <a:rPr lang="en-US" sz="2400" b="1" dirty="0">
                <a:solidFill>
                  <a:srgbClr val="0000FF"/>
                </a:solidFill>
                <a:latin typeface="Courier New" pitchFamily="49" charset="0"/>
              </a:rPr>
              <a:t> </a:t>
            </a:r>
            <a:r>
              <a:rPr lang="en-US" sz="2400" b="1" dirty="0" err="1">
                <a:solidFill>
                  <a:srgbClr val="0000FF"/>
                </a:solidFill>
                <a:latin typeface="Courier New" pitchFamily="49" charset="0"/>
              </a:rPr>
              <a:t>omp_get_num_threads</a:t>
            </a:r>
            <a:r>
              <a:rPr lang="en-US" sz="2400" b="1" dirty="0">
                <a:solidFill>
                  <a:srgbClr val="0000FF"/>
                </a:solidFill>
                <a:latin typeface="Courier New" pitchFamily="49" charset="0"/>
              </a:rPr>
              <a:t>(void);</a:t>
            </a:r>
            <a:endParaRPr lang="en-US" sz="2400" b="1" dirty="0">
              <a:solidFill>
                <a:srgbClr val="0000FF"/>
              </a:solidFill>
            </a:endParaRPr>
          </a:p>
          <a:p>
            <a:r>
              <a:rPr lang="en-US" sz="2800" dirty="0"/>
              <a:t>Usually not needed for OpenMP codes</a:t>
            </a:r>
          </a:p>
          <a:p>
            <a:pPr lvl="2"/>
            <a:r>
              <a:rPr lang="en-US" sz="2000" dirty="0"/>
              <a:t>Can lead to code not being serially consistent</a:t>
            </a:r>
          </a:p>
          <a:p>
            <a:pPr lvl="2"/>
            <a:r>
              <a:rPr lang="en-US" sz="2000" dirty="0"/>
              <a:t>Does have specific uses (debugging)</a:t>
            </a:r>
          </a:p>
          <a:p>
            <a:pPr lvl="2"/>
            <a:r>
              <a:rPr lang="en-US" sz="2000" dirty="0"/>
              <a:t>Must include a header file</a:t>
            </a:r>
          </a:p>
          <a:p>
            <a:pPr lvl="2">
              <a:buFont typeface="Wingdings" pitchFamily="2" charset="2"/>
              <a:buNone/>
            </a:pPr>
            <a:r>
              <a:rPr lang="en-US" b="1" dirty="0">
                <a:solidFill>
                  <a:srgbClr val="0000FF"/>
                </a:solidFill>
                <a:latin typeface="Courier New" pitchFamily="49" charset="0"/>
              </a:rPr>
              <a:t>#include &lt;</a:t>
            </a:r>
            <a:r>
              <a:rPr lang="en-US" b="1" dirty="0" err="1">
                <a:solidFill>
                  <a:srgbClr val="0000FF"/>
                </a:solidFill>
                <a:latin typeface="Courier New" pitchFamily="49" charset="0"/>
              </a:rPr>
              <a:t>omp.h</a:t>
            </a:r>
            <a:r>
              <a:rPr lang="en-US" b="1" dirty="0">
                <a:solidFill>
                  <a:srgbClr val="0000FF"/>
                </a:solidFill>
                <a:latin typeface="Courier New" pitchFamily="49" charset="0"/>
              </a:rPr>
              <a:t>&gt;</a:t>
            </a:r>
          </a:p>
        </p:txBody>
      </p:sp>
    </p:spTree>
    <p:custDataLst>
      <p:tags r:id="rId1"/>
    </p:custDataLst>
    <p:extLst>
      <p:ext uri="{BB962C8B-B14F-4D97-AF65-F5344CB8AC3E}">
        <p14:creationId xmlns:p14="http://schemas.microsoft.com/office/powerpoint/2010/main" val="1813720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7339"/>
            <a:ext cx="9022974" cy="643122"/>
          </a:xfrm>
        </p:spPr>
        <p:txBody>
          <a:bodyPr>
            <a:normAutofit/>
          </a:bodyPr>
          <a:lstStyle/>
          <a:p>
            <a:r>
              <a:rPr lang="en-US" dirty="0"/>
              <a:t>OpenMP: The 30,000 Feet Perspective</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81</a:t>
            </a:fld>
            <a:endParaRPr lang="en-US" altLang="en-US"/>
          </a:p>
        </p:txBody>
      </p:sp>
      <p:pic>
        <p:nvPicPr>
          <p:cNvPr id="7170" name="Picture 2" descr="C:\Users\negrut\Desktop\2000px-OpenMP_language_extension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42" y="1676400"/>
            <a:ext cx="8741558"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4590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Attractive Features of OpenMP</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82</a:t>
            </a:fld>
            <a:endParaRPr lang="en-US" altLang="en-US"/>
          </a:p>
        </p:txBody>
      </p:sp>
      <p:sp>
        <p:nvSpPr>
          <p:cNvPr id="3" name="Content Placeholder 2"/>
          <p:cNvSpPr>
            <a:spLocks noGrp="1"/>
          </p:cNvSpPr>
          <p:nvPr>
            <p:ph idx="4294967295"/>
          </p:nvPr>
        </p:nvSpPr>
        <p:spPr>
          <a:xfrm>
            <a:off x="228600" y="1066800"/>
            <a:ext cx="8839200" cy="4605337"/>
          </a:xfrm>
          <a:prstGeom prst="rect">
            <a:avLst/>
          </a:prstGeom>
        </p:spPr>
        <p:txBody>
          <a:bodyPr/>
          <a:lstStyle/>
          <a:p>
            <a:r>
              <a:rPr lang="en-US" sz="2400" dirty="0"/>
              <a:t>Parallelize small parts of application, one at a time (beginning with most time-critical parts)</a:t>
            </a:r>
          </a:p>
          <a:p>
            <a:pPr lvl="1"/>
            <a:endParaRPr lang="en-US" sz="2000" dirty="0"/>
          </a:p>
          <a:p>
            <a:r>
              <a:rPr lang="en-US" sz="2400" dirty="0"/>
              <a:t>Can implement complex algorithms</a:t>
            </a:r>
          </a:p>
          <a:p>
            <a:pPr lvl="1"/>
            <a:endParaRPr lang="en-US" sz="2000" dirty="0"/>
          </a:p>
          <a:p>
            <a:r>
              <a:rPr lang="en-US" sz="2400" dirty="0"/>
              <a:t>Code size grows only modestly</a:t>
            </a:r>
          </a:p>
          <a:p>
            <a:pPr lvl="1"/>
            <a:endParaRPr lang="en-US" sz="2000" dirty="0"/>
          </a:p>
          <a:p>
            <a:r>
              <a:rPr lang="en-US" sz="2400" dirty="0"/>
              <a:t>Expression of parallelism flows clearly, code is easy to read</a:t>
            </a:r>
          </a:p>
          <a:p>
            <a:pPr lvl="1"/>
            <a:endParaRPr lang="en-US" sz="2000" dirty="0"/>
          </a:p>
          <a:p>
            <a:r>
              <a:rPr lang="en-US" sz="2400" dirty="0"/>
              <a:t>Single source code for OpenMP and non-OpenMP</a:t>
            </a:r>
          </a:p>
          <a:p>
            <a:pPr lvl="1"/>
            <a:r>
              <a:rPr lang="en-US" sz="2000" dirty="0"/>
              <a:t>Non-OpenMP compilers simply ignore OMP directives</a:t>
            </a:r>
          </a:p>
        </p:txBody>
      </p:sp>
      <p:sp>
        <p:nvSpPr>
          <p:cNvPr id="5" name="Rectangle 4"/>
          <p:cNvSpPr/>
          <p:nvPr/>
        </p:nvSpPr>
        <p:spPr>
          <a:xfrm>
            <a:off x="76200" y="6553200"/>
            <a:ext cx="1997663" cy="261610"/>
          </a:xfrm>
          <a:prstGeom prst="rect">
            <a:avLst/>
          </a:prstGeom>
        </p:spPr>
        <p:txBody>
          <a:bodyPr wrap="none">
            <a:spAutoFit/>
          </a:bodyPr>
          <a:lstStyle/>
          <a:p>
            <a:r>
              <a:rPr lang="en-US" sz="1100" dirty="0"/>
              <a:t>Credit: Rebecca Hartman-Baker</a:t>
            </a:r>
          </a:p>
        </p:txBody>
      </p:sp>
    </p:spTree>
    <p:extLst>
      <p:ext uri="{BB962C8B-B14F-4D97-AF65-F5344CB8AC3E}">
        <p14:creationId xmlns:p14="http://schemas.microsoft.com/office/powerpoint/2010/main" val="8200510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OpenMP, Some Caveats</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83</a:t>
            </a:fld>
            <a:endParaRPr lang="en-US" altLang="en-US"/>
          </a:p>
        </p:txBody>
      </p:sp>
      <p:sp>
        <p:nvSpPr>
          <p:cNvPr id="3" name="Content Placeholder 2"/>
          <p:cNvSpPr>
            <a:spLocks noGrp="1"/>
          </p:cNvSpPr>
          <p:nvPr>
            <p:ph idx="4294967295"/>
          </p:nvPr>
        </p:nvSpPr>
        <p:spPr>
          <a:xfrm>
            <a:off x="152400" y="1371600"/>
            <a:ext cx="8382000" cy="4411662"/>
          </a:xfrm>
          <a:prstGeom prst="rect">
            <a:avLst/>
          </a:prstGeom>
        </p:spPr>
        <p:txBody>
          <a:bodyPr/>
          <a:lstStyle/>
          <a:p>
            <a:r>
              <a:rPr lang="en-US" sz="2400" dirty="0"/>
              <a:t>It seems that there is a lag caused by the vendors to support the latest specifications</a:t>
            </a:r>
          </a:p>
          <a:p>
            <a:pPr lvl="1"/>
            <a:r>
              <a:rPr lang="en-US" sz="2000" dirty="0"/>
              <a:t>Intel probably is most up to speed although I haven’t used their compilers</a:t>
            </a:r>
          </a:p>
          <a:p>
            <a:pPr lvl="1"/>
            <a:endParaRPr lang="en-US" sz="2000" dirty="0"/>
          </a:p>
          <a:p>
            <a:pPr lvl="1"/>
            <a:endParaRPr lang="en-US" sz="2000" dirty="0"/>
          </a:p>
          <a:p>
            <a:r>
              <a:rPr lang="en-US" sz="2400" dirty="0"/>
              <a:t>OpenMP threads are heavy</a:t>
            </a:r>
          </a:p>
          <a:p>
            <a:pPr lvl="1"/>
            <a:r>
              <a:rPr lang="en-US" sz="2000" dirty="0"/>
              <a:t>Good for handling parallel tasks</a:t>
            </a:r>
          </a:p>
          <a:p>
            <a:pPr lvl="1"/>
            <a:r>
              <a:rPr lang="en-US" sz="2000" dirty="0"/>
              <a:t>Not so good at handling fine large scale grain parallelism</a:t>
            </a:r>
          </a:p>
          <a:p>
            <a:pPr lvl="1"/>
            <a:endParaRPr lang="en-US" sz="2000" dirty="0"/>
          </a:p>
          <a:p>
            <a:pPr marL="0" indent="0">
              <a:buNone/>
            </a:pPr>
            <a:endParaRPr lang="en-US" sz="2400" dirty="0"/>
          </a:p>
        </p:txBody>
      </p:sp>
    </p:spTree>
    <p:extLst>
      <p:ext uri="{BB962C8B-B14F-4D97-AF65-F5344CB8AC3E}">
        <p14:creationId xmlns:p14="http://schemas.microsoft.com/office/powerpoint/2010/main" val="35070288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 OpenMP</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84</a:t>
            </a:fld>
            <a:endParaRPr lang="en-US" altLang="en-US"/>
          </a:p>
        </p:txBody>
      </p:sp>
      <p:sp>
        <p:nvSpPr>
          <p:cNvPr id="3" name="Content Placeholder 2"/>
          <p:cNvSpPr>
            <a:spLocks noGrp="1"/>
          </p:cNvSpPr>
          <p:nvPr>
            <p:ph idx="4294967295"/>
          </p:nvPr>
        </p:nvSpPr>
        <p:spPr>
          <a:xfrm>
            <a:off x="304800" y="1143000"/>
            <a:ext cx="8229600" cy="4833937"/>
          </a:xfrm>
          <a:prstGeom prst="rect">
            <a:avLst/>
          </a:prstGeom>
        </p:spPr>
        <p:txBody>
          <a:bodyPr/>
          <a:lstStyle/>
          <a:p>
            <a:r>
              <a:rPr lang="en-US" sz="1600" dirty="0"/>
              <a:t>Michael Quinn (2003) Parallel Programming in C with MPI and OpenMP</a:t>
            </a:r>
          </a:p>
          <a:p>
            <a:pPr lvl="2"/>
            <a:endParaRPr lang="en-US" sz="900" dirty="0"/>
          </a:p>
          <a:p>
            <a:r>
              <a:rPr lang="en-US" sz="1600" dirty="0"/>
              <a:t>Chapman, Barbara, Gabrielle </a:t>
            </a:r>
            <a:r>
              <a:rPr lang="en-US" sz="1600" dirty="0" err="1"/>
              <a:t>Jost</a:t>
            </a:r>
            <a:r>
              <a:rPr lang="en-US" sz="1600" dirty="0"/>
              <a:t>, and Ruud van der Pas. (2008) Using OpenMP, Cambridge, MA: MIT Press.</a:t>
            </a:r>
          </a:p>
          <a:p>
            <a:pPr lvl="2"/>
            <a:endParaRPr lang="en-US" sz="900" dirty="0"/>
          </a:p>
          <a:p>
            <a:r>
              <a:rPr lang="en-US" sz="1600" dirty="0"/>
              <a:t>Kendall, Ricky A. (2007) Threads R Us, http://www.nccs.gov/wp-content/training/scaling_workshop_pdfs/threadsRus.pdf</a:t>
            </a:r>
          </a:p>
          <a:p>
            <a:pPr lvl="2"/>
            <a:endParaRPr lang="en-US" sz="900" dirty="0"/>
          </a:p>
          <a:p>
            <a:r>
              <a:rPr lang="en-US" sz="1600" dirty="0"/>
              <a:t>Mattson, Tim, and Larry Meadows (2008) SC08 OpenMP “Hands-On” Tutorial, http://openmp.org/mp-documents/omp-hands-on-SC08.pdf</a:t>
            </a:r>
          </a:p>
          <a:p>
            <a:pPr lvl="2"/>
            <a:endParaRPr lang="en-US" sz="900" dirty="0"/>
          </a:p>
          <a:p>
            <a:r>
              <a:rPr lang="en-US" sz="1600" dirty="0"/>
              <a:t>LLNL OpenMP Tutorial, https://computing.llnl.gov/tutorials/openMP/</a:t>
            </a:r>
          </a:p>
          <a:p>
            <a:pPr lvl="2"/>
            <a:endParaRPr lang="en-US" sz="900" dirty="0"/>
          </a:p>
          <a:p>
            <a:r>
              <a:rPr lang="en-US" sz="1600" dirty="0"/>
              <a:t>OpenMP.org, http://openmp.org/</a:t>
            </a:r>
          </a:p>
          <a:p>
            <a:pPr lvl="2"/>
            <a:endParaRPr lang="en-US" sz="900" dirty="0"/>
          </a:p>
          <a:p>
            <a:r>
              <a:rPr lang="en-US" sz="1600" dirty="0"/>
              <a:t>OpenMP 3.0 API Summary Cards:</a:t>
            </a:r>
          </a:p>
          <a:p>
            <a:pPr lvl="1"/>
            <a:r>
              <a:rPr lang="en-US" sz="1400" dirty="0"/>
              <a:t>Fortran: http://openmp.org/mp-documents/OpenMP3.0-FortranCard.pdf</a:t>
            </a:r>
          </a:p>
          <a:p>
            <a:pPr lvl="1"/>
            <a:r>
              <a:rPr lang="en-US" sz="1400" dirty="0"/>
              <a:t>C/C++:</a:t>
            </a:r>
          </a:p>
          <a:p>
            <a:pPr lvl="2"/>
            <a:endParaRPr lang="en-US" sz="900" dirty="0"/>
          </a:p>
          <a:p>
            <a:r>
              <a:rPr lang="en-US" sz="1600" dirty="0"/>
              <a:t>http://www.openmp.org/mp-documents/OpenMP3.0-SummarySpec.pdf</a:t>
            </a:r>
          </a:p>
        </p:txBody>
      </p:sp>
    </p:spTree>
    <p:extLst>
      <p:ext uri="{BB962C8B-B14F-4D97-AF65-F5344CB8AC3E}">
        <p14:creationId xmlns:p14="http://schemas.microsoft.com/office/powerpoint/2010/main" val="21602741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Ricardo A. </a:t>
            </a:r>
            <a:r>
              <a:rPr lang="en-US" dirty="0" err="1"/>
              <a:t>Collado</a:t>
            </a:r>
            <a:endParaRPr lang="en-US" dirty="0"/>
          </a:p>
          <a:p>
            <a:r>
              <a:rPr lang="en-US" dirty="0"/>
              <a:t> </a:t>
            </a:r>
            <a:r>
              <a:rPr lang="en-US" dirty="0">
                <a:hlinkClick r:id="rId2"/>
              </a:rPr>
              <a:t>rcollado@stevens.edu</a:t>
            </a:r>
            <a:endParaRPr lang="en-US" dirty="0"/>
          </a:p>
          <a:p>
            <a:r>
              <a:rPr lang="is-IS" dirty="0"/>
              <a:t>(201) 216-8156</a:t>
            </a:r>
            <a:endParaRPr lang="en-US" dirty="0"/>
          </a:p>
        </p:txBody>
      </p:sp>
    </p:spTree>
    <p:extLst>
      <p:ext uri="{BB962C8B-B14F-4D97-AF65-F5344CB8AC3E}">
        <p14:creationId xmlns:p14="http://schemas.microsoft.com/office/powerpoint/2010/main" val="2002711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4A7C484-7E24-447E-8CB0-5149A4D34DEF}" type="slidenum">
              <a:rPr lang="en-US" altLang="en-US" smtClean="0"/>
              <a:pPr/>
              <a:t>9</a:t>
            </a:fld>
            <a:endParaRPr lang="en-US" altLang="en-US"/>
          </a:p>
        </p:txBody>
      </p:sp>
      <p:sp>
        <p:nvSpPr>
          <p:cNvPr id="6" name="Rectangle 5"/>
          <p:cNvSpPr/>
          <p:nvPr/>
        </p:nvSpPr>
        <p:spPr>
          <a:xfrm>
            <a:off x="152400" y="76200"/>
            <a:ext cx="4724400" cy="6583600"/>
          </a:xfrm>
          <a:prstGeom prst="rect">
            <a:avLst/>
          </a:prstGeom>
          <a:solidFill>
            <a:schemeClr val="bg1">
              <a:lumMod val="95000"/>
            </a:schemeClr>
          </a:solidFill>
          <a:ln w="6350">
            <a:solidFill>
              <a:schemeClr val="tx1"/>
            </a:solidFill>
          </a:ln>
          <a:effectLst>
            <a:outerShdw blurRad="50800" dist="38100" dir="2700000" algn="tl" rotWithShape="0">
              <a:prstClr val="black">
                <a:alpha val="40000"/>
              </a:prstClr>
            </a:outerShdw>
          </a:effectLst>
        </p:spPr>
        <p:txBody>
          <a:bodyPr wrap="square">
            <a:spAutoFit/>
          </a:bodyPr>
          <a:lstStyle/>
          <a:p>
            <a:pPr lvl="0"/>
            <a:r>
              <a:rPr lang="en-US" sz="800" dirty="0">
                <a:solidFill>
                  <a:srgbClr val="0000FF"/>
                </a:solidFill>
                <a:latin typeface="Consolas" pitchFamily="49" charset="0"/>
                <a:cs typeface="Consolas" pitchFamily="49" charset="0"/>
              </a:rPr>
              <a:t>#include</a:t>
            </a:r>
            <a:r>
              <a:rPr lang="en-US" sz="800" dirty="0">
                <a:solidFill>
                  <a:prstClr val="black"/>
                </a:solidFill>
                <a:latin typeface="Consolas" pitchFamily="49" charset="0"/>
                <a:cs typeface="Consolas" pitchFamily="49" charset="0"/>
              </a:rPr>
              <a:t> </a:t>
            </a:r>
            <a:r>
              <a:rPr lang="en-US" sz="800" dirty="0">
                <a:solidFill>
                  <a:srgbClr val="A31515"/>
                </a:solidFill>
                <a:latin typeface="Consolas" pitchFamily="49" charset="0"/>
                <a:cs typeface="Consolas" pitchFamily="49" charset="0"/>
              </a:rPr>
              <a:t>&lt;</a:t>
            </a:r>
            <a:r>
              <a:rPr lang="en-US" sz="800" dirty="0" err="1">
                <a:solidFill>
                  <a:srgbClr val="A31515"/>
                </a:solidFill>
                <a:latin typeface="Consolas" pitchFamily="49" charset="0"/>
                <a:cs typeface="Consolas" pitchFamily="49" charset="0"/>
              </a:rPr>
              <a:t>stdio.h</a:t>
            </a:r>
            <a:r>
              <a:rPr lang="en-US" sz="800" dirty="0">
                <a:solidFill>
                  <a:srgbClr val="A31515"/>
                </a:solidFill>
                <a:latin typeface="Consolas" pitchFamily="49" charset="0"/>
                <a:cs typeface="Consolas" pitchFamily="49" charset="0"/>
              </a:rPr>
              <a:t>&gt;</a:t>
            </a:r>
          </a:p>
          <a:p>
            <a:pPr lvl="0"/>
            <a:r>
              <a:rPr lang="en-US" sz="800" dirty="0">
                <a:solidFill>
                  <a:srgbClr val="0000FF"/>
                </a:solidFill>
                <a:latin typeface="Consolas" pitchFamily="49" charset="0"/>
                <a:cs typeface="Consolas" pitchFamily="49" charset="0"/>
              </a:rPr>
              <a:t>#include</a:t>
            </a:r>
            <a:r>
              <a:rPr lang="en-US" sz="800" dirty="0">
                <a:solidFill>
                  <a:prstClr val="black"/>
                </a:solidFill>
                <a:latin typeface="Consolas" pitchFamily="49" charset="0"/>
                <a:cs typeface="Consolas" pitchFamily="49" charset="0"/>
              </a:rPr>
              <a:t> </a:t>
            </a:r>
            <a:r>
              <a:rPr lang="en-US" sz="800" dirty="0">
                <a:solidFill>
                  <a:srgbClr val="A31515"/>
                </a:solidFill>
                <a:latin typeface="Consolas" pitchFamily="49" charset="0"/>
                <a:cs typeface="Consolas" pitchFamily="49" charset="0"/>
              </a:rPr>
              <a:t>&lt;</a:t>
            </a:r>
            <a:r>
              <a:rPr lang="en-US" sz="800" dirty="0" err="1">
                <a:solidFill>
                  <a:srgbClr val="A31515"/>
                </a:solidFill>
                <a:latin typeface="Consolas" pitchFamily="49" charset="0"/>
                <a:cs typeface="Consolas" pitchFamily="49" charset="0"/>
              </a:rPr>
              <a:t>math.h</a:t>
            </a:r>
            <a:r>
              <a:rPr lang="en-US" sz="800" dirty="0">
                <a:solidFill>
                  <a:srgbClr val="A31515"/>
                </a:solidFill>
                <a:latin typeface="Consolas" pitchFamily="49" charset="0"/>
                <a:cs typeface="Consolas" pitchFamily="49" charset="0"/>
              </a:rPr>
              <a:t>&gt;</a:t>
            </a:r>
          </a:p>
          <a:p>
            <a:pPr lvl="0"/>
            <a:r>
              <a:rPr lang="en-US" sz="800" dirty="0">
                <a:solidFill>
                  <a:srgbClr val="0000FF"/>
                </a:solidFill>
                <a:latin typeface="Consolas" pitchFamily="49" charset="0"/>
                <a:cs typeface="Consolas" pitchFamily="49" charset="0"/>
              </a:rPr>
              <a:t>#include</a:t>
            </a:r>
            <a:r>
              <a:rPr lang="en-US" sz="800" dirty="0">
                <a:solidFill>
                  <a:prstClr val="black"/>
                </a:solidFill>
                <a:latin typeface="Consolas" pitchFamily="49" charset="0"/>
                <a:cs typeface="Consolas" pitchFamily="49" charset="0"/>
              </a:rPr>
              <a:t> </a:t>
            </a:r>
            <a:r>
              <a:rPr lang="en-US" sz="800" dirty="0">
                <a:solidFill>
                  <a:srgbClr val="A31515"/>
                </a:solidFill>
                <a:latin typeface="Consolas" pitchFamily="49" charset="0"/>
                <a:cs typeface="Consolas" pitchFamily="49" charset="0"/>
              </a:rPr>
              <a:t>&lt;</a:t>
            </a:r>
            <a:r>
              <a:rPr lang="en-US" sz="800" dirty="0" err="1">
                <a:solidFill>
                  <a:srgbClr val="A31515"/>
                </a:solidFill>
                <a:latin typeface="Consolas" pitchFamily="49" charset="0"/>
                <a:cs typeface="Consolas" pitchFamily="49" charset="0"/>
              </a:rPr>
              <a:t>time.h</a:t>
            </a:r>
            <a:r>
              <a:rPr lang="en-US" sz="800" dirty="0">
                <a:solidFill>
                  <a:srgbClr val="A31515"/>
                </a:solidFill>
                <a:latin typeface="Consolas" pitchFamily="49" charset="0"/>
                <a:cs typeface="Consolas" pitchFamily="49" charset="0"/>
              </a:rPr>
              <a:t>&gt;</a:t>
            </a:r>
          </a:p>
          <a:p>
            <a:pPr lvl="0"/>
            <a:r>
              <a:rPr lang="en-US" sz="800" dirty="0">
                <a:solidFill>
                  <a:srgbClr val="0000FF"/>
                </a:solidFill>
                <a:latin typeface="Consolas" pitchFamily="49" charset="0"/>
                <a:cs typeface="Consolas" pitchFamily="49" charset="0"/>
              </a:rPr>
              <a:t>#include</a:t>
            </a:r>
            <a:r>
              <a:rPr lang="en-US" sz="800" dirty="0">
                <a:solidFill>
                  <a:prstClr val="black"/>
                </a:solidFill>
                <a:latin typeface="Consolas" pitchFamily="49" charset="0"/>
                <a:cs typeface="Consolas" pitchFamily="49" charset="0"/>
              </a:rPr>
              <a:t> </a:t>
            </a:r>
            <a:r>
              <a:rPr lang="en-US" sz="800" dirty="0">
                <a:solidFill>
                  <a:srgbClr val="A31515"/>
                </a:solidFill>
                <a:latin typeface="Consolas" pitchFamily="49" charset="0"/>
                <a:cs typeface="Consolas" pitchFamily="49" charset="0"/>
              </a:rPr>
              <a:t>&lt;sys/</a:t>
            </a:r>
            <a:r>
              <a:rPr lang="en-US" sz="800" dirty="0" err="1">
                <a:solidFill>
                  <a:srgbClr val="A31515"/>
                </a:solidFill>
                <a:latin typeface="Consolas" pitchFamily="49" charset="0"/>
                <a:cs typeface="Consolas" pitchFamily="49" charset="0"/>
              </a:rPr>
              <a:t>types.h</a:t>
            </a:r>
            <a:r>
              <a:rPr lang="en-US" sz="800" dirty="0">
                <a:solidFill>
                  <a:srgbClr val="A31515"/>
                </a:solidFill>
                <a:latin typeface="Consolas" pitchFamily="49" charset="0"/>
                <a:cs typeface="Consolas" pitchFamily="49" charset="0"/>
              </a:rPr>
              <a:t>&gt;</a:t>
            </a:r>
          </a:p>
          <a:p>
            <a:pPr lvl="0"/>
            <a:r>
              <a:rPr lang="en-US" sz="800" dirty="0">
                <a:solidFill>
                  <a:srgbClr val="0000FF"/>
                </a:solidFill>
                <a:latin typeface="Consolas" pitchFamily="49" charset="0"/>
                <a:cs typeface="Consolas" pitchFamily="49" charset="0"/>
              </a:rPr>
              <a:t>#include</a:t>
            </a:r>
            <a:r>
              <a:rPr lang="en-US" sz="800" dirty="0">
                <a:solidFill>
                  <a:prstClr val="black"/>
                </a:solidFill>
                <a:latin typeface="Consolas" pitchFamily="49" charset="0"/>
                <a:cs typeface="Consolas" pitchFamily="49" charset="0"/>
              </a:rPr>
              <a:t> </a:t>
            </a:r>
            <a:r>
              <a:rPr lang="en-US" sz="800" dirty="0">
                <a:solidFill>
                  <a:srgbClr val="A31515"/>
                </a:solidFill>
                <a:latin typeface="Consolas" pitchFamily="49" charset="0"/>
                <a:cs typeface="Consolas" pitchFamily="49" charset="0"/>
              </a:rPr>
              <a:t>&lt;</a:t>
            </a:r>
            <a:r>
              <a:rPr lang="en-US" sz="800" dirty="0" err="1">
                <a:solidFill>
                  <a:srgbClr val="A31515"/>
                </a:solidFill>
                <a:latin typeface="Consolas" pitchFamily="49" charset="0"/>
                <a:cs typeface="Consolas" pitchFamily="49" charset="0"/>
              </a:rPr>
              <a:t>pthread.h</a:t>
            </a:r>
            <a:r>
              <a:rPr lang="en-US" sz="800" dirty="0">
                <a:solidFill>
                  <a:srgbClr val="A31515"/>
                </a:solidFill>
                <a:latin typeface="Consolas" pitchFamily="49" charset="0"/>
                <a:cs typeface="Consolas" pitchFamily="49" charset="0"/>
              </a:rPr>
              <a:t>&gt;</a:t>
            </a:r>
          </a:p>
          <a:p>
            <a:pPr lvl="0"/>
            <a:r>
              <a:rPr lang="en-US" sz="800" dirty="0">
                <a:solidFill>
                  <a:srgbClr val="0000FF"/>
                </a:solidFill>
                <a:latin typeface="Consolas" pitchFamily="49" charset="0"/>
                <a:cs typeface="Consolas" pitchFamily="49" charset="0"/>
              </a:rPr>
              <a:t>#include</a:t>
            </a:r>
            <a:r>
              <a:rPr lang="en-US" sz="800" dirty="0">
                <a:solidFill>
                  <a:prstClr val="black"/>
                </a:solidFill>
                <a:latin typeface="Consolas" pitchFamily="49" charset="0"/>
                <a:cs typeface="Consolas" pitchFamily="49" charset="0"/>
              </a:rPr>
              <a:t> </a:t>
            </a:r>
            <a:r>
              <a:rPr lang="en-US" sz="800" dirty="0">
                <a:solidFill>
                  <a:srgbClr val="A31515"/>
                </a:solidFill>
                <a:latin typeface="Consolas" pitchFamily="49" charset="0"/>
                <a:cs typeface="Consolas" pitchFamily="49" charset="0"/>
              </a:rPr>
              <a:t>&lt;sys/</a:t>
            </a:r>
            <a:r>
              <a:rPr lang="en-US" sz="800" dirty="0" err="1">
                <a:solidFill>
                  <a:srgbClr val="A31515"/>
                </a:solidFill>
                <a:latin typeface="Consolas" pitchFamily="49" charset="0"/>
                <a:cs typeface="Consolas" pitchFamily="49" charset="0"/>
              </a:rPr>
              <a:t>time.h</a:t>
            </a:r>
            <a:r>
              <a:rPr lang="en-US" sz="800" dirty="0">
                <a:solidFill>
                  <a:srgbClr val="A31515"/>
                </a:solidFill>
                <a:latin typeface="Consolas" pitchFamily="49" charset="0"/>
                <a:cs typeface="Consolas" pitchFamily="49" charset="0"/>
              </a:rPr>
              <a:t>&gt;</a:t>
            </a:r>
          </a:p>
          <a:p>
            <a:pPr lvl="0"/>
            <a:endParaRPr lang="en-US" sz="800" dirty="0">
              <a:solidFill>
                <a:srgbClr val="A31515"/>
              </a:solidFill>
              <a:latin typeface="Consolas" pitchFamily="49" charset="0"/>
              <a:cs typeface="Consolas" pitchFamily="49" charset="0"/>
            </a:endParaRPr>
          </a:p>
          <a:p>
            <a:pPr lvl="0"/>
            <a:r>
              <a:rPr lang="en-US" sz="800" dirty="0">
                <a:solidFill>
                  <a:srgbClr val="0000FF"/>
                </a:solidFill>
                <a:latin typeface="Consolas" pitchFamily="49" charset="0"/>
                <a:cs typeface="Consolas" pitchFamily="49" charset="0"/>
              </a:rPr>
              <a:t>#define</a:t>
            </a:r>
            <a:r>
              <a:rPr lang="en-US" sz="800" dirty="0">
                <a:solidFill>
                  <a:prstClr val="black"/>
                </a:solidFill>
                <a:latin typeface="Consolas" pitchFamily="49" charset="0"/>
                <a:cs typeface="Consolas" pitchFamily="49" charset="0"/>
              </a:rPr>
              <a:t> SOLARIS 1</a:t>
            </a:r>
          </a:p>
          <a:p>
            <a:pPr lvl="0"/>
            <a:r>
              <a:rPr lang="en-US" sz="800" dirty="0">
                <a:solidFill>
                  <a:srgbClr val="0000FF"/>
                </a:solidFill>
                <a:latin typeface="Consolas" pitchFamily="49" charset="0"/>
                <a:cs typeface="Consolas" pitchFamily="49" charset="0"/>
              </a:rPr>
              <a:t>#define</a:t>
            </a:r>
            <a:r>
              <a:rPr lang="en-US" sz="800" dirty="0">
                <a:solidFill>
                  <a:prstClr val="black"/>
                </a:solidFill>
                <a:latin typeface="Consolas" pitchFamily="49" charset="0"/>
                <a:cs typeface="Consolas" pitchFamily="49" charset="0"/>
              </a:rPr>
              <a:t> ORIGIN  2</a:t>
            </a:r>
          </a:p>
          <a:p>
            <a:pPr lvl="0"/>
            <a:r>
              <a:rPr lang="en-US" sz="800" dirty="0">
                <a:solidFill>
                  <a:srgbClr val="0000FF"/>
                </a:solidFill>
                <a:latin typeface="Consolas" pitchFamily="49" charset="0"/>
                <a:cs typeface="Consolas" pitchFamily="49" charset="0"/>
              </a:rPr>
              <a:t>#define</a:t>
            </a:r>
            <a:r>
              <a:rPr lang="en-US" sz="800" dirty="0">
                <a:solidFill>
                  <a:prstClr val="black"/>
                </a:solidFill>
                <a:latin typeface="Consolas" pitchFamily="49" charset="0"/>
                <a:cs typeface="Consolas" pitchFamily="49" charset="0"/>
              </a:rPr>
              <a:t> OS	SOLARIS</a:t>
            </a:r>
          </a:p>
          <a:p>
            <a:pPr lvl="0"/>
            <a:endParaRPr lang="en-US" sz="800" dirty="0">
              <a:solidFill>
                <a:prstClr val="black"/>
              </a:solidFill>
              <a:latin typeface="Consolas" pitchFamily="49" charset="0"/>
              <a:cs typeface="Consolas" pitchFamily="49" charset="0"/>
            </a:endParaRPr>
          </a:p>
          <a:p>
            <a:pPr lvl="0"/>
            <a:r>
              <a:rPr lang="en-US" sz="800" dirty="0" err="1">
                <a:solidFill>
                  <a:srgbClr val="0000FF"/>
                </a:solidFill>
                <a:latin typeface="Consolas" pitchFamily="49" charset="0"/>
                <a:cs typeface="Consolas" pitchFamily="49" charset="0"/>
              </a:rPr>
              <a:t>typedef</a:t>
            </a:r>
            <a:r>
              <a:rPr lang="en-US" sz="800" dirty="0">
                <a:solidFill>
                  <a:prstClr val="black"/>
                </a:solidFill>
                <a:latin typeface="Consolas" pitchFamily="49" charset="0"/>
                <a:cs typeface="Consolas" pitchFamily="49" charset="0"/>
              </a:rPr>
              <a:t> </a:t>
            </a:r>
            <a:r>
              <a:rPr lang="en-US" sz="800" dirty="0" err="1">
                <a:solidFill>
                  <a:srgbClr val="0000FF"/>
                </a:solidFill>
                <a:latin typeface="Consolas" pitchFamily="49" charset="0"/>
                <a:cs typeface="Consolas" pitchFamily="49" charset="0"/>
              </a:rPr>
              <a:t>struct</a:t>
            </a:r>
            <a:r>
              <a:rPr lang="en-US" sz="800" dirty="0">
                <a:solidFill>
                  <a:prstClr val="black"/>
                </a:solidFill>
                <a:latin typeface="Consolas" pitchFamily="49" charset="0"/>
                <a:cs typeface="Consolas" pitchFamily="49" charset="0"/>
              </a:rPr>
              <a:t> {</a:t>
            </a:r>
          </a:p>
          <a:p>
            <a:pPr lvl="0"/>
            <a:r>
              <a:rPr lang="en-US" sz="800" dirty="0">
                <a:solidFill>
                  <a:prstClr val="black"/>
                </a:solidFill>
                <a:latin typeface="Consolas" pitchFamily="49" charset="0"/>
                <a:cs typeface="Consolas" pitchFamily="49" charset="0"/>
              </a:rPr>
              <a:t>   </a:t>
            </a:r>
            <a:r>
              <a:rPr lang="en-US" sz="800" dirty="0" err="1">
                <a:solidFill>
                  <a:srgbClr val="0000FF"/>
                </a:solidFill>
                <a:latin typeface="Consolas" pitchFamily="49" charset="0"/>
                <a:cs typeface="Consolas" pitchFamily="49" charset="0"/>
              </a:rPr>
              <a:t>int</a:t>
            </a:r>
            <a:r>
              <a:rPr lang="en-US" sz="800" dirty="0">
                <a:solidFill>
                  <a:prstClr val="black"/>
                </a:solidFill>
                <a:latin typeface="Consolas" pitchFamily="49" charset="0"/>
                <a:cs typeface="Consolas" pitchFamily="49" charset="0"/>
              </a:rPr>
              <a:t>          id;</a:t>
            </a:r>
          </a:p>
          <a:p>
            <a:pPr lvl="0"/>
            <a:r>
              <a:rPr lang="en-US" sz="800" dirty="0">
                <a:solidFill>
                  <a:prstClr val="black"/>
                </a:solidFill>
                <a:latin typeface="Consolas" pitchFamily="49" charset="0"/>
                <a:cs typeface="Consolas" pitchFamily="49" charset="0"/>
              </a:rPr>
              <a:t>   </a:t>
            </a:r>
            <a:r>
              <a:rPr lang="en-US" sz="800" dirty="0" err="1">
                <a:solidFill>
                  <a:srgbClr val="0000FF"/>
                </a:solidFill>
                <a:latin typeface="Consolas" pitchFamily="49" charset="0"/>
                <a:cs typeface="Consolas" pitchFamily="49" charset="0"/>
              </a:rPr>
              <a:t>int</a:t>
            </a:r>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noproc</a:t>
            </a:r>
            <a:r>
              <a:rPr lang="en-US" sz="800" dirty="0">
                <a:solidFill>
                  <a:prstClr val="black"/>
                </a:solidFill>
                <a:latin typeface="Consolas" pitchFamily="49" charset="0"/>
                <a:cs typeface="Consolas" pitchFamily="49" charset="0"/>
              </a:rPr>
              <a:t>;</a:t>
            </a:r>
          </a:p>
          <a:p>
            <a:pPr lvl="0"/>
            <a:r>
              <a:rPr lang="en-US" sz="800" dirty="0">
                <a:solidFill>
                  <a:prstClr val="black"/>
                </a:solidFill>
                <a:latin typeface="Consolas" pitchFamily="49" charset="0"/>
                <a:cs typeface="Consolas" pitchFamily="49" charset="0"/>
              </a:rPr>
              <a:t>   </a:t>
            </a:r>
            <a:r>
              <a:rPr lang="en-US" sz="800" dirty="0" err="1">
                <a:solidFill>
                  <a:srgbClr val="0000FF"/>
                </a:solidFill>
                <a:latin typeface="Consolas" pitchFamily="49" charset="0"/>
                <a:cs typeface="Consolas" pitchFamily="49" charset="0"/>
              </a:rPr>
              <a:t>int</a:t>
            </a:r>
            <a:r>
              <a:rPr lang="en-US" sz="800" dirty="0">
                <a:solidFill>
                  <a:prstClr val="black"/>
                </a:solidFill>
                <a:latin typeface="Consolas" pitchFamily="49" charset="0"/>
                <a:cs typeface="Consolas" pitchFamily="49" charset="0"/>
              </a:rPr>
              <a:t>          dim;</a:t>
            </a:r>
          </a:p>
          <a:p>
            <a:pPr lvl="0"/>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parm</a:t>
            </a:r>
            <a:r>
              <a:rPr lang="en-US" sz="800" dirty="0">
                <a:solidFill>
                  <a:prstClr val="black"/>
                </a:solidFill>
                <a:latin typeface="Consolas" pitchFamily="49" charset="0"/>
                <a:cs typeface="Consolas" pitchFamily="49" charset="0"/>
              </a:rPr>
              <a:t>;</a:t>
            </a:r>
          </a:p>
          <a:p>
            <a:pPr lvl="0"/>
            <a:endParaRPr lang="en-US" sz="800" dirty="0">
              <a:solidFill>
                <a:prstClr val="black"/>
              </a:solidFill>
              <a:latin typeface="Consolas" pitchFamily="49" charset="0"/>
              <a:cs typeface="Consolas" pitchFamily="49" charset="0"/>
            </a:endParaRPr>
          </a:p>
          <a:p>
            <a:pPr lvl="0"/>
            <a:r>
              <a:rPr lang="en-US" sz="800" dirty="0" err="1">
                <a:solidFill>
                  <a:srgbClr val="0000FF"/>
                </a:solidFill>
                <a:latin typeface="Consolas" pitchFamily="49" charset="0"/>
                <a:cs typeface="Consolas" pitchFamily="49" charset="0"/>
              </a:rPr>
              <a:t>typedef</a:t>
            </a:r>
            <a:r>
              <a:rPr lang="en-US" sz="800" dirty="0">
                <a:solidFill>
                  <a:prstClr val="black"/>
                </a:solidFill>
                <a:latin typeface="Consolas" pitchFamily="49" charset="0"/>
                <a:cs typeface="Consolas" pitchFamily="49" charset="0"/>
              </a:rPr>
              <a:t> </a:t>
            </a:r>
            <a:r>
              <a:rPr lang="en-US" sz="800" dirty="0" err="1">
                <a:solidFill>
                  <a:srgbClr val="0000FF"/>
                </a:solidFill>
                <a:latin typeface="Consolas" pitchFamily="49" charset="0"/>
                <a:cs typeface="Consolas" pitchFamily="49" charset="0"/>
              </a:rPr>
              <a:t>struct</a:t>
            </a:r>
            <a:r>
              <a:rPr lang="en-US" sz="800" dirty="0">
                <a:solidFill>
                  <a:prstClr val="black"/>
                </a:solidFill>
                <a:latin typeface="Consolas" pitchFamily="49" charset="0"/>
                <a:cs typeface="Consolas" pitchFamily="49" charset="0"/>
              </a:rPr>
              <a:t> {</a:t>
            </a:r>
          </a:p>
          <a:p>
            <a:pPr lvl="0"/>
            <a:r>
              <a:rPr lang="en-US" sz="800" dirty="0">
                <a:solidFill>
                  <a:prstClr val="black"/>
                </a:solidFill>
                <a:latin typeface="Consolas" pitchFamily="49" charset="0"/>
                <a:cs typeface="Consolas" pitchFamily="49" charset="0"/>
              </a:rPr>
              <a:t>   </a:t>
            </a:r>
            <a:r>
              <a:rPr lang="en-US" sz="800" dirty="0" err="1">
                <a:solidFill>
                  <a:srgbClr val="0000FF"/>
                </a:solidFill>
                <a:latin typeface="Consolas" pitchFamily="49" charset="0"/>
                <a:cs typeface="Consolas" pitchFamily="49" charset="0"/>
              </a:rPr>
              <a:t>int</a:t>
            </a:r>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cur_count</a:t>
            </a:r>
            <a:r>
              <a:rPr lang="en-US" sz="800" dirty="0">
                <a:solidFill>
                  <a:prstClr val="black"/>
                </a:solidFill>
                <a:latin typeface="Consolas" pitchFamily="49" charset="0"/>
                <a:cs typeface="Consolas" pitchFamily="49" charset="0"/>
              </a:rPr>
              <a:t>;</a:t>
            </a:r>
          </a:p>
          <a:p>
            <a:pPr lvl="0"/>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pthread_mutex_t</a:t>
            </a:r>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barrier_mutex</a:t>
            </a:r>
            <a:r>
              <a:rPr lang="en-US" sz="800" dirty="0">
                <a:solidFill>
                  <a:prstClr val="black"/>
                </a:solidFill>
                <a:latin typeface="Consolas" pitchFamily="49" charset="0"/>
                <a:cs typeface="Consolas" pitchFamily="49" charset="0"/>
              </a:rPr>
              <a:t>;</a:t>
            </a:r>
          </a:p>
          <a:p>
            <a:pPr lvl="0"/>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pthread_cond_t</a:t>
            </a:r>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barrier_cond</a:t>
            </a:r>
            <a:r>
              <a:rPr lang="en-US" sz="800" dirty="0">
                <a:solidFill>
                  <a:prstClr val="black"/>
                </a:solidFill>
                <a:latin typeface="Consolas" pitchFamily="49" charset="0"/>
                <a:cs typeface="Consolas" pitchFamily="49" charset="0"/>
              </a:rPr>
              <a:t>;</a:t>
            </a:r>
          </a:p>
          <a:p>
            <a:pPr lvl="0"/>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barrier_t</a:t>
            </a:r>
            <a:r>
              <a:rPr lang="en-US" sz="800" dirty="0">
                <a:solidFill>
                  <a:prstClr val="black"/>
                </a:solidFill>
                <a:latin typeface="Consolas" pitchFamily="49" charset="0"/>
                <a:cs typeface="Consolas" pitchFamily="49" charset="0"/>
              </a:rPr>
              <a:t>;</a:t>
            </a:r>
          </a:p>
          <a:p>
            <a:pPr lvl="0"/>
            <a:endParaRPr lang="en-US" sz="800" dirty="0">
              <a:solidFill>
                <a:prstClr val="black"/>
              </a:solidFill>
              <a:latin typeface="Consolas" pitchFamily="49" charset="0"/>
              <a:cs typeface="Consolas" pitchFamily="49" charset="0"/>
            </a:endParaRPr>
          </a:p>
          <a:p>
            <a:pPr lvl="0"/>
            <a:endParaRPr lang="en-US" sz="800" dirty="0">
              <a:solidFill>
                <a:prstClr val="black"/>
              </a:solidFill>
              <a:latin typeface="Consolas" pitchFamily="49" charset="0"/>
              <a:cs typeface="Consolas" pitchFamily="49" charset="0"/>
            </a:endParaRPr>
          </a:p>
          <a:p>
            <a:pPr lvl="0"/>
            <a:r>
              <a:rPr lang="en-US" sz="800" dirty="0">
                <a:solidFill>
                  <a:srgbClr val="0000FF"/>
                </a:solidFill>
                <a:latin typeface="Consolas" pitchFamily="49" charset="0"/>
                <a:cs typeface="Consolas" pitchFamily="49" charset="0"/>
              </a:rPr>
              <a:t>void</a:t>
            </a:r>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barrier_init</a:t>
            </a:r>
            <a:r>
              <a:rPr lang="en-US" sz="800" dirty="0">
                <a:solidFill>
                  <a:prstClr val="black"/>
                </a:solidFill>
                <a:latin typeface="Consolas" pitchFamily="49" charset="0"/>
                <a:cs typeface="Consolas" pitchFamily="49" charset="0"/>
              </a:rPr>
              <a:t>(</a:t>
            </a:r>
            <a:r>
              <a:rPr lang="en-US" sz="800" dirty="0" err="1">
                <a:solidFill>
                  <a:prstClr val="black"/>
                </a:solidFill>
                <a:latin typeface="Consolas" pitchFamily="49" charset="0"/>
                <a:cs typeface="Consolas" pitchFamily="49" charset="0"/>
              </a:rPr>
              <a:t>barrier_t</a:t>
            </a:r>
            <a:r>
              <a:rPr lang="en-US" sz="800" dirty="0">
                <a:solidFill>
                  <a:prstClr val="black"/>
                </a:solidFill>
                <a:latin typeface="Consolas" pitchFamily="49" charset="0"/>
                <a:cs typeface="Consolas" pitchFamily="49" charset="0"/>
              </a:rPr>
              <a:t> * </a:t>
            </a:r>
            <a:r>
              <a:rPr lang="en-US" sz="800" dirty="0" err="1">
                <a:solidFill>
                  <a:prstClr val="black"/>
                </a:solidFill>
                <a:latin typeface="Consolas" pitchFamily="49" charset="0"/>
                <a:cs typeface="Consolas" pitchFamily="49" charset="0"/>
              </a:rPr>
              <a:t>mybarrier</a:t>
            </a:r>
            <a:r>
              <a:rPr lang="en-US" sz="800" dirty="0">
                <a:solidFill>
                  <a:prstClr val="black"/>
                </a:solidFill>
                <a:latin typeface="Consolas" pitchFamily="49" charset="0"/>
                <a:cs typeface="Consolas" pitchFamily="49" charset="0"/>
              </a:rPr>
              <a:t>) { </a:t>
            </a:r>
            <a:r>
              <a:rPr lang="en-US" sz="800" dirty="0">
                <a:solidFill>
                  <a:srgbClr val="008000"/>
                </a:solidFill>
                <a:latin typeface="Consolas" pitchFamily="49" charset="0"/>
                <a:cs typeface="Consolas" pitchFamily="49" charset="0"/>
              </a:rPr>
              <a:t>/* barrier */</a:t>
            </a:r>
          </a:p>
          <a:p>
            <a:pPr lvl="0"/>
            <a:r>
              <a:rPr lang="en-US" sz="800" dirty="0">
                <a:solidFill>
                  <a:prstClr val="black"/>
                </a:solidFill>
                <a:latin typeface="Consolas" pitchFamily="49" charset="0"/>
                <a:cs typeface="Consolas" pitchFamily="49" charset="0"/>
              </a:rPr>
              <a:t>   </a:t>
            </a:r>
            <a:r>
              <a:rPr lang="en-US" sz="800" dirty="0">
                <a:solidFill>
                  <a:srgbClr val="008000"/>
                </a:solidFill>
                <a:latin typeface="Consolas" pitchFamily="49" charset="0"/>
                <a:cs typeface="Consolas" pitchFamily="49" charset="0"/>
              </a:rPr>
              <a:t>/* must run before spawning the thread */</a:t>
            </a:r>
          </a:p>
          <a:p>
            <a:pPr lvl="0"/>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pthread_mutexattr_t</a:t>
            </a:r>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attr</a:t>
            </a:r>
            <a:r>
              <a:rPr lang="en-US" sz="800" dirty="0">
                <a:solidFill>
                  <a:prstClr val="black"/>
                </a:solidFill>
                <a:latin typeface="Consolas" pitchFamily="49" charset="0"/>
                <a:cs typeface="Consolas" pitchFamily="49" charset="0"/>
              </a:rPr>
              <a:t>;</a:t>
            </a:r>
          </a:p>
          <a:p>
            <a:pPr lvl="0"/>
            <a:endParaRPr lang="en-US" sz="800" dirty="0">
              <a:solidFill>
                <a:prstClr val="black"/>
              </a:solidFill>
              <a:latin typeface="Consolas" pitchFamily="49" charset="0"/>
              <a:cs typeface="Consolas" pitchFamily="49" charset="0"/>
            </a:endParaRPr>
          </a:p>
          <a:p>
            <a:pPr lvl="0"/>
            <a:r>
              <a:rPr lang="en-US" sz="800" dirty="0">
                <a:solidFill>
                  <a:srgbClr val="0000FF"/>
                </a:solidFill>
                <a:latin typeface="Consolas" pitchFamily="49" charset="0"/>
                <a:cs typeface="Consolas" pitchFamily="49" charset="0"/>
              </a:rPr>
              <a:t># if</a:t>
            </a:r>
            <a:r>
              <a:rPr lang="en-US" sz="800" dirty="0">
                <a:solidFill>
                  <a:prstClr val="black"/>
                </a:solidFill>
                <a:latin typeface="Consolas" pitchFamily="49" charset="0"/>
                <a:cs typeface="Consolas" pitchFamily="49" charset="0"/>
              </a:rPr>
              <a:t> (OS==ORIGIN)</a:t>
            </a:r>
          </a:p>
          <a:p>
            <a:pPr lvl="0"/>
            <a:r>
              <a:rPr lang="en-US" sz="800" dirty="0">
                <a:solidFill>
                  <a:srgbClr val="808080"/>
                </a:solidFill>
                <a:latin typeface="Consolas" pitchFamily="49" charset="0"/>
                <a:cs typeface="Consolas" pitchFamily="49" charset="0"/>
              </a:rPr>
              <a:t>   </a:t>
            </a:r>
            <a:r>
              <a:rPr lang="en-US" sz="800" dirty="0" err="1">
                <a:solidFill>
                  <a:srgbClr val="808080"/>
                </a:solidFill>
                <a:latin typeface="Consolas" pitchFamily="49" charset="0"/>
                <a:cs typeface="Consolas" pitchFamily="49" charset="0"/>
              </a:rPr>
              <a:t>pthread_mutexattr_setprotocol</a:t>
            </a:r>
            <a:r>
              <a:rPr lang="en-US" sz="800" dirty="0">
                <a:solidFill>
                  <a:srgbClr val="808080"/>
                </a:solidFill>
                <a:latin typeface="Consolas" pitchFamily="49" charset="0"/>
                <a:cs typeface="Consolas" pitchFamily="49" charset="0"/>
              </a:rPr>
              <a:t>(&amp;</a:t>
            </a:r>
            <a:r>
              <a:rPr lang="en-US" sz="800" dirty="0" err="1">
                <a:solidFill>
                  <a:srgbClr val="808080"/>
                </a:solidFill>
                <a:latin typeface="Consolas" pitchFamily="49" charset="0"/>
                <a:cs typeface="Consolas" pitchFamily="49" charset="0"/>
              </a:rPr>
              <a:t>attr</a:t>
            </a:r>
            <a:r>
              <a:rPr lang="en-US" sz="800" dirty="0">
                <a:solidFill>
                  <a:srgbClr val="808080"/>
                </a:solidFill>
                <a:latin typeface="Consolas" pitchFamily="49" charset="0"/>
                <a:cs typeface="Consolas" pitchFamily="49" charset="0"/>
              </a:rPr>
              <a:t>, PTHREAD_PRIO_INHERIT);</a:t>
            </a:r>
          </a:p>
          <a:p>
            <a:pPr lvl="0"/>
            <a:r>
              <a:rPr lang="en-US" sz="800" dirty="0">
                <a:solidFill>
                  <a:srgbClr val="808080"/>
                </a:solidFill>
                <a:latin typeface="Consolas" pitchFamily="49" charset="0"/>
                <a:cs typeface="Consolas" pitchFamily="49" charset="0"/>
              </a:rPr>
              <a:t>   </a:t>
            </a:r>
            <a:r>
              <a:rPr lang="en-US" sz="800" dirty="0" err="1">
                <a:solidFill>
                  <a:srgbClr val="808080"/>
                </a:solidFill>
                <a:latin typeface="Consolas" pitchFamily="49" charset="0"/>
                <a:cs typeface="Consolas" pitchFamily="49" charset="0"/>
              </a:rPr>
              <a:t>pthread_mutexattr_setprioceiling</a:t>
            </a:r>
            <a:r>
              <a:rPr lang="en-US" sz="800" dirty="0">
                <a:solidFill>
                  <a:srgbClr val="808080"/>
                </a:solidFill>
                <a:latin typeface="Consolas" pitchFamily="49" charset="0"/>
                <a:cs typeface="Consolas" pitchFamily="49" charset="0"/>
              </a:rPr>
              <a:t>(&amp;</a:t>
            </a:r>
            <a:r>
              <a:rPr lang="en-US" sz="800" dirty="0" err="1">
                <a:solidFill>
                  <a:srgbClr val="808080"/>
                </a:solidFill>
                <a:latin typeface="Consolas" pitchFamily="49" charset="0"/>
                <a:cs typeface="Consolas" pitchFamily="49" charset="0"/>
              </a:rPr>
              <a:t>attr</a:t>
            </a:r>
            <a:r>
              <a:rPr lang="en-US" sz="800" dirty="0">
                <a:solidFill>
                  <a:srgbClr val="808080"/>
                </a:solidFill>
                <a:latin typeface="Consolas" pitchFamily="49" charset="0"/>
                <a:cs typeface="Consolas" pitchFamily="49" charset="0"/>
              </a:rPr>
              <a:t>, 0); </a:t>
            </a:r>
          </a:p>
          <a:p>
            <a:pPr lvl="0"/>
            <a:r>
              <a:rPr lang="en-US" sz="800" dirty="0">
                <a:solidFill>
                  <a:srgbClr val="808080"/>
                </a:solidFill>
                <a:latin typeface="Consolas" pitchFamily="49" charset="0"/>
                <a:cs typeface="Consolas" pitchFamily="49" charset="0"/>
              </a:rPr>
              <a:t>   </a:t>
            </a:r>
            <a:r>
              <a:rPr lang="en-US" sz="800" dirty="0" err="1">
                <a:solidFill>
                  <a:srgbClr val="808080"/>
                </a:solidFill>
                <a:latin typeface="Consolas" pitchFamily="49" charset="0"/>
                <a:cs typeface="Consolas" pitchFamily="49" charset="0"/>
              </a:rPr>
              <a:t>pthread_mutex_init</a:t>
            </a:r>
            <a:r>
              <a:rPr lang="en-US" sz="800" dirty="0">
                <a:solidFill>
                  <a:srgbClr val="808080"/>
                </a:solidFill>
                <a:latin typeface="Consolas" pitchFamily="49" charset="0"/>
                <a:cs typeface="Consolas" pitchFamily="49" charset="0"/>
              </a:rPr>
              <a:t>(&amp;(</a:t>
            </a:r>
            <a:r>
              <a:rPr lang="en-US" sz="800" dirty="0" err="1">
                <a:solidFill>
                  <a:srgbClr val="808080"/>
                </a:solidFill>
                <a:latin typeface="Consolas" pitchFamily="49" charset="0"/>
                <a:cs typeface="Consolas" pitchFamily="49" charset="0"/>
              </a:rPr>
              <a:t>mybarrier</a:t>
            </a:r>
            <a:r>
              <a:rPr lang="en-US" sz="800" dirty="0">
                <a:solidFill>
                  <a:srgbClr val="808080"/>
                </a:solidFill>
                <a:latin typeface="Consolas" pitchFamily="49" charset="0"/>
                <a:cs typeface="Consolas" pitchFamily="49" charset="0"/>
              </a:rPr>
              <a:t>-&gt;</a:t>
            </a:r>
            <a:r>
              <a:rPr lang="en-US" sz="800" dirty="0" err="1">
                <a:solidFill>
                  <a:srgbClr val="808080"/>
                </a:solidFill>
                <a:latin typeface="Consolas" pitchFamily="49" charset="0"/>
                <a:cs typeface="Consolas" pitchFamily="49" charset="0"/>
              </a:rPr>
              <a:t>barrier_mutex</a:t>
            </a:r>
            <a:r>
              <a:rPr lang="en-US" sz="800" dirty="0">
                <a:solidFill>
                  <a:srgbClr val="808080"/>
                </a:solidFill>
                <a:latin typeface="Consolas" pitchFamily="49" charset="0"/>
                <a:cs typeface="Consolas" pitchFamily="49" charset="0"/>
              </a:rPr>
              <a:t>), &amp;</a:t>
            </a:r>
            <a:r>
              <a:rPr lang="en-US" sz="800" dirty="0" err="1">
                <a:solidFill>
                  <a:srgbClr val="808080"/>
                </a:solidFill>
                <a:latin typeface="Consolas" pitchFamily="49" charset="0"/>
                <a:cs typeface="Consolas" pitchFamily="49" charset="0"/>
              </a:rPr>
              <a:t>attr</a:t>
            </a:r>
            <a:r>
              <a:rPr lang="en-US" sz="800" dirty="0">
                <a:solidFill>
                  <a:srgbClr val="808080"/>
                </a:solidFill>
                <a:latin typeface="Consolas" pitchFamily="49" charset="0"/>
                <a:cs typeface="Consolas" pitchFamily="49" charset="0"/>
              </a:rPr>
              <a:t>);</a:t>
            </a:r>
          </a:p>
          <a:p>
            <a:pPr lvl="0"/>
            <a:r>
              <a:rPr lang="en-US" sz="800" dirty="0">
                <a:solidFill>
                  <a:srgbClr val="0000FF"/>
                </a:solidFill>
                <a:latin typeface="Consolas" pitchFamily="49" charset="0"/>
                <a:cs typeface="Consolas" pitchFamily="49" charset="0"/>
              </a:rPr>
              <a:t># </a:t>
            </a:r>
            <a:r>
              <a:rPr lang="en-US" sz="800" dirty="0" err="1">
                <a:solidFill>
                  <a:srgbClr val="0000FF"/>
                </a:solidFill>
                <a:latin typeface="Consolas" pitchFamily="49" charset="0"/>
                <a:cs typeface="Consolas" pitchFamily="49" charset="0"/>
              </a:rPr>
              <a:t>elif</a:t>
            </a:r>
            <a:r>
              <a:rPr lang="en-US" sz="800" dirty="0">
                <a:solidFill>
                  <a:prstClr val="black"/>
                </a:solidFill>
                <a:latin typeface="Consolas" pitchFamily="49" charset="0"/>
                <a:cs typeface="Consolas" pitchFamily="49" charset="0"/>
              </a:rPr>
              <a:t> (OS==SOLARIS)</a:t>
            </a:r>
          </a:p>
          <a:p>
            <a:pPr lvl="0"/>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pthread_mutex_init</a:t>
            </a:r>
            <a:r>
              <a:rPr lang="en-US" sz="800" dirty="0">
                <a:solidFill>
                  <a:prstClr val="black"/>
                </a:solidFill>
                <a:latin typeface="Consolas" pitchFamily="49" charset="0"/>
                <a:cs typeface="Consolas" pitchFamily="49" charset="0"/>
              </a:rPr>
              <a:t>(&amp;(</a:t>
            </a:r>
            <a:r>
              <a:rPr lang="en-US" sz="800" dirty="0" err="1">
                <a:solidFill>
                  <a:prstClr val="black"/>
                </a:solidFill>
                <a:latin typeface="Consolas" pitchFamily="49" charset="0"/>
                <a:cs typeface="Consolas" pitchFamily="49" charset="0"/>
              </a:rPr>
              <a:t>mybarrier</a:t>
            </a:r>
            <a:r>
              <a:rPr lang="en-US" sz="800" dirty="0">
                <a:solidFill>
                  <a:prstClr val="black"/>
                </a:solidFill>
                <a:latin typeface="Consolas" pitchFamily="49" charset="0"/>
                <a:cs typeface="Consolas" pitchFamily="49" charset="0"/>
              </a:rPr>
              <a:t>-&gt;</a:t>
            </a:r>
            <a:r>
              <a:rPr lang="en-US" sz="800" dirty="0" err="1">
                <a:solidFill>
                  <a:prstClr val="black"/>
                </a:solidFill>
                <a:latin typeface="Consolas" pitchFamily="49" charset="0"/>
                <a:cs typeface="Consolas" pitchFamily="49" charset="0"/>
              </a:rPr>
              <a:t>barrier_mutex</a:t>
            </a:r>
            <a:r>
              <a:rPr lang="en-US" sz="800" dirty="0">
                <a:solidFill>
                  <a:prstClr val="black"/>
                </a:solidFill>
                <a:latin typeface="Consolas" pitchFamily="49" charset="0"/>
                <a:cs typeface="Consolas" pitchFamily="49" charset="0"/>
              </a:rPr>
              <a:t>), NULL);</a:t>
            </a:r>
          </a:p>
          <a:p>
            <a:pPr lvl="0"/>
            <a:r>
              <a:rPr lang="en-US" sz="800" dirty="0">
                <a:solidFill>
                  <a:srgbClr val="0000FF"/>
                </a:solidFill>
                <a:latin typeface="Consolas" pitchFamily="49" charset="0"/>
                <a:cs typeface="Consolas" pitchFamily="49" charset="0"/>
              </a:rPr>
              <a:t># else</a:t>
            </a:r>
          </a:p>
          <a:p>
            <a:pPr lvl="0"/>
            <a:r>
              <a:rPr lang="en-US" sz="800" dirty="0">
                <a:solidFill>
                  <a:srgbClr val="808080"/>
                </a:solidFill>
                <a:latin typeface="Consolas" pitchFamily="49" charset="0"/>
                <a:cs typeface="Consolas" pitchFamily="49" charset="0"/>
              </a:rPr>
              <a:t># error "undefined OS"</a:t>
            </a:r>
          </a:p>
          <a:p>
            <a:pPr lvl="0"/>
            <a:r>
              <a:rPr lang="en-US" sz="800" dirty="0">
                <a:solidFill>
                  <a:srgbClr val="0000FF"/>
                </a:solidFill>
                <a:latin typeface="Consolas" pitchFamily="49" charset="0"/>
                <a:cs typeface="Consolas" pitchFamily="49" charset="0"/>
              </a:rPr>
              <a:t># </a:t>
            </a:r>
            <a:r>
              <a:rPr lang="en-US" sz="800" dirty="0" err="1">
                <a:solidFill>
                  <a:srgbClr val="0000FF"/>
                </a:solidFill>
                <a:latin typeface="Consolas" pitchFamily="49" charset="0"/>
                <a:cs typeface="Consolas" pitchFamily="49" charset="0"/>
              </a:rPr>
              <a:t>endif</a:t>
            </a:r>
            <a:endParaRPr lang="en-US" sz="800" dirty="0">
              <a:solidFill>
                <a:srgbClr val="0000FF"/>
              </a:solidFill>
              <a:latin typeface="Consolas" pitchFamily="49" charset="0"/>
              <a:cs typeface="Consolas" pitchFamily="49" charset="0"/>
            </a:endParaRPr>
          </a:p>
          <a:p>
            <a:pPr lvl="0"/>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pthread_cond_init</a:t>
            </a:r>
            <a:r>
              <a:rPr lang="en-US" sz="800" dirty="0">
                <a:solidFill>
                  <a:prstClr val="black"/>
                </a:solidFill>
                <a:latin typeface="Consolas" pitchFamily="49" charset="0"/>
                <a:cs typeface="Consolas" pitchFamily="49" charset="0"/>
              </a:rPr>
              <a:t>(&amp;(</a:t>
            </a:r>
            <a:r>
              <a:rPr lang="en-US" sz="800" dirty="0" err="1">
                <a:solidFill>
                  <a:prstClr val="black"/>
                </a:solidFill>
                <a:latin typeface="Consolas" pitchFamily="49" charset="0"/>
                <a:cs typeface="Consolas" pitchFamily="49" charset="0"/>
              </a:rPr>
              <a:t>mybarrier</a:t>
            </a:r>
            <a:r>
              <a:rPr lang="en-US" sz="800" dirty="0">
                <a:solidFill>
                  <a:prstClr val="black"/>
                </a:solidFill>
                <a:latin typeface="Consolas" pitchFamily="49" charset="0"/>
                <a:cs typeface="Consolas" pitchFamily="49" charset="0"/>
              </a:rPr>
              <a:t>-&gt;</a:t>
            </a:r>
            <a:r>
              <a:rPr lang="en-US" sz="800" dirty="0" err="1">
                <a:solidFill>
                  <a:prstClr val="black"/>
                </a:solidFill>
                <a:latin typeface="Consolas" pitchFamily="49" charset="0"/>
                <a:cs typeface="Consolas" pitchFamily="49" charset="0"/>
              </a:rPr>
              <a:t>barrier_cond</a:t>
            </a:r>
            <a:r>
              <a:rPr lang="en-US" sz="800" dirty="0">
                <a:solidFill>
                  <a:prstClr val="black"/>
                </a:solidFill>
                <a:latin typeface="Consolas" pitchFamily="49" charset="0"/>
                <a:cs typeface="Consolas" pitchFamily="49" charset="0"/>
              </a:rPr>
              <a:t>), NULL);</a:t>
            </a:r>
          </a:p>
          <a:p>
            <a:pPr lvl="0"/>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mybarrier</a:t>
            </a:r>
            <a:r>
              <a:rPr lang="en-US" sz="800" dirty="0">
                <a:solidFill>
                  <a:prstClr val="black"/>
                </a:solidFill>
                <a:latin typeface="Consolas" pitchFamily="49" charset="0"/>
                <a:cs typeface="Consolas" pitchFamily="49" charset="0"/>
              </a:rPr>
              <a:t>-&gt;</a:t>
            </a:r>
            <a:r>
              <a:rPr lang="en-US" sz="800" dirty="0" err="1">
                <a:solidFill>
                  <a:prstClr val="black"/>
                </a:solidFill>
                <a:latin typeface="Consolas" pitchFamily="49" charset="0"/>
                <a:cs typeface="Consolas" pitchFamily="49" charset="0"/>
              </a:rPr>
              <a:t>cur_count</a:t>
            </a:r>
            <a:r>
              <a:rPr lang="en-US" sz="800" dirty="0">
                <a:solidFill>
                  <a:prstClr val="black"/>
                </a:solidFill>
                <a:latin typeface="Consolas" pitchFamily="49" charset="0"/>
                <a:cs typeface="Consolas" pitchFamily="49" charset="0"/>
              </a:rPr>
              <a:t> = 0;</a:t>
            </a:r>
          </a:p>
          <a:p>
            <a:pPr lvl="0"/>
            <a:r>
              <a:rPr lang="en-US" sz="800" dirty="0">
                <a:solidFill>
                  <a:prstClr val="black"/>
                </a:solidFill>
                <a:latin typeface="Consolas" pitchFamily="49" charset="0"/>
                <a:cs typeface="Consolas" pitchFamily="49" charset="0"/>
              </a:rPr>
              <a:t>}</a:t>
            </a:r>
          </a:p>
          <a:p>
            <a:pPr lvl="0"/>
            <a:endParaRPr lang="en-US" sz="800" dirty="0">
              <a:solidFill>
                <a:prstClr val="black"/>
              </a:solidFill>
              <a:latin typeface="Consolas" pitchFamily="49" charset="0"/>
              <a:cs typeface="Consolas" pitchFamily="49" charset="0"/>
            </a:endParaRPr>
          </a:p>
          <a:p>
            <a:pPr lvl="0"/>
            <a:r>
              <a:rPr lang="fr-FR" sz="800" dirty="0" err="1">
                <a:solidFill>
                  <a:srgbClr val="0000FF"/>
                </a:solidFill>
                <a:latin typeface="Consolas" pitchFamily="49" charset="0"/>
                <a:cs typeface="Consolas" pitchFamily="49" charset="0"/>
              </a:rPr>
              <a:t>void</a:t>
            </a:r>
            <a:r>
              <a:rPr lang="fr-FR" sz="800" dirty="0">
                <a:solidFill>
                  <a:prstClr val="black"/>
                </a:solidFill>
                <a:latin typeface="Consolas" pitchFamily="49" charset="0"/>
                <a:cs typeface="Consolas" pitchFamily="49" charset="0"/>
              </a:rPr>
              <a:t> </a:t>
            </a:r>
            <a:r>
              <a:rPr lang="fr-FR" sz="800" dirty="0" err="1">
                <a:solidFill>
                  <a:prstClr val="black"/>
                </a:solidFill>
                <a:latin typeface="Consolas" pitchFamily="49" charset="0"/>
                <a:cs typeface="Consolas" pitchFamily="49" charset="0"/>
              </a:rPr>
              <a:t>barrier</a:t>
            </a:r>
            <a:r>
              <a:rPr lang="fr-FR" sz="800" dirty="0">
                <a:solidFill>
                  <a:prstClr val="black"/>
                </a:solidFill>
                <a:latin typeface="Consolas" pitchFamily="49" charset="0"/>
                <a:cs typeface="Consolas" pitchFamily="49" charset="0"/>
              </a:rPr>
              <a:t>(</a:t>
            </a:r>
            <a:r>
              <a:rPr lang="fr-FR" sz="800" dirty="0" err="1">
                <a:solidFill>
                  <a:srgbClr val="0000FF"/>
                </a:solidFill>
                <a:latin typeface="Consolas" pitchFamily="49" charset="0"/>
                <a:cs typeface="Consolas" pitchFamily="49" charset="0"/>
              </a:rPr>
              <a:t>int</a:t>
            </a:r>
            <a:r>
              <a:rPr lang="fr-FR" sz="800" dirty="0">
                <a:solidFill>
                  <a:prstClr val="black"/>
                </a:solidFill>
                <a:latin typeface="Consolas" pitchFamily="49" charset="0"/>
                <a:cs typeface="Consolas" pitchFamily="49" charset="0"/>
              </a:rPr>
              <a:t> </a:t>
            </a:r>
            <a:r>
              <a:rPr lang="fr-FR" sz="800" dirty="0" err="1">
                <a:solidFill>
                  <a:prstClr val="black"/>
                </a:solidFill>
                <a:latin typeface="Consolas" pitchFamily="49" charset="0"/>
                <a:cs typeface="Consolas" pitchFamily="49" charset="0"/>
              </a:rPr>
              <a:t>numproc</a:t>
            </a:r>
            <a:r>
              <a:rPr lang="fr-FR" sz="800" dirty="0">
                <a:solidFill>
                  <a:prstClr val="black"/>
                </a:solidFill>
                <a:latin typeface="Consolas" pitchFamily="49" charset="0"/>
                <a:cs typeface="Consolas" pitchFamily="49" charset="0"/>
              </a:rPr>
              <a:t>, </a:t>
            </a:r>
            <a:r>
              <a:rPr lang="fr-FR" sz="800" dirty="0" err="1">
                <a:solidFill>
                  <a:prstClr val="black"/>
                </a:solidFill>
                <a:latin typeface="Consolas" pitchFamily="49" charset="0"/>
                <a:cs typeface="Consolas" pitchFamily="49" charset="0"/>
              </a:rPr>
              <a:t>barrier_t</a:t>
            </a:r>
            <a:r>
              <a:rPr lang="fr-FR" sz="800" dirty="0">
                <a:solidFill>
                  <a:prstClr val="black"/>
                </a:solidFill>
                <a:latin typeface="Consolas" pitchFamily="49" charset="0"/>
                <a:cs typeface="Consolas" pitchFamily="49" charset="0"/>
              </a:rPr>
              <a:t> * </a:t>
            </a:r>
            <a:r>
              <a:rPr lang="fr-FR" sz="800" dirty="0" err="1">
                <a:solidFill>
                  <a:prstClr val="black"/>
                </a:solidFill>
                <a:latin typeface="Consolas" pitchFamily="49" charset="0"/>
                <a:cs typeface="Consolas" pitchFamily="49" charset="0"/>
              </a:rPr>
              <a:t>mybarrier</a:t>
            </a:r>
            <a:r>
              <a:rPr lang="fr-FR" sz="800" dirty="0">
                <a:solidFill>
                  <a:prstClr val="black"/>
                </a:solidFill>
                <a:latin typeface="Consolas" pitchFamily="49" charset="0"/>
                <a:cs typeface="Consolas" pitchFamily="49" charset="0"/>
              </a:rPr>
              <a:t>) </a:t>
            </a:r>
            <a:r>
              <a:rPr lang="en-US" sz="800" dirty="0">
                <a:solidFill>
                  <a:prstClr val="black"/>
                </a:solidFill>
                <a:latin typeface="Consolas" pitchFamily="49" charset="0"/>
                <a:cs typeface="Consolas" pitchFamily="49" charset="0"/>
              </a:rPr>
              <a:t>{</a:t>
            </a:r>
          </a:p>
          <a:p>
            <a:pPr lvl="0"/>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pthread_mutex_lock</a:t>
            </a:r>
            <a:r>
              <a:rPr lang="en-US" sz="800" dirty="0">
                <a:solidFill>
                  <a:prstClr val="black"/>
                </a:solidFill>
                <a:latin typeface="Consolas" pitchFamily="49" charset="0"/>
                <a:cs typeface="Consolas" pitchFamily="49" charset="0"/>
              </a:rPr>
              <a:t>(&amp;(</a:t>
            </a:r>
            <a:r>
              <a:rPr lang="en-US" sz="800" dirty="0" err="1">
                <a:solidFill>
                  <a:prstClr val="black"/>
                </a:solidFill>
                <a:latin typeface="Consolas" pitchFamily="49" charset="0"/>
                <a:cs typeface="Consolas" pitchFamily="49" charset="0"/>
              </a:rPr>
              <a:t>mybarrier</a:t>
            </a:r>
            <a:r>
              <a:rPr lang="en-US" sz="800" dirty="0">
                <a:solidFill>
                  <a:prstClr val="black"/>
                </a:solidFill>
                <a:latin typeface="Consolas" pitchFamily="49" charset="0"/>
                <a:cs typeface="Consolas" pitchFamily="49" charset="0"/>
              </a:rPr>
              <a:t>-&gt;</a:t>
            </a:r>
            <a:r>
              <a:rPr lang="en-US" sz="800" dirty="0" err="1">
                <a:solidFill>
                  <a:prstClr val="black"/>
                </a:solidFill>
                <a:latin typeface="Consolas" pitchFamily="49" charset="0"/>
                <a:cs typeface="Consolas" pitchFamily="49" charset="0"/>
              </a:rPr>
              <a:t>barrier_mutex</a:t>
            </a:r>
            <a:r>
              <a:rPr lang="en-US" sz="800" dirty="0">
                <a:solidFill>
                  <a:prstClr val="black"/>
                </a:solidFill>
                <a:latin typeface="Consolas" pitchFamily="49" charset="0"/>
                <a:cs typeface="Consolas" pitchFamily="49" charset="0"/>
              </a:rPr>
              <a:t>));</a:t>
            </a:r>
          </a:p>
          <a:p>
            <a:pPr lvl="0"/>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mybarrier</a:t>
            </a:r>
            <a:r>
              <a:rPr lang="en-US" sz="800" dirty="0">
                <a:solidFill>
                  <a:prstClr val="black"/>
                </a:solidFill>
                <a:latin typeface="Consolas" pitchFamily="49" charset="0"/>
                <a:cs typeface="Consolas" pitchFamily="49" charset="0"/>
              </a:rPr>
              <a:t>-&gt;</a:t>
            </a:r>
            <a:r>
              <a:rPr lang="en-US" sz="800" dirty="0" err="1">
                <a:solidFill>
                  <a:prstClr val="black"/>
                </a:solidFill>
                <a:latin typeface="Consolas" pitchFamily="49" charset="0"/>
                <a:cs typeface="Consolas" pitchFamily="49" charset="0"/>
              </a:rPr>
              <a:t>cur_count</a:t>
            </a:r>
            <a:r>
              <a:rPr lang="en-US" sz="800" dirty="0">
                <a:solidFill>
                  <a:prstClr val="black"/>
                </a:solidFill>
                <a:latin typeface="Consolas" pitchFamily="49" charset="0"/>
                <a:cs typeface="Consolas" pitchFamily="49" charset="0"/>
              </a:rPr>
              <a:t>++;</a:t>
            </a:r>
          </a:p>
          <a:p>
            <a:pPr lvl="0"/>
            <a:r>
              <a:rPr lang="en-US" sz="800" dirty="0">
                <a:solidFill>
                  <a:prstClr val="black"/>
                </a:solidFill>
                <a:latin typeface="Consolas" pitchFamily="49" charset="0"/>
                <a:cs typeface="Consolas" pitchFamily="49" charset="0"/>
              </a:rPr>
              <a:t>   </a:t>
            </a:r>
            <a:r>
              <a:rPr lang="en-US" sz="800" dirty="0">
                <a:solidFill>
                  <a:srgbClr val="0000FF"/>
                </a:solidFill>
                <a:latin typeface="Consolas" pitchFamily="49" charset="0"/>
                <a:cs typeface="Consolas" pitchFamily="49" charset="0"/>
              </a:rPr>
              <a:t>if</a:t>
            </a:r>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mybarrier</a:t>
            </a:r>
            <a:r>
              <a:rPr lang="en-US" sz="800" dirty="0">
                <a:solidFill>
                  <a:prstClr val="black"/>
                </a:solidFill>
                <a:latin typeface="Consolas" pitchFamily="49" charset="0"/>
                <a:cs typeface="Consolas" pitchFamily="49" charset="0"/>
              </a:rPr>
              <a:t>-&gt;</a:t>
            </a:r>
            <a:r>
              <a:rPr lang="en-US" sz="800" dirty="0" err="1">
                <a:solidFill>
                  <a:prstClr val="black"/>
                </a:solidFill>
                <a:latin typeface="Consolas" pitchFamily="49" charset="0"/>
                <a:cs typeface="Consolas" pitchFamily="49" charset="0"/>
              </a:rPr>
              <a:t>cur_count</a:t>
            </a:r>
            <a:r>
              <a:rPr lang="en-US" sz="800" dirty="0">
                <a:solidFill>
                  <a:prstClr val="black"/>
                </a:solidFill>
                <a:latin typeface="Consolas" pitchFamily="49" charset="0"/>
                <a:cs typeface="Consolas" pitchFamily="49" charset="0"/>
              </a:rPr>
              <a:t>!=</a:t>
            </a:r>
            <a:r>
              <a:rPr lang="en-US" sz="800" dirty="0" err="1">
                <a:solidFill>
                  <a:prstClr val="black"/>
                </a:solidFill>
                <a:latin typeface="Consolas" pitchFamily="49" charset="0"/>
                <a:cs typeface="Consolas" pitchFamily="49" charset="0"/>
              </a:rPr>
              <a:t>numproc</a:t>
            </a:r>
            <a:r>
              <a:rPr lang="en-US" sz="800" dirty="0">
                <a:solidFill>
                  <a:prstClr val="black"/>
                </a:solidFill>
                <a:latin typeface="Consolas" pitchFamily="49" charset="0"/>
                <a:cs typeface="Consolas" pitchFamily="49" charset="0"/>
              </a:rPr>
              <a:t>) {</a:t>
            </a:r>
          </a:p>
          <a:p>
            <a:pPr lvl="0"/>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pthread_cond_wait</a:t>
            </a:r>
            <a:r>
              <a:rPr lang="en-US" sz="800" dirty="0">
                <a:solidFill>
                  <a:prstClr val="black"/>
                </a:solidFill>
                <a:latin typeface="Consolas" pitchFamily="49" charset="0"/>
                <a:cs typeface="Consolas" pitchFamily="49" charset="0"/>
              </a:rPr>
              <a:t>(&amp;(</a:t>
            </a:r>
            <a:r>
              <a:rPr lang="en-US" sz="800" dirty="0" err="1">
                <a:solidFill>
                  <a:prstClr val="black"/>
                </a:solidFill>
                <a:latin typeface="Consolas" pitchFamily="49" charset="0"/>
                <a:cs typeface="Consolas" pitchFamily="49" charset="0"/>
              </a:rPr>
              <a:t>mybarrier</a:t>
            </a:r>
            <a:r>
              <a:rPr lang="en-US" sz="800" dirty="0">
                <a:solidFill>
                  <a:prstClr val="black"/>
                </a:solidFill>
                <a:latin typeface="Consolas" pitchFamily="49" charset="0"/>
                <a:cs typeface="Consolas" pitchFamily="49" charset="0"/>
              </a:rPr>
              <a:t>-&gt;</a:t>
            </a:r>
            <a:r>
              <a:rPr lang="en-US" sz="800" dirty="0" err="1">
                <a:solidFill>
                  <a:prstClr val="black"/>
                </a:solidFill>
                <a:latin typeface="Consolas" pitchFamily="49" charset="0"/>
                <a:cs typeface="Consolas" pitchFamily="49" charset="0"/>
              </a:rPr>
              <a:t>barrier_cond</a:t>
            </a:r>
            <a:r>
              <a:rPr lang="en-US" sz="800" dirty="0">
                <a:solidFill>
                  <a:prstClr val="black"/>
                </a:solidFill>
                <a:latin typeface="Consolas" pitchFamily="49" charset="0"/>
                <a:cs typeface="Consolas" pitchFamily="49" charset="0"/>
              </a:rPr>
              <a:t>), &amp;(</a:t>
            </a:r>
            <a:r>
              <a:rPr lang="en-US" sz="800" dirty="0" err="1">
                <a:solidFill>
                  <a:prstClr val="black"/>
                </a:solidFill>
                <a:latin typeface="Consolas" pitchFamily="49" charset="0"/>
                <a:cs typeface="Consolas" pitchFamily="49" charset="0"/>
              </a:rPr>
              <a:t>mybarrier</a:t>
            </a:r>
            <a:r>
              <a:rPr lang="en-US" sz="800" dirty="0">
                <a:solidFill>
                  <a:prstClr val="black"/>
                </a:solidFill>
                <a:latin typeface="Consolas" pitchFamily="49" charset="0"/>
                <a:cs typeface="Consolas" pitchFamily="49" charset="0"/>
              </a:rPr>
              <a:t>-&gt;</a:t>
            </a:r>
            <a:r>
              <a:rPr lang="en-US" sz="800" dirty="0" err="1">
                <a:solidFill>
                  <a:prstClr val="black"/>
                </a:solidFill>
                <a:latin typeface="Consolas" pitchFamily="49" charset="0"/>
                <a:cs typeface="Consolas" pitchFamily="49" charset="0"/>
              </a:rPr>
              <a:t>barrier_mutex</a:t>
            </a:r>
            <a:r>
              <a:rPr lang="en-US" sz="800" dirty="0">
                <a:solidFill>
                  <a:prstClr val="black"/>
                </a:solidFill>
                <a:latin typeface="Consolas" pitchFamily="49" charset="0"/>
                <a:cs typeface="Consolas" pitchFamily="49" charset="0"/>
              </a:rPr>
              <a:t>));</a:t>
            </a:r>
          </a:p>
          <a:p>
            <a:pPr lvl="0"/>
            <a:r>
              <a:rPr lang="en-US" sz="800" dirty="0">
                <a:solidFill>
                  <a:prstClr val="black"/>
                </a:solidFill>
                <a:latin typeface="Consolas" pitchFamily="49" charset="0"/>
                <a:cs typeface="Consolas" pitchFamily="49" charset="0"/>
              </a:rPr>
              <a:t>   }</a:t>
            </a:r>
          </a:p>
          <a:p>
            <a:pPr lvl="0"/>
            <a:r>
              <a:rPr lang="en-US" sz="800" dirty="0">
                <a:solidFill>
                  <a:prstClr val="black"/>
                </a:solidFill>
                <a:latin typeface="Consolas" pitchFamily="49" charset="0"/>
                <a:cs typeface="Consolas" pitchFamily="49" charset="0"/>
              </a:rPr>
              <a:t>   </a:t>
            </a:r>
            <a:r>
              <a:rPr lang="en-US" sz="800" dirty="0">
                <a:solidFill>
                  <a:srgbClr val="0000FF"/>
                </a:solidFill>
                <a:latin typeface="Consolas" pitchFamily="49" charset="0"/>
                <a:cs typeface="Consolas" pitchFamily="49" charset="0"/>
              </a:rPr>
              <a:t>else</a:t>
            </a:r>
            <a:r>
              <a:rPr lang="en-US" sz="800" dirty="0">
                <a:solidFill>
                  <a:prstClr val="black"/>
                </a:solidFill>
                <a:latin typeface="Consolas" pitchFamily="49" charset="0"/>
                <a:cs typeface="Consolas" pitchFamily="49" charset="0"/>
              </a:rPr>
              <a:t> {</a:t>
            </a:r>
          </a:p>
          <a:p>
            <a:pPr lvl="0"/>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mybarrier</a:t>
            </a:r>
            <a:r>
              <a:rPr lang="en-US" sz="800" dirty="0">
                <a:solidFill>
                  <a:prstClr val="black"/>
                </a:solidFill>
                <a:latin typeface="Consolas" pitchFamily="49" charset="0"/>
                <a:cs typeface="Consolas" pitchFamily="49" charset="0"/>
              </a:rPr>
              <a:t>-&gt;</a:t>
            </a:r>
            <a:r>
              <a:rPr lang="en-US" sz="800" dirty="0" err="1">
                <a:solidFill>
                  <a:prstClr val="black"/>
                </a:solidFill>
                <a:latin typeface="Consolas" pitchFamily="49" charset="0"/>
                <a:cs typeface="Consolas" pitchFamily="49" charset="0"/>
              </a:rPr>
              <a:t>cur_count</a:t>
            </a:r>
            <a:r>
              <a:rPr lang="en-US" sz="800" dirty="0">
                <a:solidFill>
                  <a:prstClr val="black"/>
                </a:solidFill>
                <a:latin typeface="Consolas" pitchFamily="49" charset="0"/>
                <a:cs typeface="Consolas" pitchFamily="49" charset="0"/>
              </a:rPr>
              <a:t>=0;</a:t>
            </a:r>
          </a:p>
          <a:p>
            <a:pPr lvl="0"/>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pthread_cond_broadcast</a:t>
            </a:r>
            <a:r>
              <a:rPr lang="en-US" sz="800" dirty="0">
                <a:solidFill>
                  <a:prstClr val="black"/>
                </a:solidFill>
                <a:latin typeface="Consolas" pitchFamily="49" charset="0"/>
                <a:cs typeface="Consolas" pitchFamily="49" charset="0"/>
              </a:rPr>
              <a:t>(&amp;(</a:t>
            </a:r>
            <a:r>
              <a:rPr lang="en-US" sz="800" dirty="0" err="1">
                <a:solidFill>
                  <a:prstClr val="black"/>
                </a:solidFill>
                <a:latin typeface="Consolas" pitchFamily="49" charset="0"/>
                <a:cs typeface="Consolas" pitchFamily="49" charset="0"/>
              </a:rPr>
              <a:t>mybarrier</a:t>
            </a:r>
            <a:r>
              <a:rPr lang="en-US" sz="800" dirty="0">
                <a:solidFill>
                  <a:prstClr val="black"/>
                </a:solidFill>
                <a:latin typeface="Consolas" pitchFamily="49" charset="0"/>
                <a:cs typeface="Consolas" pitchFamily="49" charset="0"/>
              </a:rPr>
              <a:t>-&gt;</a:t>
            </a:r>
            <a:r>
              <a:rPr lang="en-US" sz="800" dirty="0" err="1">
                <a:solidFill>
                  <a:prstClr val="black"/>
                </a:solidFill>
                <a:latin typeface="Consolas" pitchFamily="49" charset="0"/>
                <a:cs typeface="Consolas" pitchFamily="49" charset="0"/>
              </a:rPr>
              <a:t>barrier_cond</a:t>
            </a:r>
            <a:r>
              <a:rPr lang="en-US" sz="800" dirty="0">
                <a:solidFill>
                  <a:prstClr val="black"/>
                </a:solidFill>
                <a:latin typeface="Consolas" pitchFamily="49" charset="0"/>
                <a:cs typeface="Consolas" pitchFamily="49" charset="0"/>
              </a:rPr>
              <a:t>));</a:t>
            </a:r>
          </a:p>
          <a:p>
            <a:pPr lvl="0"/>
            <a:r>
              <a:rPr lang="en-US" sz="800" dirty="0">
                <a:solidFill>
                  <a:prstClr val="black"/>
                </a:solidFill>
                <a:latin typeface="Consolas" pitchFamily="49" charset="0"/>
                <a:cs typeface="Consolas" pitchFamily="49" charset="0"/>
              </a:rPr>
              <a:t>   }</a:t>
            </a:r>
          </a:p>
          <a:p>
            <a:pPr lvl="0"/>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pthread_mutex_unlock</a:t>
            </a:r>
            <a:r>
              <a:rPr lang="en-US" sz="800" dirty="0">
                <a:solidFill>
                  <a:prstClr val="black"/>
                </a:solidFill>
                <a:latin typeface="Consolas" pitchFamily="49" charset="0"/>
                <a:cs typeface="Consolas" pitchFamily="49" charset="0"/>
              </a:rPr>
              <a:t>(&amp;(</a:t>
            </a:r>
            <a:r>
              <a:rPr lang="en-US" sz="800" dirty="0" err="1">
                <a:solidFill>
                  <a:prstClr val="black"/>
                </a:solidFill>
                <a:latin typeface="Consolas" pitchFamily="49" charset="0"/>
                <a:cs typeface="Consolas" pitchFamily="49" charset="0"/>
              </a:rPr>
              <a:t>mybarrier</a:t>
            </a:r>
            <a:r>
              <a:rPr lang="en-US" sz="800" dirty="0">
                <a:solidFill>
                  <a:prstClr val="black"/>
                </a:solidFill>
                <a:latin typeface="Consolas" pitchFamily="49" charset="0"/>
                <a:cs typeface="Consolas" pitchFamily="49" charset="0"/>
              </a:rPr>
              <a:t>-&gt;</a:t>
            </a:r>
            <a:r>
              <a:rPr lang="en-US" sz="800" dirty="0" err="1">
                <a:solidFill>
                  <a:prstClr val="black"/>
                </a:solidFill>
                <a:latin typeface="Consolas" pitchFamily="49" charset="0"/>
                <a:cs typeface="Consolas" pitchFamily="49" charset="0"/>
              </a:rPr>
              <a:t>barrier_mutex</a:t>
            </a:r>
            <a:r>
              <a:rPr lang="en-US" sz="800" dirty="0">
                <a:solidFill>
                  <a:prstClr val="black"/>
                </a:solidFill>
                <a:latin typeface="Consolas" pitchFamily="49" charset="0"/>
                <a:cs typeface="Consolas" pitchFamily="49" charset="0"/>
              </a:rPr>
              <a:t>));</a:t>
            </a:r>
          </a:p>
          <a:p>
            <a:pPr lvl="0"/>
            <a:r>
              <a:rPr lang="en-US" sz="800" dirty="0">
                <a:solidFill>
                  <a:prstClr val="black"/>
                </a:solidFill>
                <a:latin typeface="Consolas" pitchFamily="49" charset="0"/>
                <a:cs typeface="Consolas" pitchFamily="49" charset="0"/>
              </a:rPr>
              <a:t>}</a:t>
            </a:r>
          </a:p>
        </p:txBody>
      </p:sp>
      <p:sp>
        <p:nvSpPr>
          <p:cNvPr id="7" name="Rectangle 6"/>
          <p:cNvSpPr/>
          <p:nvPr/>
        </p:nvSpPr>
        <p:spPr>
          <a:xfrm>
            <a:off x="4648200" y="457200"/>
            <a:ext cx="4419600" cy="4647426"/>
          </a:xfrm>
          <a:prstGeom prst="rect">
            <a:avLst/>
          </a:prstGeom>
          <a:solidFill>
            <a:schemeClr val="bg1">
              <a:lumMod val="95000"/>
            </a:schemeClr>
          </a:solidFill>
          <a:ln w="6350">
            <a:solidFill>
              <a:schemeClr val="tx1"/>
            </a:solidFill>
          </a:ln>
          <a:effectLst>
            <a:outerShdw blurRad="50800" dist="38100" dir="2700000" algn="tl" rotWithShape="0">
              <a:prstClr val="black">
                <a:alpha val="40000"/>
              </a:prstClr>
            </a:outerShdw>
          </a:effectLst>
        </p:spPr>
        <p:txBody>
          <a:bodyPr wrap="square">
            <a:spAutoFit/>
          </a:bodyPr>
          <a:lstStyle/>
          <a:p>
            <a:r>
              <a:rPr lang="en-US" sz="800" dirty="0">
                <a:solidFill>
                  <a:srgbClr val="0000FF"/>
                </a:solidFill>
                <a:latin typeface="Consolas" pitchFamily="49" charset="0"/>
                <a:cs typeface="Consolas" pitchFamily="49" charset="0"/>
              </a:rPr>
              <a:t>void</a:t>
            </a:r>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cpi</a:t>
            </a:r>
            <a:r>
              <a:rPr lang="en-US" sz="800" dirty="0">
                <a:solidFill>
                  <a:prstClr val="black"/>
                </a:solidFill>
                <a:latin typeface="Consolas" pitchFamily="49" charset="0"/>
                <a:cs typeface="Consolas" pitchFamily="49" charset="0"/>
              </a:rPr>
              <a:t>(</a:t>
            </a:r>
            <a:r>
              <a:rPr lang="en-US" sz="800" dirty="0">
                <a:solidFill>
                  <a:srgbClr val="0000FF"/>
                </a:solidFill>
                <a:latin typeface="Consolas" pitchFamily="49" charset="0"/>
                <a:cs typeface="Consolas" pitchFamily="49" charset="0"/>
              </a:rPr>
              <a:t>void</a:t>
            </a:r>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arg</a:t>
            </a:r>
            <a:r>
              <a:rPr lang="en-US" sz="800" dirty="0">
                <a:solidFill>
                  <a:prstClr val="black"/>
                </a:solidFill>
                <a:latin typeface="Consolas" pitchFamily="49" charset="0"/>
                <a:cs typeface="Consolas" pitchFamily="49" charset="0"/>
              </a:rPr>
              <a:t>) {</a:t>
            </a:r>
          </a:p>
          <a:p>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parm</a:t>
            </a:r>
            <a:r>
              <a:rPr lang="en-US" sz="800" dirty="0">
                <a:solidFill>
                  <a:prstClr val="black"/>
                </a:solidFill>
                <a:latin typeface="Consolas" pitchFamily="49" charset="0"/>
                <a:cs typeface="Consolas" pitchFamily="49" charset="0"/>
              </a:rPr>
              <a:t>           *p = (</a:t>
            </a:r>
            <a:r>
              <a:rPr lang="en-US" sz="800" dirty="0" err="1">
                <a:solidFill>
                  <a:prstClr val="black"/>
                </a:solidFill>
                <a:latin typeface="Consolas" pitchFamily="49" charset="0"/>
                <a:cs typeface="Consolas" pitchFamily="49" charset="0"/>
              </a:rPr>
              <a:t>parm</a:t>
            </a:r>
            <a:r>
              <a:rPr lang="en-US" sz="800" dirty="0">
                <a:solidFill>
                  <a:prstClr val="black"/>
                </a:solidFill>
                <a:latin typeface="Consolas" pitchFamily="49" charset="0"/>
                <a:cs typeface="Consolas" pitchFamily="49" charset="0"/>
              </a:rPr>
              <a:t> *) </a:t>
            </a:r>
            <a:r>
              <a:rPr lang="en-US" sz="800" dirty="0" err="1">
                <a:solidFill>
                  <a:prstClr val="black"/>
                </a:solidFill>
                <a:latin typeface="Consolas" pitchFamily="49" charset="0"/>
                <a:cs typeface="Consolas" pitchFamily="49" charset="0"/>
              </a:rPr>
              <a:t>arg</a:t>
            </a:r>
            <a:r>
              <a:rPr lang="en-US" sz="800" dirty="0">
                <a:solidFill>
                  <a:prstClr val="black"/>
                </a:solidFill>
                <a:latin typeface="Consolas" pitchFamily="49" charset="0"/>
                <a:cs typeface="Consolas" pitchFamily="49" charset="0"/>
              </a:rPr>
              <a:t>;</a:t>
            </a:r>
          </a:p>
          <a:p>
            <a:r>
              <a:rPr lang="en-US" sz="800" dirty="0">
                <a:solidFill>
                  <a:prstClr val="black"/>
                </a:solidFill>
                <a:latin typeface="Consolas" pitchFamily="49" charset="0"/>
                <a:cs typeface="Consolas" pitchFamily="49" charset="0"/>
              </a:rPr>
              <a:t>   </a:t>
            </a:r>
            <a:r>
              <a:rPr lang="en-US" sz="800" dirty="0" err="1">
                <a:solidFill>
                  <a:srgbClr val="0000FF"/>
                </a:solidFill>
                <a:latin typeface="Consolas" pitchFamily="49" charset="0"/>
                <a:cs typeface="Consolas" pitchFamily="49" charset="0"/>
              </a:rPr>
              <a:t>int</a:t>
            </a:r>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myid</a:t>
            </a:r>
            <a:r>
              <a:rPr lang="en-US" sz="800" dirty="0">
                <a:solidFill>
                  <a:prstClr val="black"/>
                </a:solidFill>
                <a:latin typeface="Consolas" pitchFamily="49" charset="0"/>
                <a:cs typeface="Consolas" pitchFamily="49" charset="0"/>
              </a:rPr>
              <a:t> = p-&gt;id;</a:t>
            </a:r>
          </a:p>
          <a:p>
            <a:r>
              <a:rPr lang="en-US" sz="800" dirty="0">
                <a:solidFill>
                  <a:prstClr val="black"/>
                </a:solidFill>
                <a:latin typeface="Consolas" pitchFamily="49" charset="0"/>
                <a:cs typeface="Consolas" pitchFamily="49" charset="0"/>
              </a:rPr>
              <a:t>   </a:t>
            </a:r>
            <a:r>
              <a:rPr lang="en-US" sz="800" dirty="0" err="1">
                <a:solidFill>
                  <a:srgbClr val="0000FF"/>
                </a:solidFill>
                <a:latin typeface="Consolas" pitchFamily="49" charset="0"/>
                <a:cs typeface="Consolas" pitchFamily="49" charset="0"/>
              </a:rPr>
              <a:t>int</a:t>
            </a:r>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numprocs</a:t>
            </a:r>
            <a:r>
              <a:rPr lang="en-US" sz="800" dirty="0">
                <a:solidFill>
                  <a:prstClr val="black"/>
                </a:solidFill>
                <a:latin typeface="Consolas" pitchFamily="49" charset="0"/>
                <a:cs typeface="Consolas" pitchFamily="49" charset="0"/>
              </a:rPr>
              <a:t> = p-&gt;</a:t>
            </a:r>
            <a:r>
              <a:rPr lang="en-US" sz="800" dirty="0" err="1">
                <a:solidFill>
                  <a:prstClr val="black"/>
                </a:solidFill>
                <a:latin typeface="Consolas" pitchFamily="49" charset="0"/>
                <a:cs typeface="Consolas" pitchFamily="49" charset="0"/>
              </a:rPr>
              <a:t>noproc</a:t>
            </a:r>
            <a:r>
              <a:rPr lang="en-US" sz="800" dirty="0">
                <a:solidFill>
                  <a:prstClr val="black"/>
                </a:solidFill>
                <a:latin typeface="Consolas" pitchFamily="49" charset="0"/>
                <a:cs typeface="Consolas" pitchFamily="49" charset="0"/>
              </a:rPr>
              <a:t>;</a:t>
            </a:r>
          </a:p>
          <a:p>
            <a:r>
              <a:rPr lang="en-US" sz="800" dirty="0">
                <a:solidFill>
                  <a:prstClr val="black"/>
                </a:solidFill>
                <a:latin typeface="Consolas" pitchFamily="49" charset="0"/>
                <a:cs typeface="Consolas" pitchFamily="49" charset="0"/>
              </a:rPr>
              <a:t>   </a:t>
            </a:r>
            <a:r>
              <a:rPr lang="en-US" sz="800" dirty="0">
                <a:solidFill>
                  <a:srgbClr val="0000FF"/>
                </a:solidFill>
                <a:latin typeface="Consolas" pitchFamily="49" charset="0"/>
                <a:cs typeface="Consolas" pitchFamily="49" charset="0"/>
              </a:rPr>
              <a:t>double</a:t>
            </a:r>
            <a:r>
              <a:rPr lang="en-US" sz="800" dirty="0">
                <a:solidFill>
                  <a:prstClr val="black"/>
                </a:solidFill>
                <a:latin typeface="Consolas" pitchFamily="49" charset="0"/>
                <a:cs typeface="Consolas" pitchFamily="49" charset="0"/>
              </a:rPr>
              <a:t>          PI25DT = 3.141592653589793238462643;</a:t>
            </a:r>
          </a:p>
          <a:p>
            <a:r>
              <a:rPr lang="en-US" sz="800" dirty="0">
                <a:solidFill>
                  <a:prstClr val="black"/>
                </a:solidFill>
                <a:latin typeface="Consolas" pitchFamily="49" charset="0"/>
                <a:cs typeface="Consolas" pitchFamily="49" charset="0"/>
              </a:rPr>
              <a:t>   </a:t>
            </a:r>
            <a:r>
              <a:rPr lang="en-US" sz="800" dirty="0">
                <a:solidFill>
                  <a:srgbClr val="0000FF"/>
                </a:solidFill>
                <a:latin typeface="Consolas" pitchFamily="49" charset="0"/>
                <a:cs typeface="Consolas" pitchFamily="49" charset="0"/>
              </a:rPr>
              <a:t>double</a:t>
            </a:r>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mypi</a:t>
            </a:r>
            <a:r>
              <a:rPr lang="en-US" sz="800" dirty="0">
                <a:solidFill>
                  <a:prstClr val="black"/>
                </a:solidFill>
                <a:latin typeface="Consolas" pitchFamily="49" charset="0"/>
                <a:cs typeface="Consolas" pitchFamily="49" charset="0"/>
              </a:rPr>
              <a:t>, pi, h, sum, x, a;</a:t>
            </a:r>
          </a:p>
          <a:p>
            <a:r>
              <a:rPr lang="en-US" sz="800" dirty="0">
                <a:solidFill>
                  <a:prstClr val="black"/>
                </a:solidFill>
                <a:latin typeface="Consolas" pitchFamily="49" charset="0"/>
                <a:cs typeface="Consolas" pitchFamily="49" charset="0"/>
              </a:rPr>
              <a:t>   </a:t>
            </a:r>
            <a:r>
              <a:rPr lang="en-US" sz="800" dirty="0">
                <a:solidFill>
                  <a:srgbClr val="0000FF"/>
                </a:solidFill>
                <a:latin typeface="Consolas" pitchFamily="49" charset="0"/>
                <a:cs typeface="Consolas" pitchFamily="49" charset="0"/>
              </a:rPr>
              <a:t>double</a:t>
            </a:r>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startwtime</a:t>
            </a:r>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endwtime</a:t>
            </a:r>
            <a:r>
              <a:rPr lang="en-US" sz="800" dirty="0">
                <a:solidFill>
                  <a:prstClr val="black"/>
                </a:solidFill>
                <a:latin typeface="Consolas" pitchFamily="49" charset="0"/>
                <a:cs typeface="Consolas" pitchFamily="49" charset="0"/>
              </a:rPr>
              <a:t>;</a:t>
            </a:r>
          </a:p>
          <a:p>
            <a:endParaRPr lang="en-US" sz="800" dirty="0">
              <a:solidFill>
                <a:prstClr val="black"/>
              </a:solidFill>
              <a:latin typeface="Consolas" pitchFamily="49" charset="0"/>
              <a:cs typeface="Consolas" pitchFamily="49" charset="0"/>
            </a:endParaRPr>
          </a:p>
          <a:p>
            <a:r>
              <a:rPr lang="en-US" sz="800" dirty="0">
                <a:solidFill>
                  <a:prstClr val="black"/>
                </a:solidFill>
                <a:latin typeface="Consolas" pitchFamily="49" charset="0"/>
                <a:cs typeface="Consolas" pitchFamily="49" charset="0"/>
              </a:rPr>
              <a:t>   </a:t>
            </a:r>
            <a:r>
              <a:rPr lang="en-US" sz="800" dirty="0">
                <a:solidFill>
                  <a:srgbClr val="0000FF"/>
                </a:solidFill>
                <a:latin typeface="Consolas" pitchFamily="49" charset="0"/>
                <a:cs typeface="Consolas" pitchFamily="49" charset="0"/>
              </a:rPr>
              <a:t>if</a:t>
            </a:r>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myid</a:t>
            </a:r>
            <a:r>
              <a:rPr lang="en-US" sz="800" dirty="0">
                <a:solidFill>
                  <a:prstClr val="black"/>
                </a:solidFill>
                <a:latin typeface="Consolas" pitchFamily="49" charset="0"/>
                <a:cs typeface="Consolas" pitchFamily="49" charset="0"/>
              </a:rPr>
              <a:t> == 0)   {</a:t>
            </a:r>
          </a:p>
          <a:p>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startwtime</a:t>
            </a:r>
            <a:r>
              <a:rPr lang="en-US" sz="800" dirty="0">
                <a:solidFill>
                  <a:prstClr val="black"/>
                </a:solidFill>
                <a:latin typeface="Consolas" pitchFamily="49" charset="0"/>
                <a:cs typeface="Consolas" pitchFamily="49" charset="0"/>
              </a:rPr>
              <a:t> = clock();</a:t>
            </a:r>
          </a:p>
          <a:p>
            <a:r>
              <a:rPr lang="en-US" sz="800" dirty="0">
                <a:solidFill>
                  <a:prstClr val="black"/>
                </a:solidFill>
                <a:latin typeface="Consolas" pitchFamily="49" charset="0"/>
                <a:cs typeface="Consolas" pitchFamily="49" charset="0"/>
              </a:rPr>
              <a:t>   }</a:t>
            </a:r>
          </a:p>
          <a:p>
            <a:r>
              <a:rPr lang="en-US" sz="800" dirty="0">
                <a:solidFill>
                  <a:prstClr val="black"/>
                </a:solidFill>
                <a:latin typeface="Consolas" pitchFamily="49" charset="0"/>
                <a:cs typeface="Consolas" pitchFamily="49" charset="0"/>
              </a:rPr>
              <a:t>   barrier(</a:t>
            </a:r>
            <a:r>
              <a:rPr lang="en-US" sz="800" dirty="0" err="1">
                <a:solidFill>
                  <a:prstClr val="black"/>
                </a:solidFill>
                <a:latin typeface="Consolas" pitchFamily="49" charset="0"/>
                <a:cs typeface="Consolas" pitchFamily="49" charset="0"/>
              </a:rPr>
              <a:t>numprocs</a:t>
            </a:r>
            <a:r>
              <a:rPr lang="en-US" sz="800" dirty="0">
                <a:solidFill>
                  <a:prstClr val="black"/>
                </a:solidFill>
                <a:latin typeface="Consolas" pitchFamily="49" charset="0"/>
                <a:cs typeface="Consolas" pitchFamily="49" charset="0"/>
              </a:rPr>
              <a:t>, &amp;barrier1);</a:t>
            </a:r>
          </a:p>
          <a:p>
            <a:r>
              <a:rPr lang="en-US" sz="800" dirty="0">
                <a:solidFill>
                  <a:prstClr val="black"/>
                </a:solidFill>
                <a:latin typeface="Consolas" pitchFamily="49" charset="0"/>
                <a:cs typeface="Consolas" pitchFamily="49" charset="0"/>
              </a:rPr>
              <a:t>   </a:t>
            </a:r>
            <a:r>
              <a:rPr lang="en-US" sz="800" dirty="0">
                <a:solidFill>
                  <a:srgbClr val="0000FF"/>
                </a:solidFill>
                <a:latin typeface="Consolas" pitchFamily="49" charset="0"/>
                <a:cs typeface="Consolas" pitchFamily="49" charset="0"/>
              </a:rPr>
              <a:t>if</a:t>
            </a:r>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rootn</a:t>
            </a:r>
            <a:r>
              <a:rPr lang="en-US" sz="800" dirty="0">
                <a:solidFill>
                  <a:prstClr val="black"/>
                </a:solidFill>
                <a:latin typeface="Consolas" pitchFamily="49" charset="0"/>
                <a:cs typeface="Consolas" pitchFamily="49" charset="0"/>
              </a:rPr>
              <a:t>==0)</a:t>
            </a:r>
          </a:p>
          <a:p>
            <a:r>
              <a:rPr lang="en-US" sz="800" dirty="0">
                <a:solidFill>
                  <a:prstClr val="black"/>
                </a:solidFill>
                <a:latin typeface="Consolas" pitchFamily="49" charset="0"/>
                <a:cs typeface="Consolas" pitchFamily="49" charset="0"/>
              </a:rPr>
              <a:t>      finals[</a:t>
            </a:r>
            <a:r>
              <a:rPr lang="en-US" sz="800" dirty="0" err="1">
                <a:solidFill>
                  <a:prstClr val="black"/>
                </a:solidFill>
                <a:latin typeface="Consolas" pitchFamily="49" charset="0"/>
                <a:cs typeface="Consolas" pitchFamily="49" charset="0"/>
              </a:rPr>
              <a:t>myid</a:t>
            </a:r>
            <a:r>
              <a:rPr lang="en-US" sz="800" dirty="0">
                <a:solidFill>
                  <a:prstClr val="black"/>
                </a:solidFill>
                <a:latin typeface="Consolas" pitchFamily="49" charset="0"/>
                <a:cs typeface="Consolas" pitchFamily="49" charset="0"/>
              </a:rPr>
              <a:t>]=0;</a:t>
            </a:r>
          </a:p>
          <a:p>
            <a:r>
              <a:rPr lang="en-US" sz="800" dirty="0">
                <a:solidFill>
                  <a:prstClr val="black"/>
                </a:solidFill>
                <a:latin typeface="Consolas" pitchFamily="49" charset="0"/>
                <a:cs typeface="Consolas" pitchFamily="49" charset="0"/>
              </a:rPr>
              <a:t>   </a:t>
            </a:r>
            <a:r>
              <a:rPr lang="en-US" sz="800" dirty="0">
                <a:solidFill>
                  <a:srgbClr val="0000FF"/>
                </a:solidFill>
                <a:latin typeface="Consolas" pitchFamily="49" charset="0"/>
                <a:cs typeface="Consolas" pitchFamily="49" charset="0"/>
              </a:rPr>
              <a:t>else</a:t>
            </a:r>
            <a:r>
              <a:rPr lang="en-US" sz="800" dirty="0">
                <a:solidFill>
                  <a:prstClr val="black"/>
                </a:solidFill>
                <a:latin typeface="Consolas" pitchFamily="49" charset="0"/>
                <a:cs typeface="Consolas" pitchFamily="49" charset="0"/>
              </a:rPr>
              <a:t> {</a:t>
            </a:r>
          </a:p>
          <a:p>
            <a:r>
              <a:rPr lang="en-US" sz="800" dirty="0">
                <a:solidFill>
                  <a:prstClr val="black"/>
                </a:solidFill>
                <a:latin typeface="Consolas" pitchFamily="49" charset="0"/>
                <a:cs typeface="Consolas" pitchFamily="49" charset="0"/>
              </a:rPr>
              <a:t>      h = 1.0 / (</a:t>
            </a:r>
            <a:r>
              <a:rPr lang="en-US" sz="800" dirty="0">
                <a:solidFill>
                  <a:srgbClr val="0000FF"/>
                </a:solidFill>
                <a:latin typeface="Consolas" pitchFamily="49" charset="0"/>
                <a:cs typeface="Consolas" pitchFamily="49" charset="0"/>
              </a:rPr>
              <a:t>double</a:t>
            </a:r>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rootn</a:t>
            </a:r>
            <a:r>
              <a:rPr lang="en-US" sz="800" dirty="0">
                <a:solidFill>
                  <a:prstClr val="black"/>
                </a:solidFill>
                <a:latin typeface="Consolas" pitchFamily="49" charset="0"/>
                <a:cs typeface="Consolas" pitchFamily="49" charset="0"/>
              </a:rPr>
              <a:t>;</a:t>
            </a:r>
          </a:p>
          <a:p>
            <a:r>
              <a:rPr lang="en-US" sz="800" dirty="0">
                <a:solidFill>
                  <a:prstClr val="black"/>
                </a:solidFill>
                <a:latin typeface="Consolas" pitchFamily="49" charset="0"/>
                <a:cs typeface="Consolas" pitchFamily="49" charset="0"/>
              </a:rPr>
              <a:t>      sum = 0.0;</a:t>
            </a:r>
          </a:p>
          <a:p>
            <a:r>
              <a:rPr lang="nn-NO" sz="800" dirty="0">
                <a:solidFill>
                  <a:prstClr val="black"/>
                </a:solidFill>
                <a:latin typeface="Consolas" pitchFamily="49" charset="0"/>
                <a:cs typeface="Consolas" pitchFamily="49" charset="0"/>
              </a:rPr>
              <a:t>      </a:t>
            </a:r>
            <a:r>
              <a:rPr lang="nn-NO" sz="800" dirty="0">
                <a:solidFill>
                  <a:srgbClr val="0000FF"/>
                </a:solidFill>
                <a:latin typeface="Consolas" pitchFamily="49" charset="0"/>
                <a:cs typeface="Consolas" pitchFamily="49" charset="0"/>
              </a:rPr>
              <a:t>for</a:t>
            </a:r>
            <a:r>
              <a:rPr lang="nn-NO" sz="800" dirty="0">
                <a:solidFill>
                  <a:prstClr val="black"/>
                </a:solidFill>
                <a:latin typeface="Consolas" pitchFamily="49" charset="0"/>
                <a:cs typeface="Consolas" pitchFamily="49" charset="0"/>
              </a:rPr>
              <a:t>(</a:t>
            </a:r>
            <a:r>
              <a:rPr lang="nn-NO" sz="800" dirty="0">
                <a:solidFill>
                  <a:srgbClr val="0000FF"/>
                </a:solidFill>
                <a:latin typeface="Consolas" pitchFamily="49" charset="0"/>
                <a:cs typeface="Consolas" pitchFamily="49" charset="0"/>
              </a:rPr>
              <a:t>int</a:t>
            </a:r>
            <a:r>
              <a:rPr lang="nn-NO" sz="800" dirty="0">
                <a:solidFill>
                  <a:prstClr val="black"/>
                </a:solidFill>
                <a:latin typeface="Consolas" pitchFamily="49" charset="0"/>
                <a:cs typeface="Consolas" pitchFamily="49" charset="0"/>
              </a:rPr>
              <a:t> i = myid + 1; i &lt;=rootn; i += numprocs)</a:t>
            </a:r>
            <a:r>
              <a:rPr lang="en-US" sz="800" dirty="0">
                <a:solidFill>
                  <a:prstClr val="black"/>
                </a:solidFill>
                <a:latin typeface="Consolas" pitchFamily="49" charset="0"/>
                <a:cs typeface="Consolas" pitchFamily="49" charset="0"/>
              </a:rPr>
              <a:t> {</a:t>
            </a:r>
          </a:p>
          <a:p>
            <a:r>
              <a:rPr lang="en-US" sz="800" dirty="0">
                <a:solidFill>
                  <a:prstClr val="black"/>
                </a:solidFill>
                <a:latin typeface="Consolas" pitchFamily="49" charset="0"/>
                <a:cs typeface="Consolas" pitchFamily="49" charset="0"/>
              </a:rPr>
              <a:t>         x = h * ((</a:t>
            </a:r>
            <a:r>
              <a:rPr lang="en-US" sz="800" dirty="0">
                <a:solidFill>
                  <a:srgbClr val="0000FF"/>
                </a:solidFill>
                <a:latin typeface="Consolas" pitchFamily="49" charset="0"/>
                <a:cs typeface="Consolas" pitchFamily="49" charset="0"/>
              </a:rPr>
              <a:t>double</a:t>
            </a:r>
            <a:r>
              <a:rPr lang="en-US" sz="800" dirty="0">
                <a:solidFill>
                  <a:prstClr val="black"/>
                </a:solidFill>
                <a:latin typeface="Consolas" pitchFamily="49" charset="0"/>
                <a:cs typeface="Consolas" pitchFamily="49" charset="0"/>
              </a:rPr>
              <a:t>) i - 0.5);</a:t>
            </a:r>
          </a:p>
          <a:p>
            <a:r>
              <a:rPr lang="en-US" sz="800" dirty="0">
                <a:solidFill>
                  <a:prstClr val="black"/>
                </a:solidFill>
                <a:latin typeface="Consolas" pitchFamily="49" charset="0"/>
                <a:cs typeface="Consolas" pitchFamily="49" charset="0"/>
              </a:rPr>
              <a:t>         sum += f(x);</a:t>
            </a:r>
          </a:p>
          <a:p>
            <a:r>
              <a:rPr lang="en-US" sz="800" dirty="0">
                <a:solidFill>
                  <a:prstClr val="black"/>
                </a:solidFill>
                <a:latin typeface="Consolas" pitchFamily="49" charset="0"/>
                <a:cs typeface="Consolas" pitchFamily="49" charset="0"/>
              </a:rPr>
              <a:t>      }</a:t>
            </a:r>
          </a:p>
          <a:p>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mypi</a:t>
            </a:r>
            <a:r>
              <a:rPr lang="en-US" sz="800" dirty="0">
                <a:solidFill>
                  <a:prstClr val="black"/>
                </a:solidFill>
                <a:latin typeface="Consolas" pitchFamily="49" charset="0"/>
                <a:cs typeface="Consolas" pitchFamily="49" charset="0"/>
              </a:rPr>
              <a:t> = h * sum;</a:t>
            </a:r>
          </a:p>
          <a:p>
            <a:r>
              <a:rPr lang="en-US" sz="800" dirty="0">
                <a:solidFill>
                  <a:prstClr val="black"/>
                </a:solidFill>
                <a:latin typeface="Consolas" pitchFamily="49" charset="0"/>
                <a:cs typeface="Consolas" pitchFamily="49" charset="0"/>
              </a:rPr>
              <a:t>   }</a:t>
            </a:r>
          </a:p>
          <a:p>
            <a:r>
              <a:rPr lang="en-US" sz="800" dirty="0">
                <a:solidFill>
                  <a:prstClr val="black"/>
                </a:solidFill>
                <a:latin typeface="Consolas" pitchFamily="49" charset="0"/>
                <a:cs typeface="Consolas" pitchFamily="49" charset="0"/>
              </a:rPr>
              <a:t>   finals[</a:t>
            </a:r>
            <a:r>
              <a:rPr lang="en-US" sz="800" dirty="0" err="1">
                <a:solidFill>
                  <a:prstClr val="black"/>
                </a:solidFill>
                <a:latin typeface="Consolas" pitchFamily="49" charset="0"/>
                <a:cs typeface="Consolas" pitchFamily="49" charset="0"/>
              </a:rPr>
              <a:t>myid</a:t>
            </a:r>
            <a:r>
              <a:rPr lang="en-US" sz="800" dirty="0">
                <a:solidFill>
                  <a:prstClr val="black"/>
                </a:solidFill>
                <a:latin typeface="Consolas" pitchFamily="49" charset="0"/>
                <a:cs typeface="Consolas" pitchFamily="49" charset="0"/>
              </a:rPr>
              <a:t>] = </a:t>
            </a:r>
            <a:r>
              <a:rPr lang="en-US" sz="800" dirty="0" err="1">
                <a:solidFill>
                  <a:prstClr val="black"/>
                </a:solidFill>
                <a:latin typeface="Consolas" pitchFamily="49" charset="0"/>
                <a:cs typeface="Consolas" pitchFamily="49" charset="0"/>
              </a:rPr>
              <a:t>mypi</a:t>
            </a:r>
            <a:r>
              <a:rPr lang="en-US" sz="800" dirty="0">
                <a:solidFill>
                  <a:prstClr val="black"/>
                </a:solidFill>
                <a:latin typeface="Consolas" pitchFamily="49" charset="0"/>
                <a:cs typeface="Consolas" pitchFamily="49" charset="0"/>
              </a:rPr>
              <a:t>;</a:t>
            </a:r>
          </a:p>
          <a:p>
            <a:endParaRPr lang="en-US" sz="800" dirty="0">
              <a:solidFill>
                <a:prstClr val="black"/>
              </a:solidFill>
              <a:latin typeface="Consolas" pitchFamily="49" charset="0"/>
              <a:cs typeface="Consolas" pitchFamily="49" charset="0"/>
            </a:endParaRPr>
          </a:p>
          <a:p>
            <a:r>
              <a:rPr lang="en-US" sz="800" dirty="0">
                <a:solidFill>
                  <a:prstClr val="black"/>
                </a:solidFill>
                <a:latin typeface="Consolas" pitchFamily="49" charset="0"/>
                <a:cs typeface="Consolas" pitchFamily="49" charset="0"/>
              </a:rPr>
              <a:t>   barrier(</a:t>
            </a:r>
            <a:r>
              <a:rPr lang="en-US" sz="800" dirty="0" err="1">
                <a:solidFill>
                  <a:prstClr val="black"/>
                </a:solidFill>
                <a:latin typeface="Consolas" pitchFamily="49" charset="0"/>
                <a:cs typeface="Consolas" pitchFamily="49" charset="0"/>
              </a:rPr>
              <a:t>numprocs</a:t>
            </a:r>
            <a:r>
              <a:rPr lang="en-US" sz="800" dirty="0">
                <a:solidFill>
                  <a:prstClr val="black"/>
                </a:solidFill>
                <a:latin typeface="Consolas" pitchFamily="49" charset="0"/>
                <a:cs typeface="Consolas" pitchFamily="49" charset="0"/>
              </a:rPr>
              <a:t>, &amp;barrier1);</a:t>
            </a:r>
          </a:p>
          <a:p>
            <a:endParaRPr lang="en-US" sz="800" dirty="0">
              <a:solidFill>
                <a:prstClr val="black"/>
              </a:solidFill>
              <a:latin typeface="Consolas" pitchFamily="49" charset="0"/>
              <a:cs typeface="Consolas" pitchFamily="49" charset="0"/>
            </a:endParaRPr>
          </a:p>
          <a:p>
            <a:r>
              <a:rPr lang="en-US" sz="800" dirty="0">
                <a:solidFill>
                  <a:prstClr val="black"/>
                </a:solidFill>
                <a:latin typeface="Consolas" pitchFamily="49" charset="0"/>
                <a:cs typeface="Consolas" pitchFamily="49" charset="0"/>
              </a:rPr>
              <a:t>   </a:t>
            </a:r>
            <a:r>
              <a:rPr lang="en-US" sz="800" dirty="0">
                <a:solidFill>
                  <a:srgbClr val="0000FF"/>
                </a:solidFill>
                <a:latin typeface="Consolas" pitchFamily="49" charset="0"/>
                <a:cs typeface="Consolas" pitchFamily="49" charset="0"/>
              </a:rPr>
              <a:t>if</a:t>
            </a:r>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myid</a:t>
            </a:r>
            <a:r>
              <a:rPr lang="en-US" sz="800" dirty="0">
                <a:solidFill>
                  <a:prstClr val="black"/>
                </a:solidFill>
                <a:latin typeface="Consolas" pitchFamily="49" charset="0"/>
                <a:cs typeface="Consolas" pitchFamily="49" charset="0"/>
              </a:rPr>
              <a:t> == 0){</a:t>
            </a:r>
          </a:p>
          <a:p>
            <a:r>
              <a:rPr lang="en-US" sz="800" dirty="0">
                <a:solidFill>
                  <a:prstClr val="black"/>
                </a:solidFill>
                <a:latin typeface="Consolas" pitchFamily="49" charset="0"/>
                <a:cs typeface="Consolas" pitchFamily="49" charset="0"/>
              </a:rPr>
              <a:t>      pi = 0.0;</a:t>
            </a:r>
          </a:p>
          <a:p>
            <a:r>
              <a:rPr lang="nn-NO" sz="800" dirty="0">
                <a:solidFill>
                  <a:prstClr val="black"/>
                </a:solidFill>
                <a:latin typeface="Consolas" pitchFamily="49" charset="0"/>
                <a:cs typeface="Consolas" pitchFamily="49" charset="0"/>
              </a:rPr>
              <a:t>      </a:t>
            </a:r>
            <a:r>
              <a:rPr lang="nn-NO" sz="800" dirty="0">
                <a:solidFill>
                  <a:srgbClr val="0000FF"/>
                </a:solidFill>
                <a:latin typeface="Consolas" pitchFamily="49" charset="0"/>
                <a:cs typeface="Consolas" pitchFamily="49" charset="0"/>
              </a:rPr>
              <a:t>for</a:t>
            </a:r>
            <a:r>
              <a:rPr lang="nn-NO" sz="800" dirty="0">
                <a:solidFill>
                  <a:prstClr val="black"/>
                </a:solidFill>
                <a:latin typeface="Consolas" pitchFamily="49" charset="0"/>
                <a:cs typeface="Consolas" pitchFamily="49" charset="0"/>
              </a:rPr>
              <a:t>(</a:t>
            </a:r>
            <a:r>
              <a:rPr lang="nn-NO" sz="800" dirty="0">
                <a:solidFill>
                  <a:srgbClr val="0000FF"/>
                </a:solidFill>
                <a:latin typeface="Consolas" pitchFamily="49" charset="0"/>
                <a:cs typeface="Consolas" pitchFamily="49" charset="0"/>
              </a:rPr>
              <a:t>int</a:t>
            </a:r>
            <a:r>
              <a:rPr lang="nn-NO" sz="800" dirty="0">
                <a:solidFill>
                  <a:prstClr val="black"/>
                </a:solidFill>
                <a:latin typeface="Consolas" pitchFamily="49" charset="0"/>
                <a:cs typeface="Consolas" pitchFamily="49" charset="0"/>
              </a:rPr>
              <a:t> i=0; i &lt; numprocs; i++)</a:t>
            </a:r>
            <a:r>
              <a:rPr lang="en-US" sz="800" dirty="0">
                <a:solidFill>
                  <a:prstClr val="black"/>
                </a:solidFill>
                <a:latin typeface="Consolas" pitchFamily="49" charset="0"/>
                <a:cs typeface="Consolas" pitchFamily="49" charset="0"/>
              </a:rPr>
              <a:t> pi += finals[i];</a:t>
            </a:r>
          </a:p>
          <a:p>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endwtime</a:t>
            </a:r>
            <a:r>
              <a:rPr lang="en-US" sz="800" dirty="0">
                <a:solidFill>
                  <a:prstClr val="black"/>
                </a:solidFill>
                <a:latin typeface="Consolas" pitchFamily="49" charset="0"/>
                <a:cs typeface="Consolas" pitchFamily="49" charset="0"/>
              </a:rPr>
              <a:t> = clock();</a:t>
            </a:r>
          </a:p>
          <a:p>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printf</a:t>
            </a:r>
            <a:r>
              <a:rPr lang="en-US" sz="800" dirty="0">
                <a:solidFill>
                  <a:prstClr val="black"/>
                </a:solidFill>
                <a:latin typeface="Consolas" pitchFamily="49" charset="0"/>
                <a:cs typeface="Consolas" pitchFamily="49" charset="0"/>
              </a:rPr>
              <a:t>(</a:t>
            </a:r>
            <a:r>
              <a:rPr lang="en-US" sz="800" dirty="0">
                <a:solidFill>
                  <a:srgbClr val="A31515"/>
                </a:solidFill>
                <a:latin typeface="Consolas" pitchFamily="49" charset="0"/>
                <a:cs typeface="Consolas" pitchFamily="49" charset="0"/>
              </a:rPr>
              <a:t>"pi is </a:t>
            </a:r>
            <a:r>
              <a:rPr lang="en-US" sz="800" dirty="0" err="1">
                <a:solidFill>
                  <a:srgbClr val="A31515"/>
                </a:solidFill>
                <a:latin typeface="Consolas" pitchFamily="49" charset="0"/>
                <a:cs typeface="Consolas" pitchFamily="49" charset="0"/>
              </a:rPr>
              <a:t>approx</a:t>
            </a:r>
            <a:r>
              <a:rPr lang="en-US" sz="800" dirty="0">
                <a:solidFill>
                  <a:srgbClr val="A31515"/>
                </a:solidFill>
                <a:latin typeface="Consolas" pitchFamily="49" charset="0"/>
                <a:cs typeface="Consolas" pitchFamily="49" charset="0"/>
              </a:rPr>
              <a:t> %.16f, Error is %.16f\n"</a:t>
            </a:r>
            <a:r>
              <a:rPr lang="en-US" sz="800" dirty="0">
                <a:solidFill>
                  <a:prstClr val="black"/>
                </a:solidFill>
                <a:latin typeface="Consolas" pitchFamily="49" charset="0"/>
                <a:cs typeface="Consolas" pitchFamily="49" charset="0"/>
              </a:rPr>
              <a:t>, pi, </a:t>
            </a:r>
            <a:r>
              <a:rPr lang="en-US" sz="800" dirty="0" err="1">
                <a:solidFill>
                  <a:prstClr val="black"/>
                </a:solidFill>
                <a:latin typeface="Consolas" pitchFamily="49" charset="0"/>
                <a:cs typeface="Consolas" pitchFamily="49" charset="0"/>
              </a:rPr>
              <a:t>fabs</a:t>
            </a:r>
            <a:r>
              <a:rPr lang="en-US" sz="800" dirty="0">
                <a:solidFill>
                  <a:prstClr val="black"/>
                </a:solidFill>
                <a:latin typeface="Consolas" pitchFamily="49" charset="0"/>
                <a:cs typeface="Consolas" pitchFamily="49" charset="0"/>
              </a:rPr>
              <a:t>(pi - PI25DT));</a:t>
            </a:r>
          </a:p>
          <a:p>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printf</a:t>
            </a:r>
            <a:r>
              <a:rPr lang="en-US" sz="800" dirty="0">
                <a:solidFill>
                  <a:prstClr val="black"/>
                </a:solidFill>
                <a:latin typeface="Consolas" pitchFamily="49" charset="0"/>
                <a:cs typeface="Consolas" pitchFamily="49" charset="0"/>
              </a:rPr>
              <a:t>(</a:t>
            </a:r>
            <a:r>
              <a:rPr lang="en-US" sz="800" dirty="0">
                <a:solidFill>
                  <a:srgbClr val="A31515"/>
                </a:solidFill>
                <a:latin typeface="Consolas" pitchFamily="49" charset="0"/>
                <a:cs typeface="Consolas" pitchFamily="49" charset="0"/>
              </a:rPr>
              <a:t>"wall clock time = %f\n"</a:t>
            </a:r>
            <a:r>
              <a:rPr lang="en-US" sz="800" dirty="0">
                <a:solidFill>
                  <a:prstClr val="black"/>
                </a:solidFill>
                <a:latin typeface="Consolas" pitchFamily="49" charset="0"/>
                <a:cs typeface="Consolas" pitchFamily="49" charset="0"/>
              </a:rPr>
              <a:t>,</a:t>
            </a:r>
          </a:p>
          <a:p>
            <a:r>
              <a:rPr lang="en-US" sz="800" dirty="0">
                <a:solidFill>
                  <a:prstClr val="black"/>
                </a:solidFill>
                <a:latin typeface="Consolas" pitchFamily="49" charset="0"/>
                <a:cs typeface="Consolas" pitchFamily="49" charset="0"/>
              </a:rPr>
              <a:t>          (</a:t>
            </a:r>
            <a:r>
              <a:rPr lang="en-US" sz="800" dirty="0" err="1">
                <a:solidFill>
                  <a:prstClr val="black"/>
                </a:solidFill>
                <a:latin typeface="Consolas" pitchFamily="49" charset="0"/>
                <a:cs typeface="Consolas" pitchFamily="49" charset="0"/>
              </a:rPr>
              <a:t>endwtime</a:t>
            </a:r>
            <a:r>
              <a:rPr lang="en-US" sz="800" dirty="0">
                <a:solidFill>
                  <a:prstClr val="black"/>
                </a:solidFill>
                <a:latin typeface="Consolas" pitchFamily="49" charset="0"/>
                <a:cs typeface="Consolas" pitchFamily="49" charset="0"/>
              </a:rPr>
              <a:t> - </a:t>
            </a:r>
            <a:r>
              <a:rPr lang="en-US" sz="800" dirty="0" err="1">
                <a:solidFill>
                  <a:prstClr val="black"/>
                </a:solidFill>
                <a:latin typeface="Consolas" pitchFamily="49" charset="0"/>
                <a:cs typeface="Consolas" pitchFamily="49" charset="0"/>
              </a:rPr>
              <a:t>startwtime</a:t>
            </a:r>
            <a:r>
              <a:rPr lang="en-US" sz="800" dirty="0">
                <a:solidFill>
                  <a:prstClr val="black"/>
                </a:solidFill>
                <a:latin typeface="Consolas" pitchFamily="49" charset="0"/>
                <a:cs typeface="Consolas" pitchFamily="49" charset="0"/>
              </a:rPr>
              <a:t>) / CLOCKS_PER_SEC);</a:t>
            </a:r>
          </a:p>
          <a:p>
            <a:r>
              <a:rPr lang="en-US" sz="800" dirty="0">
                <a:solidFill>
                  <a:prstClr val="black"/>
                </a:solidFill>
                <a:latin typeface="Consolas" pitchFamily="49" charset="0"/>
                <a:cs typeface="Consolas" pitchFamily="49" charset="0"/>
              </a:rPr>
              <a:t>   }</a:t>
            </a:r>
          </a:p>
          <a:p>
            <a:r>
              <a:rPr lang="en-US" sz="800" dirty="0">
                <a:solidFill>
                  <a:prstClr val="black"/>
                </a:solidFill>
                <a:latin typeface="Consolas" pitchFamily="49" charset="0"/>
                <a:cs typeface="Consolas" pitchFamily="49" charset="0"/>
              </a:rPr>
              <a:t>   </a:t>
            </a:r>
            <a:r>
              <a:rPr lang="en-US" sz="800" dirty="0">
                <a:solidFill>
                  <a:srgbClr val="0000FF"/>
                </a:solidFill>
                <a:latin typeface="Consolas" pitchFamily="49" charset="0"/>
                <a:cs typeface="Consolas" pitchFamily="49" charset="0"/>
              </a:rPr>
              <a:t>return</a:t>
            </a:r>
            <a:r>
              <a:rPr lang="en-US" sz="800" dirty="0">
                <a:solidFill>
                  <a:prstClr val="black"/>
                </a:solidFill>
                <a:latin typeface="Consolas" pitchFamily="49" charset="0"/>
                <a:cs typeface="Consolas" pitchFamily="49" charset="0"/>
              </a:rPr>
              <a:t> NULL;</a:t>
            </a:r>
          </a:p>
          <a:p>
            <a:r>
              <a:rPr lang="en-US" sz="800" dirty="0">
                <a:solidFill>
                  <a:prstClr val="black"/>
                </a:solidFill>
                <a:latin typeface="Consolas" pitchFamily="49" charset="0"/>
                <a:cs typeface="Consolas" pitchFamily="49" charset="0"/>
              </a:rPr>
              <a:t>}</a:t>
            </a:r>
            <a:endParaRPr lang="en-US" sz="800" dirty="0">
              <a:latin typeface="Consolas" pitchFamily="49" charset="0"/>
              <a:cs typeface="Consolas" pitchFamily="49" charset="0"/>
            </a:endParaRPr>
          </a:p>
        </p:txBody>
      </p:sp>
    </p:spTree>
    <p:extLst>
      <p:ext uri="{BB962C8B-B14F-4D97-AF65-F5344CB8AC3E}">
        <p14:creationId xmlns:p14="http://schemas.microsoft.com/office/powerpoint/2010/main" val="17325757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PSNARRATION" val="37,-928365327,C:\BobC\_Mission\__Intel Software College\Courses\__SVN\FT3.0\OpenMP3.0LabsPS\02 Programming with OpenMP 3 0 rev3.0.02.ppc"/>
</p:tagLst>
</file>

<file path=ppt/tags/tag10.xml><?xml version="1.0" encoding="utf-8"?>
<p:tagLst xmlns:a="http://schemas.openxmlformats.org/drawingml/2006/main" xmlns:r="http://schemas.openxmlformats.org/officeDocument/2006/relationships" xmlns:p="http://schemas.openxmlformats.org/presentationml/2006/main">
  <p:tag name="PPSNARRATION" val="45,-928365327,C:\BobC\_Mission\__Intel Software College\Courses\__SVN\FT3.0\OpenMP3.0LabsPS\02 Programming with OpenMP 3 0 rev3.0.02.ppc"/>
</p:tagLst>
</file>

<file path=ppt/tags/tag11.xml><?xml version="1.0" encoding="utf-8"?>
<p:tagLst xmlns:a="http://schemas.openxmlformats.org/drawingml/2006/main" xmlns:r="http://schemas.openxmlformats.org/officeDocument/2006/relationships" xmlns:p="http://schemas.openxmlformats.org/presentationml/2006/main">
  <p:tag name="PPSNARRATION" val="46,-928365327,C:\BobC\_Mission\__Intel Software College\Courses\__SVN\FT3.0\OpenMP3.0LabsPS\02 Programming with OpenMP 3 0 rev3.0.02.ppc"/>
</p:tagLst>
</file>

<file path=ppt/tags/tag12.xml><?xml version="1.0" encoding="utf-8"?>
<p:tagLst xmlns:a="http://schemas.openxmlformats.org/drawingml/2006/main" xmlns:r="http://schemas.openxmlformats.org/officeDocument/2006/relationships" xmlns:p="http://schemas.openxmlformats.org/presentationml/2006/main">
  <p:tag name="PPSNARRATION" val="47,-928365327,C:\BobC\_Mission\__Intel Software College\Courses\__SVN\FT3.0\OpenMP3.0LabsPS\02 Programming with OpenMP 3 0 rev3.0.02.ppc"/>
</p:tagLst>
</file>

<file path=ppt/tags/tag13.xml><?xml version="1.0" encoding="utf-8"?>
<p:tagLst xmlns:a="http://schemas.openxmlformats.org/drawingml/2006/main" xmlns:r="http://schemas.openxmlformats.org/officeDocument/2006/relationships" xmlns:p="http://schemas.openxmlformats.org/presentationml/2006/main">
  <p:tag name="PPSNARRATION" val="48,-928365327,C:\BobC\_Mission\__Intel Software College\Courses\__SVN\FT3.0\OpenMP3.0LabsPS\02 Programming with OpenMP 3 0 rev3.0.02.ppc"/>
</p:tagLst>
</file>

<file path=ppt/tags/tag14.xml><?xml version="1.0" encoding="utf-8"?>
<p:tagLst xmlns:a="http://schemas.openxmlformats.org/drawingml/2006/main" xmlns:r="http://schemas.openxmlformats.org/officeDocument/2006/relationships" xmlns:p="http://schemas.openxmlformats.org/presentationml/2006/main">
  <p:tag name="PPSNARRATION" val="49,-928365327,C:\BobC\_Mission\__Intel Software College\Courses\__SVN\FT3.0\OpenMP3.0LabsPS\02 Programming with OpenMP 3 0 rev3.0.02.ppc"/>
</p:tagLst>
</file>

<file path=ppt/tags/tag15.xml><?xml version="1.0" encoding="utf-8"?>
<p:tagLst xmlns:a="http://schemas.openxmlformats.org/drawingml/2006/main" xmlns:r="http://schemas.openxmlformats.org/officeDocument/2006/relationships" xmlns:p="http://schemas.openxmlformats.org/presentationml/2006/main">
  <p:tag name="PPSNARRATION" val="52,-928365327,C:\BobC\_Mission\__Intel Software College\Courses\__SVN\FT3.0\OpenMP3.0LabsPS\02 Programming with OpenMP 3 0 rev3.0.02.ppc"/>
</p:tagLst>
</file>

<file path=ppt/tags/tag16.xml><?xml version="1.0" encoding="utf-8"?>
<p:tagLst xmlns:a="http://schemas.openxmlformats.org/drawingml/2006/main" xmlns:r="http://schemas.openxmlformats.org/officeDocument/2006/relationships" xmlns:p="http://schemas.openxmlformats.org/presentationml/2006/main">
  <p:tag name="PPSNARRATION" val="53,-928365327,C:\BobC\_Mission\__Intel Software College\Courses\__SVN\FT3.0\OpenMP3.0LabsPS\02 Programming with OpenMP 3 0 rev3.0.02.ppc"/>
</p:tagLst>
</file>

<file path=ppt/tags/tag17.xml><?xml version="1.0" encoding="utf-8"?>
<p:tagLst xmlns:a="http://schemas.openxmlformats.org/drawingml/2006/main" xmlns:r="http://schemas.openxmlformats.org/officeDocument/2006/relationships" xmlns:p="http://schemas.openxmlformats.org/presentationml/2006/main">
  <p:tag name="PPSNARRATION" val="54,-928365327,C:\BobC\_Mission\__Intel Software College\Courses\__SVN\FT3.0\OpenMP3.0LabsPS\02 Programming with OpenMP 3 0 rev3.0.02.ppc"/>
</p:tagLst>
</file>

<file path=ppt/tags/tag18.xml><?xml version="1.0" encoding="utf-8"?>
<p:tagLst xmlns:a="http://schemas.openxmlformats.org/drawingml/2006/main" xmlns:r="http://schemas.openxmlformats.org/officeDocument/2006/relationships" xmlns:p="http://schemas.openxmlformats.org/presentationml/2006/main">
  <p:tag name="PPSNARRATION" val="55,-928365327,C:\BobC\_Mission\__Intel Software College\Courses\__SVN\FT3.0\OpenMP3.0LabsPS\02 Programming with OpenMP 3 0 rev3.0.02.ppc"/>
</p:tagLst>
</file>

<file path=ppt/tags/tag19.xml><?xml version="1.0" encoding="utf-8"?>
<p:tagLst xmlns:a="http://schemas.openxmlformats.org/drawingml/2006/main" xmlns:r="http://schemas.openxmlformats.org/officeDocument/2006/relationships" xmlns:p="http://schemas.openxmlformats.org/presentationml/2006/main">
  <p:tag name="PPSNARRATION" val="56,-928365327,C:\BobC\_Mission\__Intel Software College\Courses\__SVN\FT3.0\OpenMP3.0LabsPS\02 Programming with OpenMP 3 0 rev3.0.02.ppc"/>
</p:tagLst>
</file>

<file path=ppt/tags/tag2.xml><?xml version="1.0" encoding="utf-8"?>
<p:tagLst xmlns:a="http://schemas.openxmlformats.org/drawingml/2006/main" xmlns:r="http://schemas.openxmlformats.org/officeDocument/2006/relationships" xmlns:p="http://schemas.openxmlformats.org/presentationml/2006/main">
  <p:tag name="PPSNARRATION" val="38,-928365327,C:\BobC\_Mission\__Intel Software College\Courses\__SVN\FT3.0\OpenMP3.0LabsPS\02 Programming with OpenMP 3 0 rev3.0.02.ppc"/>
</p:tagLst>
</file>

<file path=ppt/tags/tag20.xml><?xml version="1.0" encoding="utf-8"?>
<p:tagLst xmlns:a="http://schemas.openxmlformats.org/drawingml/2006/main" xmlns:r="http://schemas.openxmlformats.org/officeDocument/2006/relationships" xmlns:p="http://schemas.openxmlformats.org/presentationml/2006/main">
  <p:tag name="PPSNARRATION" val="57,-928365327,C:\BobC\_Mission\__Intel Software College\Courses\__SVN\FT3.0\OpenMP3.0LabsPS\02 Programming with OpenMP 3 0 rev3.0.02.ppc"/>
</p:tagLst>
</file>

<file path=ppt/tags/tag21.xml><?xml version="1.0" encoding="utf-8"?>
<p:tagLst xmlns:a="http://schemas.openxmlformats.org/drawingml/2006/main" xmlns:r="http://schemas.openxmlformats.org/officeDocument/2006/relationships" xmlns:p="http://schemas.openxmlformats.org/presentationml/2006/main">
  <p:tag name="PPSNARRATION" val="58,-928365327,C:\BobC\_Mission\__Intel Software College\Courses\__SVN\FT3.0\OpenMP3.0LabsPS\02 Programming with OpenMP 3 0 rev3.0.02.ppc"/>
</p:tagLst>
</file>

<file path=ppt/tags/tag22.xml><?xml version="1.0" encoding="utf-8"?>
<p:tagLst xmlns:a="http://schemas.openxmlformats.org/drawingml/2006/main" xmlns:r="http://schemas.openxmlformats.org/officeDocument/2006/relationships" xmlns:p="http://schemas.openxmlformats.org/presentationml/2006/main">
  <p:tag name="PPSNARRATION" val="59,-928365327,C:\BobC\_Mission\__Intel Software College\Courses\__SVN\FT3.0\OpenMP3.0LabsPS\02 Programming with OpenMP 3 0 rev3.0.02.ppc"/>
</p:tagLst>
</file>

<file path=ppt/tags/tag23.xml><?xml version="1.0" encoding="utf-8"?>
<p:tagLst xmlns:a="http://schemas.openxmlformats.org/drawingml/2006/main" xmlns:r="http://schemas.openxmlformats.org/officeDocument/2006/relationships" xmlns:p="http://schemas.openxmlformats.org/presentationml/2006/main">
  <p:tag name="PPSNARRATION" val="60,-928365327,C:\BobC\_Mission\__Intel Software College\Courses\__SVN\FT3.0\OpenMP3.0LabsPS\02 Programming with OpenMP 3 0 rev3.0.02.ppc"/>
</p:tagLst>
</file>

<file path=ppt/tags/tag24.xml><?xml version="1.0" encoding="utf-8"?>
<p:tagLst xmlns:a="http://schemas.openxmlformats.org/drawingml/2006/main" xmlns:r="http://schemas.openxmlformats.org/officeDocument/2006/relationships" xmlns:p="http://schemas.openxmlformats.org/presentationml/2006/main">
  <p:tag name="PPSNARRATION" val="61,-928365327,C:\BobC\_Mission\__Intel Software College\Courses\__SVN\FT3.0\OpenMP3.0LabsPS\02 Programming with OpenMP 3 0 rev3.0.02.ppc"/>
</p:tagLst>
</file>

<file path=ppt/tags/tag25.xml><?xml version="1.0" encoding="utf-8"?>
<p:tagLst xmlns:a="http://schemas.openxmlformats.org/drawingml/2006/main" xmlns:r="http://schemas.openxmlformats.org/officeDocument/2006/relationships" xmlns:p="http://schemas.openxmlformats.org/presentationml/2006/main">
  <p:tag name="PPSNARRATION" val="62,-928365327,C:\BobC\_Mission\__Intel Software College\Courses\__SVN\FT3.0\OpenMP3.0LabsPS\02 Programming with OpenMP 3 0 rev3.0.02.ppc"/>
</p:tagLst>
</file>

<file path=ppt/tags/tag26.xml><?xml version="1.0" encoding="utf-8"?>
<p:tagLst xmlns:a="http://schemas.openxmlformats.org/drawingml/2006/main" xmlns:r="http://schemas.openxmlformats.org/officeDocument/2006/relationships" xmlns:p="http://schemas.openxmlformats.org/presentationml/2006/main">
  <p:tag name="PPSNARRATION" val="65,-928365327,C:\BobC\_Mission\__Intel Software College\Courses\__SVN\FT3.0\OpenMP3.0LabsPS\02 Programming with OpenMP 3 0 rev3.0.02.ppc"/>
</p:tagLst>
</file>

<file path=ppt/tags/tag27.xml><?xml version="1.0" encoding="utf-8"?>
<p:tagLst xmlns:a="http://schemas.openxmlformats.org/drawingml/2006/main" xmlns:r="http://schemas.openxmlformats.org/officeDocument/2006/relationships" xmlns:p="http://schemas.openxmlformats.org/presentationml/2006/main">
  <p:tag name="PPSNARRATION" val="62,-928365327,C:\BobC\_Mission\__Intel Software College\Courses\__SVN\FT3.0\OpenMP3.0LabsPS\02 Programming with OpenMP 3 0 rev3.0.02.ppc"/>
</p:tagLst>
</file>

<file path=ppt/tags/tag28.xml><?xml version="1.0" encoding="utf-8"?>
<p:tagLst xmlns:a="http://schemas.openxmlformats.org/drawingml/2006/main" xmlns:r="http://schemas.openxmlformats.org/officeDocument/2006/relationships" xmlns:p="http://schemas.openxmlformats.org/presentationml/2006/main">
  <p:tag name="PPSNARRATION" val="66,-928365327,C:\BobC\_Mission\__Intel Software College\Courses\__SVN\FT3.0\OpenMP3.0LabsPS\02 Programming with OpenMP 3 0 rev3.0.02.ppc"/>
</p:tagLst>
</file>

<file path=ppt/tags/tag29.xml><?xml version="1.0" encoding="utf-8"?>
<p:tagLst xmlns:a="http://schemas.openxmlformats.org/drawingml/2006/main" xmlns:r="http://schemas.openxmlformats.org/officeDocument/2006/relationships" xmlns:p="http://schemas.openxmlformats.org/presentationml/2006/main">
  <p:tag name="PPSNARRATION" val="67,-928365327,C:\BobC\_Mission\__Intel Software College\Courses\__SVN\FT3.0\OpenMP3.0LabsPS\02 Programming with OpenMP 3 0 rev3.0.02.ppc"/>
</p:tagLst>
</file>

<file path=ppt/tags/tag3.xml><?xml version="1.0" encoding="utf-8"?>
<p:tagLst xmlns:a="http://schemas.openxmlformats.org/drawingml/2006/main" xmlns:r="http://schemas.openxmlformats.org/officeDocument/2006/relationships" xmlns:p="http://schemas.openxmlformats.org/presentationml/2006/main">
  <p:tag name="PPSNARRATION" val="110,-928365327,C:\BobC\_Mission\__Intel Software College\Courses\__SVN\FT3.0\OpenMP3.0LabsPS\02 Programming with OpenMP 3 0 rev3.0.02.ppc"/>
</p:tagLst>
</file>

<file path=ppt/tags/tag30.xml><?xml version="1.0" encoding="utf-8"?>
<p:tagLst xmlns:a="http://schemas.openxmlformats.org/drawingml/2006/main" xmlns:r="http://schemas.openxmlformats.org/officeDocument/2006/relationships" xmlns:p="http://schemas.openxmlformats.org/presentationml/2006/main">
  <p:tag name="PPSNARRATION" val="68,-928365327,C:\BobC\_Mission\__Intel Software College\Courses\__SVN\FT3.0\OpenMP3.0LabsPS\02 Programming with OpenMP 3 0 rev3.0.02.ppc"/>
</p:tagLst>
</file>

<file path=ppt/tags/tag31.xml><?xml version="1.0" encoding="utf-8"?>
<p:tagLst xmlns:a="http://schemas.openxmlformats.org/drawingml/2006/main" xmlns:r="http://schemas.openxmlformats.org/officeDocument/2006/relationships" xmlns:p="http://schemas.openxmlformats.org/presentationml/2006/main">
  <p:tag name="PPSNARRATION" val="69,-928365327,C:\BobC\_Mission\__Intel Software College\Courses\__SVN\FT3.0\OpenMP3.0LabsPS\02 Programming with OpenMP 3 0 rev3.0.02.ppc"/>
</p:tagLst>
</file>

<file path=ppt/tags/tag32.xml><?xml version="1.0" encoding="utf-8"?>
<p:tagLst xmlns:a="http://schemas.openxmlformats.org/drawingml/2006/main" xmlns:r="http://schemas.openxmlformats.org/officeDocument/2006/relationships" xmlns:p="http://schemas.openxmlformats.org/presentationml/2006/main">
  <p:tag name="PPSNARRATION" val="70,-928365327,C:\BobC\_Mission\__Intel Software College\Courses\__SVN\FT3.0\OpenMP3.0LabsPS\02 Programming with OpenMP 3 0 rev3.0.02.ppc"/>
</p:tagLst>
</file>

<file path=ppt/tags/tag33.xml><?xml version="1.0" encoding="utf-8"?>
<p:tagLst xmlns:a="http://schemas.openxmlformats.org/drawingml/2006/main" xmlns:r="http://schemas.openxmlformats.org/officeDocument/2006/relationships" xmlns:p="http://schemas.openxmlformats.org/presentationml/2006/main">
  <p:tag name="PPSNARRATION" val="71,-928365327,C:\BobC\_Mission\__Intel Software College\Courses\__SVN\FT3.0\OpenMP3.0LabsPS\02 Programming with OpenMP 3 0 rev3.0.02.ppc"/>
</p:tagLst>
</file>

<file path=ppt/tags/tag34.xml><?xml version="1.0" encoding="utf-8"?>
<p:tagLst xmlns:a="http://schemas.openxmlformats.org/drawingml/2006/main" xmlns:r="http://schemas.openxmlformats.org/officeDocument/2006/relationships" xmlns:p="http://schemas.openxmlformats.org/presentationml/2006/main">
  <p:tag name="PPSNARRATION" val="76,-928365327,C:\BobC\_Mission\__Intel Software College\Courses\__SVN\FT3.0\OpenMP3.0LabsPS\02 Programming with OpenMP 3 0 rev3.0.02.ppc"/>
</p:tagLst>
</file>

<file path=ppt/tags/tag35.xml><?xml version="1.0" encoding="utf-8"?>
<p:tagLst xmlns:a="http://schemas.openxmlformats.org/drawingml/2006/main" xmlns:r="http://schemas.openxmlformats.org/officeDocument/2006/relationships" xmlns:p="http://schemas.openxmlformats.org/presentationml/2006/main">
  <p:tag name="PPSNARRATION" val="89,-928365327,C:\BobC\_Mission\__Intel Software College\Courses\__SVN\FT3.0\OpenMP3.0LabsPS\02 Programming with OpenMP 3 0 rev3.0.02.ppc"/>
</p:tagLst>
</file>

<file path=ppt/tags/tag36.xml><?xml version="1.0" encoding="utf-8"?>
<p:tagLst xmlns:a="http://schemas.openxmlformats.org/drawingml/2006/main" xmlns:r="http://schemas.openxmlformats.org/officeDocument/2006/relationships" xmlns:p="http://schemas.openxmlformats.org/presentationml/2006/main">
  <p:tag name="PPSNARRATION" val="90,-928365327,C:\BobC\_Mission\__Intel Software College\Courses\__SVN\FT3.0\OpenMP3.0LabsPS\02 Programming with OpenMP 3 0 rev3.0.02.ppc"/>
</p:tagLst>
</file>

<file path=ppt/tags/tag37.xml><?xml version="1.0" encoding="utf-8"?>
<p:tagLst xmlns:a="http://schemas.openxmlformats.org/drawingml/2006/main" xmlns:r="http://schemas.openxmlformats.org/officeDocument/2006/relationships" xmlns:p="http://schemas.openxmlformats.org/presentationml/2006/main">
  <p:tag name="PPSNARRATION" val="91,-928365327,C:\BobC\_Mission\__Intel Software College\Courses\__SVN\FT3.0\OpenMP3.0LabsPS\02 Programming with OpenMP 3 0 rev3.0.02.ppc"/>
</p:tagLst>
</file>

<file path=ppt/tags/tag38.xml><?xml version="1.0" encoding="utf-8"?>
<p:tagLst xmlns:a="http://schemas.openxmlformats.org/drawingml/2006/main" xmlns:r="http://schemas.openxmlformats.org/officeDocument/2006/relationships" xmlns:p="http://schemas.openxmlformats.org/presentationml/2006/main">
  <p:tag name="PPSNARRATION" val="92,-928365327,C:\BobC\_Mission\__Intel Software College\Courses\__SVN\FT3.0\OpenMP3.0LabsPS\02 Programming with OpenMP 3 0 rev3.0.02.ppc"/>
</p:tagLst>
</file>

<file path=ppt/tags/tag39.xml><?xml version="1.0" encoding="utf-8"?>
<p:tagLst xmlns:a="http://schemas.openxmlformats.org/drawingml/2006/main" xmlns:r="http://schemas.openxmlformats.org/officeDocument/2006/relationships" xmlns:p="http://schemas.openxmlformats.org/presentationml/2006/main">
  <p:tag name="PPSNARRATION" val="77,-928365327,C:\BobC\_Mission\__Intel Software College\Courses\__SVN\FT3.0\OpenMP3.0LabsPS\02 Programming with OpenMP 3 0 rev3.0.02.ppc"/>
</p:tagLst>
</file>

<file path=ppt/tags/tag4.xml><?xml version="1.0" encoding="utf-8"?>
<p:tagLst xmlns:a="http://schemas.openxmlformats.org/drawingml/2006/main" xmlns:r="http://schemas.openxmlformats.org/officeDocument/2006/relationships" xmlns:p="http://schemas.openxmlformats.org/presentationml/2006/main">
  <p:tag name="PPSNARRATION" val="39,-928365327,C:\BobC\_Mission\__Intel Software College\Courses\__SVN\FT3.0\OpenMP3.0LabsPS\02 Programming with OpenMP 3 0 rev3.0.02.ppc"/>
</p:tagLst>
</file>

<file path=ppt/tags/tag40.xml><?xml version="1.0" encoding="utf-8"?>
<p:tagLst xmlns:a="http://schemas.openxmlformats.org/drawingml/2006/main" xmlns:r="http://schemas.openxmlformats.org/officeDocument/2006/relationships" xmlns:p="http://schemas.openxmlformats.org/presentationml/2006/main">
  <p:tag name="PPSNARRATION" val="78,-928365327,C:\BobC\_Mission\__Intel Software College\Courses\__SVN\FT3.0\OpenMP3.0LabsPS\02 Programming with OpenMP 3 0 rev3.0.02.ppc"/>
</p:tagLst>
</file>

<file path=ppt/tags/tag41.xml><?xml version="1.0" encoding="utf-8"?>
<p:tagLst xmlns:a="http://schemas.openxmlformats.org/drawingml/2006/main" xmlns:r="http://schemas.openxmlformats.org/officeDocument/2006/relationships" xmlns:p="http://schemas.openxmlformats.org/presentationml/2006/main">
  <p:tag name="PPSNARRATION" val="79,-928365327,C:\BobC\_Mission\__Intel Software College\Courses\__SVN\FT3.0\OpenMP3.0LabsPS\02 Programming with OpenMP 3 0 rev3.0.02.ppc"/>
</p:tagLst>
</file>

<file path=ppt/tags/tag42.xml><?xml version="1.0" encoding="utf-8"?>
<p:tagLst xmlns:a="http://schemas.openxmlformats.org/drawingml/2006/main" xmlns:r="http://schemas.openxmlformats.org/officeDocument/2006/relationships" xmlns:p="http://schemas.openxmlformats.org/presentationml/2006/main">
  <p:tag name="PPSNARRATION" val="80,-928365327,C:\BobC\_Mission\__Intel Software College\Courses\__SVN\FT3.0\OpenMP3.0LabsPS\02 Programming with OpenMP 3 0 rev3.0.02.ppc"/>
</p:tagLst>
</file>

<file path=ppt/tags/tag43.xml><?xml version="1.0" encoding="utf-8"?>
<p:tagLst xmlns:a="http://schemas.openxmlformats.org/drawingml/2006/main" xmlns:r="http://schemas.openxmlformats.org/officeDocument/2006/relationships" xmlns:p="http://schemas.openxmlformats.org/presentationml/2006/main">
  <p:tag name="PPSNARRATION" val="81,-928365327,C:\BobC\_Mission\__Intel Software College\Courses\__SVN\FT3.0\OpenMP3.0LabsPS\02 Programming with OpenMP 3 0 rev3.0.02.ppc"/>
</p:tagLst>
</file>

<file path=ppt/tags/tag44.xml><?xml version="1.0" encoding="utf-8"?>
<p:tagLst xmlns:a="http://schemas.openxmlformats.org/drawingml/2006/main" xmlns:r="http://schemas.openxmlformats.org/officeDocument/2006/relationships" xmlns:p="http://schemas.openxmlformats.org/presentationml/2006/main">
  <p:tag name="PPSNARRATION" val="82,-928365327,C:\BobC\_Mission\__Intel Software College\Courses\__SVN\FT3.0\OpenMP3.0LabsPS\02 Programming with OpenMP 3 0 rev3.0.02.ppc"/>
</p:tagLst>
</file>

<file path=ppt/tags/tag45.xml><?xml version="1.0" encoding="utf-8"?>
<p:tagLst xmlns:a="http://schemas.openxmlformats.org/drawingml/2006/main" xmlns:r="http://schemas.openxmlformats.org/officeDocument/2006/relationships" xmlns:p="http://schemas.openxmlformats.org/presentationml/2006/main">
  <p:tag name="PPSNARRATION" val="83,-928365327,C:\BobC\_Mission\__Intel Software College\Courses\__SVN\FT3.0\OpenMP3.0LabsPS\02 Programming with OpenMP 3 0 rev3.0.02.ppc"/>
</p:tagLst>
</file>

<file path=ppt/tags/tag46.xml><?xml version="1.0" encoding="utf-8"?>
<p:tagLst xmlns:a="http://schemas.openxmlformats.org/drawingml/2006/main" xmlns:r="http://schemas.openxmlformats.org/officeDocument/2006/relationships" xmlns:p="http://schemas.openxmlformats.org/presentationml/2006/main">
  <p:tag name="PPSNARRATION" val="85,-928365327,C:\BobC\_Mission\__Intel Software College\Courses\__SVN\FT3.0\OpenMP3.0LabsPS\02 Programming with OpenMP 3 0 rev3.0.02.ppc"/>
</p:tagLst>
</file>

<file path=ppt/tags/tag47.xml><?xml version="1.0" encoding="utf-8"?>
<p:tagLst xmlns:a="http://schemas.openxmlformats.org/drawingml/2006/main" xmlns:r="http://schemas.openxmlformats.org/officeDocument/2006/relationships" xmlns:p="http://schemas.openxmlformats.org/presentationml/2006/main">
  <p:tag name="PPSNARRATION" val="84,-928365327,C:\BobC\_Mission\__Intel Software College\Courses\__SVN\FT3.0\OpenMP3.0LabsPS\02 Programming with OpenMP 3 0 rev3.0.02.ppc"/>
</p:tagLst>
</file>

<file path=ppt/tags/tag48.xml><?xml version="1.0" encoding="utf-8"?>
<p:tagLst xmlns:a="http://schemas.openxmlformats.org/drawingml/2006/main" xmlns:r="http://schemas.openxmlformats.org/officeDocument/2006/relationships" xmlns:p="http://schemas.openxmlformats.org/presentationml/2006/main">
  <p:tag name="PPSNARRATION" val="110,-928365327,C:\BobC\_Mission\__Intel Software College\Courses\__SVN\FT3.0\OpenMP3.0LabsPS\02 Programming with OpenMP 3 0 rev3.0.02.ppc"/>
</p:tagLst>
</file>

<file path=ppt/tags/tag49.xml><?xml version="1.0" encoding="utf-8"?>
<p:tagLst xmlns:a="http://schemas.openxmlformats.org/drawingml/2006/main" xmlns:r="http://schemas.openxmlformats.org/officeDocument/2006/relationships" xmlns:p="http://schemas.openxmlformats.org/presentationml/2006/main">
  <p:tag name="PPSNARRATION" val="103,-928365327,C:\BobC\_Mission\__Intel Software College\Courses\__SVN\FT3.0\OpenMP3.0LabsPS\02 Programming with OpenMP 3 0 rev3.0.02.ppc"/>
</p:tagLst>
</file>

<file path=ppt/tags/tag5.xml><?xml version="1.0" encoding="utf-8"?>
<p:tagLst xmlns:a="http://schemas.openxmlformats.org/drawingml/2006/main" xmlns:r="http://schemas.openxmlformats.org/officeDocument/2006/relationships" xmlns:p="http://schemas.openxmlformats.org/presentationml/2006/main">
  <p:tag name="PPSNARRATION" val="40,-928365327,C:\BobC\_Mission\__Intel Software College\Courses\__SVN\FT3.0\OpenMP3.0LabsPS\02 Programming with OpenMP 3 0 rev3.0.02.ppc"/>
</p:tagLst>
</file>

<file path=ppt/tags/tag6.xml><?xml version="1.0" encoding="utf-8"?>
<p:tagLst xmlns:a="http://schemas.openxmlformats.org/drawingml/2006/main" xmlns:r="http://schemas.openxmlformats.org/officeDocument/2006/relationships" xmlns:p="http://schemas.openxmlformats.org/presentationml/2006/main">
  <p:tag name="PPSNARRATION" val="41,-928365327,C:\BobC\_Mission\__Intel Software College\Courses\__SVN\FT3.0\OpenMP3.0LabsPS\02 Programming with OpenMP 3 0 rev3.0.02.ppc"/>
</p:tagLst>
</file>

<file path=ppt/tags/tag7.xml><?xml version="1.0" encoding="utf-8"?>
<p:tagLst xmlns:a="http://schemas.openxmlformats.org/drawingml/2006/main" xmlns:r="http://schemas.openxmlformats.org/officeDocument/2006/relationships" xmlns:p="http://schemas.openxmlformats.org/presentationml/2006/main">
  <p:tag name="PPSNARRATION" val="42,-928365327,C:\BobC\_Mission\__Intel Software College\Courses\__SVN\FT3.0\OpenMP3.0LabsPS\02 Programming with OpenMP 3 0 rev3.0.02.ppc"/>
</p:tagLst>
</file>

<file path=ppt/tags/tag8.xml><?xml version="1.0" encoding="utf-8"?>
<p:tagLst xmlns:a="http://schemas.openxmlformats.org/drawingml/2006/main" xmlns:r="http://schemas.openxmlformats.org/officeDocument/2006/relationships" xmlns:p="http://schemas.openxmlformats.org/presentationml/2006/main">
  <p:tag name="PPSNARRATION" val="43,-928365327,C:\BobC\_Mission\__Intel Software College\Courses\__SVN\FT3.0\OpenMP3.0LabsPS\02 Programming with OpenMP 3 0 rev3.0.02.ppc"/>
</p:tagLst>
</file>

<file path=ppt/tags/tag9.xml><?xml version="1.0" encoding="utf-8"?>
<p:tagLst xmlns:a="http://schemas.openxmlformats.org/drawingml/2006/main" xmlns:r="http://schemas.openxmlformats.org/officeDocument/2006/relationships" xmlns:p="http://schemas.openxmlformats.org/presentationml/2006/main">
  <p:tag name="PPSNARRATION" val="44,-928365327,C:\BobC\_Mission\__Intel Software College\Courses\__SVN\FT3.0\OpenMP3.0LabsPS\02 Programming with OpenMP 3 0 rev3.0.02.ppc"/>
</p:tagLst>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over 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56097</TotalTime>
  <Words>19398</Words>
  <Application>Microsoft Macintosh PowerPoint</Application>
  <PresentationFormat>On-screen Show (4:3)</PresentationFormat>
  <Paragraphs>2178</Paragraphs>
  <Slides>85</Slides>
  <Notes>50</Notes>
  <HiddenSlides>1</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85</vt:i4>
      </vt:variant>
    </vt:vector>
  </HeadingPairs>
  <TitlesOfParts>
    <vt:vector size="101" baseType="lpstr">
      <vt:lpstr>Monotype Sorts</vt:lpstr>
      <vt:lpstr>Calibri</vt:lpstr>
      <vt:lpstr>Wingdings</vt:lpstr>
      <vt:lpstr>SegoeBook</vt:lpstr>
      <vt:lpstr>Times New Roman</vt:lpstr>
      <vt:lpstr>Times</vt:lpstr>
      <vt:lpstr>Courier New</vt:lpstr>
      <vt:lpstr>Arial</vt:lpstr>
      <vt:lpstr>Century Gothic</vt:lpstr>
      <vt:lpstr>Verdana</vt:lpstr>
      <vt:lpstr>Tahoma</vt:lpstr>
      <vt:lpstr>Consolas</vt:lpstr>
      <vt:lpstr>Network</vt:lpstr>
      <vt:lpstr>Cover Slides</vt:lpstr>
      <vt:lpstr>Content - No Photos</vt:lpstr>
      <vt:lpstr>1_Content - No Photos</vt:lpstr>
      <vt:lpstr>PowerPoint Presentation</vt:lpstr>
      <vt:lpstr>Acknowledgements:</vt:lpstr>
      <vt:lpstr>Data vs. Task Parallelism</vt:lpstr>
      <vt:lpstr>OpenMP: Target Hardware</vt:lpstr>
      <vt:lpstr>OpenMP: What to Expect</vt:lpstr>
      <vt:lpstr>OpenMP: What Is It?</vt:lpstr>
      <vt:lpstr>“pthreads”: An OpenMP Precursor</vt:lpstr>
      <vt:lpstr>“pthreads”: Example</vt:lpstr>
      <vt:lpstr>PowerPoint Presentation</vt:lpstr>
      <vt:lpstr>“pthreads”: Moving Away…</vt:lpstr>
      <vt:lpstr>OpenMP Programming Model</vt:lpstr>
      <vt:lpstr>OpenMP: 20+ Library Routines</vt:lpstr>
      <vt:lpstr>A Few Syntax Details to Get Started</vt:lpstr>
      <vt:lpstr>Why Compiler Directive and/or Pragmas?</vt:lpstr>
      <vt:lpstr>Work Plan</vt:lpstr>
      <vt:lpstr>Parallel Region &amp; Structured Blocks (C/C++)</vt:lpstr>
      <vt:lpstr>Example: Hello World</vt:lpstr>
      <vt:lpstr>OpenMP: Important Remark</vt:lpstr>
      <vt:lpstr>Work Plan</vt:lpstr>
      <vt:lpstr>Work Sharing:</vt:lpstr>
      <vt:lpstr>“omp for” construct:</vt:lpstr>
      <vt:lpstr>Combining Constructs</vt:lpstr>
      <vt:lpstr>The Private Clause</vt:lpstr>
      <vt:lpstr>Example: Parallel Mandelbrot</vt:lpstr>
      <vt:lpstr>Example: Parallel Mandelbrot [The Important Function; Includes material from IOMPP]</vt:lpstr>
      <vt:lpstr>The schedule Clause:</vt:lpstr>
      <vt:lpstr>schedule Clause Example</vt:lpstr>
      <vt:lpstr>Work Plan</vt:lpstr>
      <vt:lpstr>Function Level Parallelism</vt:lpstr>
      <vt:lpstr>omp sections</vt:lpstr>
      <vt:lpstr>Functional Level Parallelism Using omp sections</vt:lpstr>
      <vt:lpstr>Advantage of Parallel Sections</vt:lpstr>
      <vt:lpstr>Work Plan</vt:lpstr>
      <vt:lpstr>Tasks in OpenMP</vt:lpstr>
      <vt:lpstr>Tasks: What Are They?</vt:lpstr>
      <vt:lpstr>Simple Task Example</vt:lpstr>
      <vt:lpstr>Task Construct – Explicit Task View</vt:lpstr>
      <vt:lpstr>Why are tasks useful?</vt:lpstr>
      <vt:lpstr>Tasks: Synchronization Issues</vt:lpstr>
      <vt:lpstr>Task Completion Example</vt:lpstr>
      <vt:lpstr>Why are tasks useful?</vt:lpstr>
      <vt:lpstr>Tasks: Putting Things in Perspective</vt:lpstr>
      <vt:lpstr>Work Plan</vt:lpstr>
      <vt:lpstr>Data Scoping – What’s shared</vt:lpstr>
      <vt:lpstr>Data Scoping – What’s Private</vt:lpstr>
      <vt:lpstr>A Data Environment Example</vt:lpstr>
      <vt:lpstr>Data Scoping Issue: fib Example</vt:lpstr>
      <vt:lpstr>Data Scoping Issue: fib Example</vt:lpstr>
      <vt:lpstr>Discussion: Variable Scoping Aspects</vt:lpstr>
      <vt:lpstr>Program Output</vt:lpstr>
      <vt:lpstr>First Attempt to Parallelize</vt:lpstr>
      <vt:lpstr>Program Output, First Attempt to Parallelize</vt:lpstr>
      <vt:lpstr>Second Attempt to Parallelize</vt:lpstr>
      <vt:lpstr>Program Output,  Second Attempt to Parallelize</vt:lpstr>
      <vt:lpstr>Slightly Better Solution…</vt:lpstr>
      <vt:lpstr>Program Output,  Parallelized Code</vt:lpstr>
      <vt:lpstr>Work Plan</vt:lpstr>
      <vt:lpstr>Implicit Barriers</vt:lpstr>
      <vt:lpstr>Nowait Clause</vt:lpstr>
      <vt:lpstr>Barrier Construct</vt:lpstr>
      <vt:lpstr>Atomic Construct</vt:lpstr>
      <vt:lpstr>Example: Dot Product</vt:lpstr>
      <vt:lpstr>Race Condition</vt:lpstr>
      <vt:lpstr>Two Possible Scenarios</vt:lpstr>
      <vt:lpstr>Protect Shared Data</vt:lpstr>
      <vt:lpstr>OpenMP Critical Construct</vt:lpstr>
      <vt:lpstr>OpenMP Reduction Clause</vt:lpstr>
      <vt:lpstr>Reduction Example</vt:lpstr>
      <vt:lpstr>OpenMP Reduction Example: Numerical Integration</vt:lpstr>
      <vt:lpstr>OpenMP Reduction Example: Numerical Integration</vt:lpstr>
      <vt:lpstr>C/C++ Reduction Operations</vt:lpstr>
      <vt:lpstr>PowerPoint Presentation</vt:lpstr>
      <vt:lpstr>OpenMP Summary</vt:lpstr>
      <vt:lpstr>The OpenMP API</vt:lpstr>
      <vt:lpstr>The OpenMP API  [Cntd.]</vt:lpstr>
      <vt:lpstr>OpenMP: Environment Variables</vt:lpstr>
      <vt:lpstr>OpenMP: Environment Variables</vt:lpstr>
      <vt:lpstr>OpenMP 3.0: Summary of Run-Time Library OpenMP Routines</vt:lpstr>
      <vt:lpstr>30+ Library Routines</vt:lpstr>
      <vt:lpstr>OpenMP API </vt:lpstr>
      <vt:lpstr>OpenMP: The 30,000 Feet Perspective</vt:lpstr>
      <vt:lpstr>Attractive Features of OpenMP</vt:lpstr>
      <vt:lpstr>OpenMP, Some Caveats</vt:lpstr>
      <vt:lpstr>Further Reading, OpenMP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negrut</dc:creator>
  <cp:lastModifiedBy>Ricardo Collado Soto</cp:lastModifiedBy>
  <cp:revision>1346</cp:revision>
  <cp:lastPrinted>2011-03-29T14:07:22Z</cp:lastPrinted>
  <dcterms:created xsi:type="dcterms:W3CDTF">1601-01-01T00:00:00Z</dcterms:created>
  <dcterms:modified xsi:type="dcterms:W3CDTF">2019-11-18T14:10:12Z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